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453" r:id="rId3"/>
    <p:sldId id="390" r:id="rId4"/>
    <p:sldId id="419" r:id="rId5"/>
    <p:sldId id="463" r:id="rId6"/>
    <p:sldId id="450" r:id="rId7"/>
    <p:sldId id="457" r:id="rId8"/>
    <p:sldId id="458" r:id="rId9"/>
    <p:sldId id="456" r:id="rId10"/>
    <p:sldId id="459" r:id="rId11"/>
    <p:sldId id="455" r:id="rId12"/>
    <p:sldId id="460" r:id="rId13"/>
    <p:sldId id="461" r:id="rId14"/>
    <p:sldId id="462" r:id="rId15"/>
    <p:sldId id="448" r:id="rId16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228" d="100"/>
          <a:sy n="228" d="100"/>
        </p:scale>
        <p:origin x="624" y="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92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478" y="6933"/>
            <a:ext cx="5757972" cy="10207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317" y="298959"/>
            <a:ext cx="3301127" cy="384480"/>
          </a:xfrm>
          <a:prstGeom prst="rect">
            <a:avLst/>
          </a:prstGeom>
        </p:spPr>
        <p:txBody>
          <a:bodyPr vert="horz" wrap="square" lIns="0" tIns="14599" rIns="0" bIns="0" rtlCol="0" anchor="ctr">
            <a:spAutoFit/>
          </a:bodyPr>
          <a:lstStyle/>
          <a:p>
            <a:pPr marL="12695" algn="l">
              <a:spcBef>
                <a:spcPts val="114"/>
              </a:spcBef>
            </a:pPr>
            <a:r>
              <a:rPr lang="en-US" sz="2403" spc="5" dirty="0" err="1">
                <a:latin typeface="Arial" panose="020B0604020202020204" pitchFamily="34" charset="0"/>
                <a:cs typeface="Arial" panose="020B0604020202020204" pitchFamily="34" charset="0"/>
              </a:rPr>
              <a:t>Informatika</a:t>
            </a:r>
            <a:r>
              <a:rPr lang="en-US" sz="2403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3" spc="5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3" spc="5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endParaRPr sz="24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73100" y="1296827"/>
            <a:ext cx="4800600" cy="752764"/>
          </a:xfrm>
          <a:prstGeom prst="rect">
            <a:avLst/>
          </a:prstGeom>
        </p:spPr>
        <p:txBody>
          <a:bodyPr vert="horz" wrap="square" lIns="0" tIns="13964" rIns="0" bIns="0" rtlCol="0">
            <a:spAutoFit/>
          </a:bodyPr>
          <a:lstStyle/>
          <a:p>
            <a:pPr marL="18407" algn="ctr">
              <a:spcBef>
                <a:spcPts val="6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Arial"/>
                <a:cs typeface="Arial"/>
              </a:rPr>
              <a:t>Ma’lumotlar</a:t>
            </a:r>
            <a:r>
              <a:rPr lang="en-US" sz="2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turini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o‘zgartirish</a:t>
            </a:r>
            <a:endParaRPr lang="en-US" sz="3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92100" y="1251172"/>
            <a:ext cx="252000" cy="75225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F1148F-3E1F-4BF6-8A2D-952BB1A0A6DA}"/>
              </a:ext>
            </a:extLst>
          </p:cNvPr>
          <p:cNvGrpSpPr/>
          <p:nvPr/>
        </p:nvGrpSpPr>
        <p:grpSpPr>
          <a:xfrm>
            <a:off x="4330700" y="214968"/>
            <a:ext cx="1066800" cy="603664"/>
            <a:chOff x="4454242" y="214968"/>
            <a:chExt cx="1248058" cy="603664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F294EAD7-CAB8-401C-B12D-6064AA1177E0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1133"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7824596-7DE1-4136-95E4-49A51856B6D3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1133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390742" y="304009"/>
            <a:ext cx="1311558" cy="721089"/>
          </a:xfrm>
          <a:prstGeom prst="rect">
            <a:avLst/>
          </a:prstGeom>
        </p:spPr>
        <p:txBody>
          <a:bodyPr vert="horz" wrap="square" lIns="0" tIns="15869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9" b="1" spc="10" dirty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lang="en-US" sz="2400" dirty="0">
              <a:latin typeface="Arial"/>
              <a:cs typeface="Arial"/>
            </a:endParaRPr>
          </a:p>
          <a:p>
            <a:pPr>
              <a:spcBef>
                <a:spcPts val="125"/>
              </a:spcBef>
            </a:pPr>
            <a:endParaRPr sz="2249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328537" y="303926"/>
            <a:ext cx="493302" cy="379513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397831" y="452835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397831" y="333796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8020421-0932-4876-AD01-6C2797AEF46A}"/>
              </a:ext>
            </a:extLst>
          </p:cNvPr>
          <p:cNvSpPr/>
          <p:nvPr/>
        </p:nvSpPr>
        <p:spPr>
          <a:xfrm>
            <a:off x="292100" y="2079625"/>
            <a:ext cx="252000" cy="762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EB5C49-1D48-45A4-BE91-AD766EC5A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4"/>
          <a:stretch/>
        </p:blipFill>
        <p:spPr>
          <a:xfrm>
            <a:off x="2349500" y="2155825"/>
            <a:ext cx="1502071" cy="927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81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sfera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pic>
        <p:nvPicPr>
          <p:cNvPr id="3" name="10-47-shar ">
            <a:hlinkClick r:id="" action="ppaction://media"/>
            <a:extLst>
              <a:ext uri="{FF2B5EF4-FFF2-40B4-BE49-F238E27FC236}">
                <a16:creationId xmlns:a16="http://schemas.microsoft.com/office/drawing/2014/main" id="{EECB3774-5D7D-4460-947E-BB11715DF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333" y="631825"/>
            <a:ext cx="4427167" cy="24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359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6512AC-0C4D-4228-8A95-0C229BB5EFC7}"/>
              </a:ext>
            </a:extLst>
          </p:cNvPr>
          <p:cNvSpPr/>
          <p:nvPr/>
        </p:nvSpPr>
        <p:spPr>
          <a:xfrm>
            <a:off x="243838" y="563889"/>
            <a:ext cx="52781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 algn="just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bo‘lsin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m, 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yig‘indisini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topadigan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8554B5-A7BB-43AA-BC3D-54C16F1348C4}"/>
              </a:ext>
            </a:extLst>
          </p:cNvPr>
          <p:cNvSpPr/>
          <p:nvPr/>
        </p:nvSpPr>
        <p:spPr>
          <a:xfrm>
            <a:off x="342049" y="2383443"/>
            <a:ext cx="52781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 algn="just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93763" indent="-893763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yaratiladi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Label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Edit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Button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obyektlarini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B4939-02F1-475D-9A1D-0E35A8BA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263" y="1336140"/>
            <a:ext cx="1879273" cy="10473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27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041D27-167A-4570-880A-3E91D41DBA29}"/>
              </a:ext>
            </a:extLst>
          </p:cNvPr>
          <p:cNvSpPr/>
          <p:nvPr/>
        </p:nvSpPr>
        <p:spPr>
          <a:xfrm>
            <a:off x="243838" y="555625"/>
            <a:ext cx="527812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oynasidagi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Button1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kodiga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satrlar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20000" indent="-720000" algn="just">
              <a:spcBef>
                <a:spcPts val="600"/>
              </a:spcBef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TForm1.Button1Click(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Sender:TObject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720000" indent="-720000" algn="just">
              <a:spcBef>
                <a:spcPts val="60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i,m,n,s:integer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20000" indent="-720000" algn="just">
              <a:spcBef>
                <a:spcPts val="600"/>
              </a:spcBef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</a:p>
          <a:p>
            <a:pPr marL="720000" indent="-720000" algn="just">
              <a:spcBef>
                <a:spcPts val="60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m:=StrToInt(Edit1.Text);</a:t>
            </a:r>
          </a:p>
          <a:p>
            <a:pPr marL="720000" indent="-720000" algn="just">
              <a:spcBef>
                <a:spcPts val="60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n:=StrToInt(Edit2.Text);</a:t>
            </a:r>
          </a:p>
          <a:p>
            <a:pPr marL="720000" indent="-720000" algn="just">
              <a:spcBef>
                <a:spcPts val="60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s:=0; for i:=m to n do s:=s+i;</a:t>
            </a:r>
          </a:p>
          <a:p>
            <a:pPr marL="720000" indent="-720000" algn="just">
              <a:spcBef>
                <a:spcPts val="60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Label3.Caption:=‘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‘+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IntToStr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(s);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end;</a:t>
            </a:r>
          </a:p>
          <a:p>
            <a:pPr marL="893763" indent="-893763" algn="just">
              <a:spcAft>
                <a:spcPts val="600"/>
              </a:spcAft>
            </a:pP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763" indent="-893763" algn="just">
              <a:spcAft>
                <a:spcPts val="600"/>
              </a:spcAft>
            </a:pP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47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pic>
        <p:nvPicPr>
          <p:cNvPr id="3" name="10-47-sonlar yig'indisi">
            <a:hlinkClick r:id="" action="ppaction://media"/>
            <a:extLst>
              <a:ext uri="{FF2B5EF4-FFF2-40B4-BE49-F238E27FC236}">
                <a16:creationId xmlns:a16="http://schemas.microsoft.com/office/drawing/2014/main" id="{F8D50DC6-77A9-49C7-8ABE-230F56A37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604120"/>
            <a:ext cx="4419600" cy="24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486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Yodda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saqlang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1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A3F4D0-242D-4F4C-B995-57B25208E85C}"/>
              </a:ext>
            </a:extLst>
          </p:cNvPr>
          <p:cNvSpPr/>
          <p:nvPr/>
        </p:nvSpPr>
        <p:spPr>
          <a:xfrm>
            <a:off x="271776" y="1165225"/>
            <a:ext cx="5278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Qiymat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operatorida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o‘zgaruvchi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ifoda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qilsa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dasturda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7140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743"/>
            <a:ext cx="5164320" cy="276999"/>
          </a:xfrm>
        </p:spPr>
        <p:txBody>
          <a:bodyPr/>
          <a:lstStyle/>
          <a:p>
            <a:pPr algn="ctr"/>
            <a:r>
              <a:rPr lang="en-US" sz="1800" dirty="0" err="1"/>
              <a:t>Mustaqil</a:t>
            </a:r>
            <a:r>
              <a:rPr lang="en-US" sz="1800" dirty="0"/>
              <a:t> </a:t>
            </a:r>
            <a:r>
              <a:rPr lang="en-US" sz="1800" dirty="0" err="1"/>
              <a:t>bajarish</a:t>
            </a:r>
            <a:r>
              <a:rPr lang="en-US" sz="1800" dirty="0"/>
              <a:t> </a:t>
            </a:r>
            <a:r>
              <a:rPr lang="en-US" sz="1800" dirty="0" err="1"/>
              <a:t>uchun</a:t>
            </a:r>
            <a:r>
              <a:rPr lang="en-US" sz="1800" dirty="0"/>
              <a:t> </a:t>
            </a:r>
            <a:r>
              <a:rPr lang="en-US" sz="1800" dirty="0" err="1"/>
              <a:t>topshiriqlar</a:t>
            </a:r>
            <a:r>
              <a:rPr lang="en-US" sz="1800" dirty="0"/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110-bet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en-US" sz="1800" dirty="0"/>
              <a:t> </a:t>
            </a:r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7E251-03A5-46CF-A1F7-41632847CB04}"/>
              </a:ext>
            </a:extLst>
          </p:cNvPr>
          <p:cNvSpPr/>
          <p:nvPr/>
        </p:nvSpPr>
        <p:spPr>
          <a:xfrm>
            <a:off x="749300" y="784225"/>
            <a:ext cx="4800600" cy="1129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turini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o‘zgartiruvchi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funksiyalarni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696D5E-4D91-4BA6-8745-A7E0CBC83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" y="1350932"/>
            <a:ext cx="457201" cy="4572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C94E5E-09F7-440B-98CF-168832931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708025"/>
            <a:ext cx="457201" cy="45720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78E5A3F-11EE-496B-A46F-8681C4D186F9}"/>
              </a:ext>
            </a:extLst>
          </p:cNvPr>
          <p:cNvSpPr/>
          <p:nvPr/>
        </p:nvSpPr>
        <p:spPr>
          <a:xfrm>
            <a:off x="320212" y="2298313"/>
            <a:ext cx="5325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Button1.Width :=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StrToInt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Edit1.Text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2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20" y="157004"/>
            <a:ext cx="5401559" cy="246221"/>
          </a:xfrm>
        </p:spPr>
        <p:txBody>
          <a:bodyPr/>
          <a:lstStyle/>
          <a:p>
            <a:pPr algn="ctr"/>
            <a:r>
              <a:rPr lang="it-IT" sz="1600" dirty="0"/>
              <a:t>Oltinchi ilovadagi parolni “I7:7200U</a:t>
            </a:r>
            <a:r>
              <a:rPr lang="it-IT" sz="1600" dirty="0" smtClean="0"/>
              <a:t>” ga </a:t>
            </a:r>
            <a:r>
              <a:rPr lang="it-IT" sz="1600" dirty="0"/>
              <a:t>almashtiring</a:t>
            </a:r>
            <a:endParaRPr lang="ru-RU" sz="1600" dirty="0"/>
          </a:p>
        </p:txBody>
      </p:sp>
      <p:pic>
        <p:nvPicPr>
          <p:cNvPr id="3" name="10-47-uy ishi">
            <a:hlinkClick r:id="" action="ppaction://media"/>
            <a:extLst>
              <a:ext uri="{FF2B5EF4-FFF2-40B4-BE49-F238E27FC236}">
                <a16:creationId xmlns:a16="http://schemas.microsoft.com/office/drawing/2014/main" id="{7356C64A-5D2F-49DF-A697-B2D5E11A3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611941"/>
            <a:ext cx="4401608" cy="24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805C-AD83-4805-88F0-F2375A5E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98425"/>
            <a:ext cx="5562600" cy="307777"/>
          </a:xfrm>
        </p:spPr>
        <p:txBody>
          <a:bodyPr/>
          <a:lstStyle/>
          <a:p>
            <a:pPr algn="ctr"/>
            <a:r>
              <a:rPr lang="it-IT" sz="2000" dirty="0"/>
              <a:t>O‘zgaruvchi va ifoda turlari</a:t>
            </a:r>
            <a:endParaRPr lang="en-US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635500-98EE-40F5-AB33-DEE5EB8FED4B}"/>
              </a:ext>
            </a:extLst>
          </p:cNvPr>
          <p:cNvSpPr/>
          <p:nvPr/>
        </p:nvSpPr>
        <p:spPr>
          <a:xfrm>
            <a:off x="182118" y="1553483"/>
            <a:ext cx="5325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Button1.Width := Edit1.Text;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658D69-C13E-4500-BC33-2B817FF8FC45}"/>
              </a:ext>
            </a:extLst>
          </p:cNvPr>
          <p:cNvSpPr/>
          <p:nvPr/>
        </p:nvSpPr>
        <p:spPr>
          <a:xfrm>
            <a:off x="182118" y="2384425"/>
            <a:ext cx="5325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9013" indent="-989013"/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o‘zgaruvchilar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kelmaydi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28CB5B2-4551-4C06-BEC9-DE9A62288986}"/>
              </a:ext>
            </a:extLst>
          </p:cNvPr>
          <p:cNvSpPr/>
          <p:nvPr/>
        </p:nvSpPr>
        <p:spPr>
          <a:xfrm>
            <a:off x="957094" y="2060515"/>
            <a:ext cx="2552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1EE9FF-A72D-4819-9071-71A2407B00F0}"/>
              </a:ext>
            </a:extLst>
          </p:cNvPr>
          <p:cNvSpPr/>
          <p:nvPr/>
        </p:nvSpPr>
        <p:spPr>
          <a:xfrm>
            <a:off x="3085052" y="2057822"/>
            <a:ext cx="2091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B677D843-FA9C-422A-8163-DFE89D667411}"/>
              </a:ext>
            </a:extLst>
          </p:cNvPr>
          <p:cNvSpPr/>
          <p:nvPr/>
        </p:nvSpPr>
        <p:spPr>
          <a:xfrm rot="5400000">
            <a:off x="1846877" y="1061635"/>
            <a:ext cx="258847" cy="1965598"/>
          </a:xfrm>
          <a:prstGeom prst="rightBrac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7" name="Правая фигурная скобка 16">
            <a:extLst>
              <a:ext uri="{FF2B5EF4-FFF2-40B4-BE49-F238E27FC236}">
                <a16:creationId xmlns:a16="http://schemas.microsoft.com/office/drawing/2014/main" id="{79421D0E-8A0F-410C-9757-2692CDC6FABB}"/>
              </a:ext>
            </a:extLst>
          </p:cNvPr>
          <p:cNvSpPr/>
          <p:nvPr/>
        </p:nvSpPr>
        <p:spPr>
          <a:xfrm rot="5400000">
            <a:off x="4012345" y="1301784"/>
            <a:ext cx="237083" cy="1466426"/>
          </a:xfrm>
          <a:prstGeom prst="rightBrac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63C75-B849-4F28-934D-2FA7269C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10" y="616292"/>
            <a:ext cx="3076575" cy="942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608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6" grpId="0"/>
      <p:bldP spid="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98425"/>
            <a:ext cx="5638800" cy="307777"/>
          </a:xfrm>
        </p:spPr>
        <p:txBody>
          <a:bodyPr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Ma’lumotni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turini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endParaRPr lang="ru-RU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7E251-03A5-46CF-A1F7-41632847CB04}"/>
              </a:ext>
            </a:extLst>
          </p:cNvPr>
          <p:cNvSpPr/>
          <p:nvPr/>
        </p:nvSpPr>
        <p:spPr>
          <a:xfrm>
            <a:off x="214205" y="558870"/>
            <a:ext cx="527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Object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Paskal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o‘tkazish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qator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standart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funksiyalar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EB217E-93B7-4E9A-BC5D-FB043B620FE0}"/>
              </a:ext>
            </a:extLst>
          </p:cNvPr>
          <p:cNvSpPr/>
          <p:nvPr/>
        </p:nvSpPr>
        <p:spPr>
          <a:xfrm>
            <a:off x="243838" y="1089025"/>
            <a:ext cx="527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StrToInt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(string to integer)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satrini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songa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E1D270-D69D-4286-B917-6E47759D0A35}"/>
              </a:ext>
            </a:extLst>
          </p:cNvPr>
          <p:cNvSpPr/>
          <p:nvPr/>
        </p:nvSpPr>
        <p:spPr>
          <a:xfrm>
            <a:off x="243838" y="1592703"/>
            <a:ext cx="527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IntToStr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(integer to string)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sonni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satriga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AC063B-1869-4C7A-8C98-7DA9E50C48BA}"/>
              </a:ext>
            </a:extLst>
          </p:cNvPr>
          <p:cNvSpPr/>
          <p:nvPr/>
        </p:nvSpPr>
        <p:spPr>
          <a:xfrm>
            <a:off x="243838" y="2100947"/>
            <a:ext cx="527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StrToFloat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(string to float)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satrini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songa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2213AD0-9A5D-42FD-88DC-EE80C881415E}"/>
              </a:ext>
            </a:extLst>
          </p:cNvPr>
          <p:cNvSpPr/>
          <p:nvPr/>
        </p:nvSpPr>
        <p:spPr>
          <a:xfrm>
            <a:off x="214205" y="2649080"/>
            <a:ext cx="527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FloatToStr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(float to string)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sonni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satriga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81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805C-AD83-4805-88F0-F2375A5E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98425"/>
            <a:ext cx="5562600" cy="307777"/>
          </a:xfrm>
        </p:spPr>
        <p:txBody>
          <a:bodyPr/>
          <a:lstStyle/>
          <a:p>
            <a:pPr algn="ctr"/>
            <a:r>
              <a:rPr lang="it-IT" sz="2000" dirty="0"/>
              <a:t>O‘zgaruvchi va ifoda turlari</a:t>
            </a:r>
            <a:endParaRPr lang="en-US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635500-98EE-40F5-AB33-DEE5EB8FED4B}"/>
              </a:ext>
            </a:extLst>
          </p:cNvPr>
          <p:cNvSpPr/>
          <p:nvPr/>
        </p:nvSpPr>
        <p:spPr>
          <a:xfrm>
            <a:off x="63500" y="1283871"/>
            <a:ext cx="5325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Button1.Width :=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StrToInt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Edit1.Text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28CB5B2-4551-4C06-BEC9-DE9A62288986}"/>
              </a:ext>
            </a:extLst>
          </p:cNvPr>
          <p:cNvSpPr/>
          <p:nvPr/>
        </p:nvSpPr>
        <p:spPr>
          <a:xfrm>
            <a:off x="520700" y="1765039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B677D843-FA9C-422A-8163-DFE89D667411}"/>
              </a:ext>
            </a:extLst>
          </p:cNvPr>
          <p:cNvSpPr/>
          <p:nvPr/>
        </p:nvSpPr>
        <p:spPr>
          <a:xfrm rot="5400000">
            <a:off x="1368546" y="882597"/>
            <a:ext cx="164925" cy="1644581"/>
          </a:xfrm>
          <a:prstGeom prst="rightBrac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24AC2C-AA88-4B22-8A92-30A66FDC4E65}"/>
              </a:ext>
            </a:extLst>
          </p:cNvPr>
          <p:cNvSpPr/>
          <p:nvPr/>
        </p:nvSpPr>
        <p:spPr>
          <a:xfrm>
            <a:off x="2838517" y="1759930"/>
            <a:ext cx="2698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Правая фигурная скобка 20">
            <a:extLst>
              <a:ext uri="{FF2B5EF4-FFF2-40B4-BE49-F238E27FC236}">
                <a16:creationId xmlns:a16="http://schemas.microsoft.com/office/drawing/2014/main" id="{2186DC09-B4F9-4A31-9175-973AC7A75117}"/>
              </a:ext>
            </a:extLst>
          </p:cNvPr>
          <p:cNvSpPr/>
          <p:nvPr/>
        </p:nvSpPr>
        <p:spPr>
          <a:xfrm rot="5400000">
            <a:off x="3681435" y="528488"/>
            <a:ext cx="164927" cy="2352802"/>
          </a:xfrm>
          <a:prstGeom prst="rightBrac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7258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20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sfera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4635E3-97D8-444B-9616-F9E83638E3CA}"/>
              </a:ext>
            </a:extLst>
          </p:cNvPr>
          <p:cNvSpPr/>
          <p:nvPr/>
        </p:nvSpPr>
        <p:spPr>
          <a:xfrm>
            <a:off x="243838" y="555625"/>
            <a:ext cx="527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 algn="just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sferaning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sirtini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hisoblaydigan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2DDEF0-7364-4FA0-B007-64B4CE4FE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165225"/>
            <a:ext cx="3429000" cy="1918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2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sfera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4635E3-97D8-444B-9616-F9E83638E3CA}"/>
              </a:ext>
            </a:extLst>
          </p:cNvPr>
          <p:cNvSpPr/>
          <p:nvPr/>
        </p:nvSpPr>
        <p:spPr>
          <a:xfrm>
            <a:off x="246378" y="624592"/>
            <a:ext cx="5278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 algn="just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sferaning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sirtini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hisoblaydigan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93763" indent="-893763"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D7E009D-9C9D-403C-81E2-033E6D8152F5}"/>
                  </a:ext>
                </a:extLst>
              </p:cNvPr>
              <p:cNvSpPr/>
              <p:nvPr/>
            </p:nvSpPr>
            <p:spPr>
              <a:xfrm>
                <a:off x="259076" y="1455801"/>
                <a:ext cx="3917529" cy="1129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93763" indent="-893763" algn="just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Yechilishi: </a:t>
                </a:r>
              </a:p>
              <a:p>
                <a:pPr marL="893763" indent="-893763" algn="just"/>
                <a:endParaRPr lang="en-US" sz="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93763" indent="-893763" algn="just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Shar </a:t>
                </a:r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hajmi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𝑽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893763" indent="-893763" algn="just"/>
                <a:endParaRPr lang="en-US" sz="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93763" indent="-893763" algn="just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Shar </a:t>
                </a:r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sirti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D7E009D-9C9D-403C-81E2-033E6D815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76" y="1455801"/>
                <a:ext cx="3917529" cy="1129989"/>
              </a:xfrm>
              <a:prstGeom prst="rect">
                <a:avLst/>
              </a:prstGeom>
              <a:blipFill>
                <a:blip r:embed="rId2"/>
                <a:stretch>
                  <a:fillRect l="-778" t="-1622" b="-64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545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sfera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2B6807-8C5A-4015-B212-A1B85C57391C}"/>
              </a:ext>
            </a:extLst>
          </p:cNvPr>
          <p:cNvSpPr/>
          <p:nvPr/>
        </p:nvSpPr>
        <p:spPr>
          <a:xfrm>
            <a:off x="215900" y="631825"/>
            <a:ext cx="52781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 algn="just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93763" indent="-893763"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yaratiladi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Label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Edit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Button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obyektlarini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joylanadi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6BDCBE-2313-44B2-8D33-4DEDB0D90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370489"/>
            <a:ext cx="2957513" cy="1645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430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sfera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2B6807-8C5A-4015-B212-A1B85C57391C}"/>
              </a:ext>
            </a:extLst>
          </p:cNvPr>
          <p:cNvSpPr/>
          <p:nvPr/>
        </p:nvSpPr>
        <p:spPr>
          <a:xfrm>
            <a:off x="235369" y="524844"/>
            <a:ext cx="527812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oynasidagi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Button1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kodiga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satrlar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93763" indent="-893763"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763" indent="-893763" algn="ctr">
              <a:spcAft>
                <a:spcPts val="600"/>
              </a:spcAft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Label2.Caption:=‘Shar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:’+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FloatToStr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(4/3*pi*</a:t>
            </a:r>
          </a:p>
          <a:p>
            <a:pPr marL="893763" indent="-893763" algn="ctr">
              <a:spcAft>
                <a:spcPts val="600"/>
              </a:spcAft>
            </a:pP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StrToFloat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(Edit1.Text))*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StrToFloat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(Edit1.Text));</a:t>
            </a:r>
          </a:p>
          <a:p>
            <a:pPr marL="893763" indent="-893763" algn="just">
              <a:spcAft>
                <a:spcPts val="600"/>
              </a:spcAft>
            </a:pP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763" indent="-893763" algn="ctr">
              <a:spcAft>
                <a:spcPts val="600"/>
              </a:spcAft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Label3.Caption:=‘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Sfera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:’+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FloatToStr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(4*pi*</a:t>
            </a:r>
          </a:p>
          <a:p>
            <a:pPr marL="893763" indent="-893763" algn="ctr">
              <a:spcAft>
                <a:spcPts val="600"/>
              </a:spcAft>
            </a:pP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StrToFloat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(Edit1.Text)));</a:t>
            </a:r>
          </a:p>
        </p:txBody>
      </p:sp>
    </p:spTree>
    <p:extLst>
      <p:ext uri="{BB962C8B-B14F-4D97-AF65-F5344CB8AC3E}">
        <p14:creationId xmlns:p14="http://schemas.microsoft.com/office/powerpoint/2010/main" val="2838985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18485</TotalTime>
  <Words>421</Words>
  <Application>Microsoft Office PowerPoint</Application>
  <PresentationFormat>Произвольный</PresentationFormat>
  <Paragraphs>61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 Math</vt:lpstr>
      <vt:lpstr>Office Theme</vt:lpstr>
      <vt:lpstr>Informatika va AT</vt:lpstr>
      <vt:lpstr>Oltinchi ilovadagi parolni “I7:7200U” ga almashtiring</vt:lpstr>
      <vt:lpstr>O‘zgaruvchi va ifoda turlari</vt:lpstr>
      <vt:lpstr>Ma’lumotni turini o‘zgartirish</vt:lpstr>
      <vt:lpstr>O‘zgaruvchi va ifoda turlari</vt:lpstr>
      <vt:lpstr>Shar hajmi va sfera yuzasi ilovasi</vt:lpstr>
      <vt:lpstr>Shar hajmi va sfera yuzasi ilovasi</vt:lpstr>
      <vt:lpstr>Shar hajmi va sfera yuzasi ilovasi</vt:lpstr>
      <vt:lpstr>Shar hajmi va sfera yuzasi ilovasi</vt:lpstr>
      <vt:lpstr>Shar hajmi va sfera yuzasi ilovasi</vt:lpstr>
      <vt:lpstr>Butun sonlar yig‘indisi ilovasi</vt:lpstr>
      <vt:lpstr>Butun sonlar yig‘indisi ilovasi</vt:lpstr>
      <vt:lpstr>Butun sonlar yig‘indisi ilovasi</vt:lpstr>
      <vt:lpstr>Yodda saqlang!</vt:lpstr>
      <vt:lpstr>Mustaqil bajarish uchun topshiriqlar (110-bet):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455</cp:revision>
  <dcterms:created xsi:type="dcterms:W3CDTF">2020-04-13T08:05:16Z</dcterms:created>
  <dcterms:modified xsi:type="dcterms:W3CDTF">2021-02-22T05:31:10Z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