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6" r:id="rId2"/>
    <p:sldId id="453" r:id="rId3"/>
    <p:sldId id="390" r:id="rId4"/>
    <p:sldId id="419" r:id="rId5"/>
    <p:sldId id="463" r:id="rId6"/>
    <p:sldId id="450" r:id="rId7"/>
    <p:sldId id="457" r:id="rId8"/>
    <p:sldId id="458" r:id="rId9"/>
    <p:sldId id="456" r:id="rId10"/>
    <p:sldId id="459" r:id="rId11"/>
    <p:sldId id="455" r:id="rId12"/>
    <p:sldId id="460" r:id="rId13"/>
    <p:sldId id="461" r:id="rId14"/>
    <p:sldId id="462" r:id="rId15"/>
    <p:sldId id="448" r:id="rId16"/>
  </p:sldIdLst>
  <p:sldSz cx="5765800" cy="3244850"/>
  <p:notesSz cx="5765800" cy="32448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>
      <p:cViewPr varScale="1">
        <p:scale>
          <a:sx n="228" d="100"/>
          <a:sy n="228" d="100"/>
        </p:scale>
        <p:origin x="624" y="18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435" y="1005903"/>
            <a:ext cx="4900930" cy="6814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6"/>
            <a:ext cx="4036060" cy="81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400" b="0" i="1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88290" y="746315"/>
            <a:ext cx="2508123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969387" y="746315"/>
            <a:ext cx="2508123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2/22/2021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6848" y="71163"/>
            <a:ext cx="5650865" cy="429259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10" y="0"/>
                </a:moveTo>
                <a:lnTo>
                  <a:pt x="0" y="0"/>
                </a:lnTo>
                <a:lnTo>
                  <a:pt x="0" y="428871"/>
                </a:lnTo>
                <a:lnTo>
                  <a:pt x="5650710" y="428871"/>
                </a:lnTo>
                <a:lnTo>
                  <a:pt x="565071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2/22/2021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2/22/2021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437" y="132463"/>
            <a:ext cx="4900931" cy="3154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435" y="660989"/>
            <a:ext cx="1574064" cy="1612223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5868" y="660989"/>
            <a:ext cx="1574064" cy="1612223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9301" y="660989"/>
            <a:ext cx="1574064" cy="1612223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2435" y="2356547"/>
            <a:ext cx="1574064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071" indent="-72071">
              <a:buFont typeface="Arial" panose="020B0604020202020204" pitchFamily="34" charset="0"/>
              <a:buChar char="•"/>
              <a:defRPr sz="662"/>
            </a:lvl2pPr>
            <a:lvl3pPr marL="144142" indent="-72071">
              <a:defRPr sz="662"/>
            </a:lvl3pPr>
            <a:lvl4pPr marL="252249" indent="-108107">
              <a:defRPr sz="662"/>
            </a:lvl4pPr>
            <a:lvl5pPr marL="360356" indent="-108107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5868" y="2356547"/>
            <a:ext cx="1574064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071" indent="-72071">
              <a:buFont typeface="Arial" panose="020B0604020202020204" pitchFamily="34" charset="0"/>
              <a:buChar char="•"/>
              <a:defRPr sz="662"/>
            </a:lvl2pPr>
            <a:lvl3pPr marL="144142" indent="-72071">
              <a:defRPr sz="662"/>
            </a:lvl3pPr>
            <a:lvl4pPr marL="252249" indent="-108107">
              <a:defRPr sz="662"/>
            </a:lvl4pPr>
            <a:lvl5pPr marL="360356" indent="-108107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9301" y="2356547"/>
            <a:ext cx="1574064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071" indent="-72071">
              <a:buFont typeface="Arial" panose="020B0604020202020204" pitchFamily="34" charset="0"/>
              <a:buChar char="•"/>
              <a:defRPr sz="662"/>
            </a:lvl2pPr>
            <a:lvl3pPr marL="144142" indent="-72071">
              <a:defRPr sz="662"/>
            </a:lvl3pPr>
            <a:lvl4pPr marL="252249" indent="-108107">
              <a:defRPr sz="662"/>
            </a:lvl4pPr>
            <a:lvl5pPr marL="360356" indent="-108107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437" y="441662"/>
            <a:ext cx="4900931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197926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6840" y="536168"/>
            <a:ext cx="5650865" cy="2649220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28" y="24434"/>
                </a:lnTo>
                <a:lnTo>
                  <a:pt x="5626328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6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66848" y="71163"/>
            <a:ext cx="5650865" cy="429259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10" y="0"/>
                </a:moveTo>
                <a:lnTo>
                  <a:pt x="0" y="0"/>
                </a:lnTo>
                <a:lnTo>
                  <a:pt x="0" y="428871"/>
                </a:lnTo>
                <a:lnTo>
                  <a:pt x="5650710" y="428871"/>
                </a:lnTo>
                <a:lnTo>
                  <a:pt x="565071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0739" y="102424"/>
            <a:ext cx="5164320" cy="6388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36105" y="982040"/>
            <a:ext cx="4893589" cy="201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1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0"/>
            <a:ext cx="1845056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1376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1478" y="6933"/>
            <a:ext cx="5757972" cy="1020705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1133"/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id="{648E54F6-8C15-4BB3-94E3-7B81F0C680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49317" y="298959"/>
            <a:ext cx="3301127" cy="384480"/>
          </a:xfrm>
          <a:prstGeom prst="rect">
            <a:avLst/>
          </a:prstGeom>
        </p:spPr>
        <p:txBody>
          <a:bodyPr vert="horz" wrap="square" lIns="0" tIns="14599" rIns="0" bIns="0" rtlCol="0" anchor="ctr">
            <a:spAutoFit/>
          </a:bodyPr>
          <a:lstStyle/>
          <a:p>
            <a:pPr marL="12695" algn="l">
              <a:spcBef>
                <a:spcPts val="114"/>
              </a:spcBef>
            </a:pPr>
            <a:r>
              <a:rPr lang="en-US" sz="2403" spc="5" dirty="0" err="1">
                <a:latin typeface="Arial" panose="020B0604020202020204" pitchFamily="34" charset="0"/>
                <a:cs typeface="Arial" panose="020B0604020202020204" pitchFamily="34" charset="0"/>
              </a:rPr>
              <a:t>Informatika</a:t>
            </a:r>
            <a:r>
              <a:rPr lang="en-US" sz="2403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3" spc="5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403" spc="5" dirty="0">
                <a:latin typeface="Arial" panose="020B0604020202020204" pitchFamily="34" charset="0"/>
                <a:cs typeface="Arial" panose="020B0604020202020204" pitchFamily="34" charset="0"/>
              </a:rPr>
              <a:t> AT</a:t>
            </a:r>
            <a:endParaRPr sz="240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id="{96789AA7-9596-4F83-89FD-AEC28EE179F1}"/>
              </a:ext>
            </a:extLst>
          </p:cNvPr>
          <p:cNvSpPr txBox="1"/>
          <p:nvPr/>
        </p:nvSpPr>
        <p:spPr>
          <a:xfrm>
            <a:off x="673100" y="1296827"/>
            <a:ext cx="4800600" cy="752764"/>
          </a:xfrm>
          <a:prstGeom prst="rect">
            <a:avLst/>
          </a:prstGeom>
        </p:spPr>
        <p:txBody>
          <a:bodyPr vert="horz" wrap="square" lIns="0" tIns="13964" rIns="0" bIns="0" rtlCol="0">
            <a:spAutoFit/>
          </a:bodyPr>
          <a:lstStyle/>
          <a:p>
            <a:pPr marL="18407" algn="ctr">
              <a:spcBef>
                <a:spcPts val="600"/>
              </a:spcBef>
            </a:pPr>
            <a:r>
              <a:rPr lang="en-US" sz="2400" b="1" dirty="0" err="1">
                <a:solidFill>
                  <a:srgbClr val="002060"/>
                </a:solidFill>
                <a:latin typeface="Arial"/>
                <a:cs typeface="Arial"/>
              </a:rPr>
              <a:t>Mavzu</a:t>
            </a:r>
            <a:r>
              <a:rPr lang="en-US" sz="2400" b="1" dirty="0">
                <a:solidFill>
                  <a:srgbClr val="002060"/>
                </a:solidFill>
                <a:latin typeface="Arial"/>
                <a:cs typeface="Arial"/>
              </a:rPr>
              <a:t>: </a:t>
            </a:r>
            <a:r>
              <a:rPr lang="en-US" sz="2400" b="1" dirty="0" err="1" smtClean="0">
                <a:solidFill>
                  <a:srgbClr val="002060"/>
                </a:solidFill>
                <a:latin typeface="Arial"/>
                <a:cs typeface="Arial"/>
              </a:rPr>
              <a:t>Ma’lumotlar</a:t>
            </a:r>
            <a:r>
              <a:rPr lang="en-US" sz="2400" b="1" dirty="0" smtClean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/>
                <a:cs typeface="Arial"/>
              </a:rPr>
              <a:t>turini</a:t>
            </a:r>
            <a:r>
              <a:rPr lang="en-US" sz="2400" b="1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/>
                <a:cs typeface="Arial"/>
              </a:rPr>
              <a:t>o‘zgartirish</a:t>
            </a:r>
            <a:endParaRPr lang="en-US" sz="3200" b="1" dirty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16" name="object 5">
            <a:extLst>
              <a:ext uri="{FF2B5EF4-FFF2-40B4-BE49-F238E27FC236}">
                <a16:creationId xmlns:a16="http://schemas.microsoft.com/office/drawing/2014/main" id="{A8BAE388-D6D2-40E9-8208-E39C1E0E7029}"/>
              </a:ext>
            </a:extLst>
          </p:cNvPr>
          <p:cNvSpPr/>
          <p:nvPr/>
        </p:nvSpPr>
        <p:spPr>
          <a:xfrm>
            <a:off x="292100" y="1251172"/>
            <a:ext cx="252000" cy="752253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1133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74F1148F-3E1F-4BF6-8A2D-952BB1A0A6DA}"/>
              </a:ext>
            </a:extLst>
          </p:cNvPr>
          <p:cNvGrpSpPr/>
          <p:nvPr/>
        </p:nvGrpSpPr>
        <p:grpSpPr>
          <a:xfrm>
            <a:off x="4330700" y="214968"/>
            <a:ext cx="1066800" cy="603664"/>
            <a:chOff x="4454242" y="214968"/>
            <a:chExt cx="1248058" cy="603664"/>
          </a:xfrm>
        </p:grpSpPr>
        <p:sp>
          <p:nvSpPr>
            <p:cNvPr id="20" name="object 9">
              <a:extLst>
                <a:ext uri="{FF2B5EF4-FFF2-40B4-BE49-F238E27FC236}">
                  <a16:creationId xmlns:a16="http://schemas.microsoft.com/office/drawing/2014/main" id="{F294EAD7-CAB8-401C-B12D-6064AA1177E0}"/>
                </a:ext>
              </a:extLst>
            </p:cNvPr>
            <p:cNvSpPr/>
            <p:nvPr/>
          </p:nvSpPr>
          <p:spPr>
            <a:xfrm>
              <a:off x="4454242" y="214968"/>
              <a:ext cx="1248058" cy="603664"/>
            </a:xfrm>
            <a:custGeom>
              <a:avLst/>
              <a:gdLst/>
              <a:ahLst/>
              <a:cxnLst/>
              <a:rect l="l" t="t" r="r" b="b"/>
              <a:pathLst>
                <a:path w="603885" h="603885">
                  <a:moveTo>
                    <a:pt x="603605" y="0"/>
                  </a:moveTo>
                  <a:lnTo>
                    <a:pt x="0" y="0"/>
                  </a:lnTo>
                  <a:lnTo>
                    <a:pt x="0" y="603618"/>
                  </a:lnTo>
                  <a:lnTo>
                    <a:pt x="603605" y="603618"/>
                  </a:lnTo>
                  <a:lnTo>
                    <a:pt x="603605" y="0"/>
                  </a:lnTo>
                  <a:close/>
                </a:path>
              </a:pathLst>
            </a:custGeom>
            <a:solidFill>
              <a:srgbClr val="00A859"/>
            </a:solidFill>
          </p:spPr>
          <p:txBody>
            <a:bodyPr wrap="square" lIns="0" tIns="0" rIns="0" bIns="0" rtlCol="0"/>
            <a:lstStyle/>
            <a:p>
              <a:endParaRPr sz="1133"/>
            </a:p>
          </p:txBody>
        </p:sp>
        <p:sp>
          <p:nvSpPr>
            <p:cNvPr id="21" name="object 10">
              <a:extLst>
                <a:ext uri="{FF2B5EF4-FFF2-40B4-BE49-F238E27FC236}">
                  <a16:creationId xmlns:a16="http://schemas.microsoft.com/office/drawing/2014/main" id="{27824596-7DE1-4136-95E4-49A51856B6D3}"/>
                </a:ext>
              </a:extLst>
            </p:cNvPr>
            <p:cNvSpPr/>
            <p:nvPr/>
          </p:nvSpPr>
          <p:spPr>
            <a:xfrm>
              <a:off x="4454242" y="214968"/>
              <a:ext cx="1248058" cy="603664"/>
            </a:xfrm>
            <a:custGeom>
              <a:avLst/>
              <a:gdLst/>
              <a:ahLst/>
              <a:cxnLst/>
              <a:rect l="l" t="t" r="r" b="b"/>
              <a:pathLst>
                <a:path w="603885" h="603885">
                  <a:moveTo>
                    <a:pt x="0" y="0"/>
                  </a:moveTo>
                  <a:lnTo>
                    <a:pt x="603605" y="0"/>
                  </a:lnTo>
                  <a:lnTo>
                    <a:pt x="603605" y="603618"/>
                  </a:lnTo>
                  <a:lnTo>
                    <a:pt x="0" y="603618"/>
                  </a:lnTo>
                  <a:lnTo>
                    <a:pt x="0" y="0"/>
                  </a:lnTo>
                  <a:close/>
                </a:path>
              </a:pathLst>
            </a:custGeom>
            <a:ln w="30481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 sz="1133"/>
            </a:p>
          </p:txBody>
        </p:sp>
      </p:grpSp>
      <p:sp>
        <p:nvSpPr>
          <p:cNvPr id="22" name="object 12">
            <a:extLst>
              <a:ext uri="{FF2B5EF4-FFF2-40B4-BE49-F238E27FC236}">
                <a16:creationId xmlns:a16="http://schemas.microsoft.com/office/drawing/2014/main" id="{CAFE6579-511C-4CCB-9A5C-300ACC2F553A}"/>
              </a:ext>
            </a:extLst>
          </p:cNvPr>
          <p:cNvSpPr txBox="1"/>
          <p:nvPr/>
        </p:nvSpPr>
        <p:spPr>
          <a:xfrm>
            <a:off x="4390742" y="304009"/>
            <a:ext cx="1311558" cy="721089"/>
          </a:xfrm>
          <a:prstGeom prst="rect">
            <a:avLst/>
          </a:prstGeom>
        </p:spPr>
        <p:txBody>
          <a:bodyPr vert="horz" wrap="square" lIns="0" tIns="15869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lang="en-US" sz="2249" b="1" spc="10" dirty="0">
                <a:solidFill>
                  <a:srgbClr val="FEFEFE"/>
                </a:solidFill>
                <a:latin typeface="Arial"/>
                <a:cs typeface="Arial"/>
              </a:rPr>
              <a:t>10-sinf</a:t>
            </a:r>
            <a:endParaRPr lang="en-US" sz="2400" dirty="0">
              <a:latin typeface="Arial"/>
              <a:cs typeface="Arial"/>
            </a:endParaRPr>
          </a:p>
          <a:p>
            <a:pPr>
              <a:spcBef>
                <a:spcPts val="125"/>
              </a:spcBef>
            </a:pPr>
            <a:endParaRPr sz="2249" dirty="0">
              <a:latin typeface="Arial"/>
              <a:cs typeface="Arial"/>
            </a:endParaRPr>
          </a:p>
        </p:txBody>
      </p:sp>
      <p:sp>
        <p:nvSpPr>
          <p:cNvPr id="19" name="object 11">
            <a:extLst>
              <a:ext uri="{FF2B5EF4-FFF2-40B4-BE49-F238E27FC236}">
                <a16:creationId xmlns:a16="http://schemas.microsoft.com/office/drawing/2014/main" id="{382AB4AE-4981-4494-BB32-7A573B110208}"/>
              </a:ext>
            </a:extLst>
          </p:cNvPr>
          <p:cNvSpPr/>
          <p:nvPr/>
        </p:nvSpPr>
        <p:spPr>
          <a:xfrm>
            <a:off x="328537" y="303926"/>
            <a:ext cx="493302" cy="379513"/>
          </a:xfrm>
          <a:custGeom>
            <a:avLst/>
            <a:gdLst/>
            <a:ahLst/>
            <a:cxnLst/>
            <a:rect l="l" t="t" r="r" b="b"/>
            <a:pathLst>
              <a:path w="492759" h="379095">
                <a:moveTo>
                  <a:pt x="447094" y="0"/>
                </a:moveTo>
                <a:lnTo>
                  <a:pt x="45651" y="0"/>
                </a:lnTo>
                <a:lnTo>
                  <a:pt x="39383" y="6267"/>
                </a:lnTo>
                <a:lnTo>
                  <a:pt x="39383" y="264483"/>
                </a:lnTo>
                <a:lnTo>
                  <a:pt x="633" y="340944"/>
                </a:lnTo>
                <a:lnTo>
                  <a:pt x="309" y="341805"/>
                </a:lnTo>
                <a:lnTo>
                  <a:pt x="101" y="342658"/>
                </a:lnTo>
                <a:lnTo>
                  <a:pt x="0" y="371350"/>
                </a:lnTo>
                <a:lnTo>
                  <a:pt x="7444" y="378795"/>
                </a:lnTo>
                <a:lnTo>
                  <a:pt x="485302" y="378795"/>
                </a:lnTo>
                <a:lnTo>
                  <a:pt x="492747" y="371350"/>
                </a:lnTo>
                <a:lnTo>
                  <a:pt x="492747" y="364359"/>
                </a:lnTo>
                <a:lnTo>
                  <a:pt x="15405" y="364359"/>
                </a:lnTo>
                <a:lnTo>
                  <a:pt x="14436" y="363390"/>
                </a:lnTo>
                <a:lnTo>
                  <a:pt x="14436" y="351108"/>
                </a:lnTo>
                <a:lnTo>
                  <a:pt x="492747" y="351108"/>
                </a:lnTo>
                <a:lnTo>
                  <a:pt x="492644" y="342658"/>
                </a:lnTo>
                <a:lnTo>
                  <a:pt x="492437" y="341805"/>
                </a:lnTo>
                <a:lnTo>
                  <a:pt x="492113" y="340944"/>
                </a:lnTo>
                <a:lnTo>
                  <a:pt x="489948" y="336671"/>
                </a:lnTo>
                <a:lnTo>
                  <a:pt x="18968" y="336671"/>
                </a:lnTo>
                <a:lnTo>
                  <a:pt x="51033" y="273427"/>
                </a:lnTo>
                <a:lnTo>
                  <a:pt x="457895" y="273427"/>
                </a:lnTo>
                <a:lnTo>
                  <a:pt x="453363" y="264483"/>
                </a:lnTo>
                <a:lnTo>
                  <a:pt x="453363" y="258991"/>
                </a:lnTo>
                <a:lnTo>
                  <a:pt x="53820" y="258991"/>
                </a:lnTo>
                <a:lnTo>
                  <a:pt x="53820" y="14436"/>
                </a:lnTo>
                <a:lnTo>
                  <a:pt x="453363" y="14436"/>
                </a:lnTo>
                <a:lnTo>
                  <a:pt x="453363" y="6267"/>
                </a:lnTo>
                <a:lnTo>
                  <a:pt x="447094" y="0"/>
                </a:lnTo>
                <a:close/>
              </a:path>
              <a:path w="492759" h="379095">
                <a:moveTo>
                  <a:pt x="492747" y="351108"/>
                </a:moveTo>
                <a:lnTo>
                  <a:pt x="478311" y="351108"/>
                </a:lnTo>
                <a:lnTo>
                  <a:pt x="478311" y="363390"/>
                </a:lnTo>
                <a:lnTo>
                  <a:pt x="477342" y="364359"/>
                </a:lnTo>
                <a:lnTo>
                  <a:pt x="492747" y="364359"/>
                </a:lnTo>
                <a:lnTo>
                  <a:pt x="492747" y="351108"/>
                </a:lnTo>
                <a:close/>
              </a:path>
              <a:path w="492759" h="379095">
                <a:moveTo>
                  <a:pt x="300225" y="297831"/>
                </a:moveTo>
                <a:lnTo>
                  <a:pt x="192520" y="297831"/>
                </a:lnTo>
                <a:lnTo>
                  <a:pt x="187131" y="301934"/>
                </a:lnTo>
                <a:lnTo>
                  <a:pt x="177552" y="336671"/>
                </a:lnTo>
                <a:lnTo>
                  <a:pt x="192528" y="336671"/>
                </a:lnTo>
                <a:lnTo>
                  <a:pt x="199260" y="312267"/>
                </a:lnTo>
                <a:lnTo>
                  <a:pt x="308461" y="312267"/>
                </a:lnTo>
                <a:lnTo>
                  <a:pt x="305611" y="301934"/>
                </a:lnTo>
                <a:lnTo>
                  <a:pt x="300225" y="297831"/>
                </a:lnTo>
                <a:close/>
              </a:path>
              <a:path w="492759" h="379095">
                <a:moveTo>
                  <a:pt x="308461" y="312267"/>
                </a:moveTo>
                <a:lnTo>
                  <a:pt x="293486" y="312267"/>
                </a:lnTo>
                <a:lnTo>
                  <a:pt x="300219" y="336671"/>
                </a:lnTo>
                <a:lnTo>
                  <a:pt x="315191" y="336671"/>
                </a:lnTo>
                <a:lnTo>
                  <a:pt x="308461" y="312267"/>
                </a:lnTo>
                <a:close/>
              </a:path>
              <a:path w="492759" h="379095">
                <a:moveTo>
                  <a:pt x="457895" y="273427"/>
                </a:moveTo>
                <a:lnTo>
                  <a:pt x="441709" y="273427"/>
                </a:lnTo>
                <a:lnTo>
                  <a:pt x="473774" y="336671"/>
                </a:lnTo>
                <a:lnTo>
                  <a:pt x="489948" y="336671"/>
                </a:lnTo>
                <a:lnTo>
                  <a:pt x="457895" y="273427"/>
                </a:lnTo>
                <a:close/>
              </a:path>
              <a:path w="492759" h="379095">
                <a:moveTo>
                  <a:pt x="453363" y="14436"/>
                </a:moveTo>
                <a:lnTo>
                  <a:pt x="438927" y="14436"/>
                </a:lnTo>
                <a:lnTo>
                  <a:pt x="438927" y="258991"/>
                </a:lnTo>
                <a:lnTo>
                  <a:pt x="453363" y="258991"/>
                </a:lnTo>
                <a:lnTo>
                  <a:pt x="453363" y="14436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endParaRPr sz="1802" dirty="0"/>
          </a:p>
        </p:txBody>
      </p:sp>
      <p:sp>
        <p:nvSpPr>
          <p:cNvPr id="24" name="object 12">
            <a:extLst>
              <a:ext uri="{FF2B5EF4-FFF2-40B4-BE49-F238E27FC236}">
                <a16:creationId xmlns:a16="http://schemas.microsoft.com/office/drawing/2014/main" id="{095BD782-9915-451D-8BDE-31B9F6A26271}"/>
              </a:ext>
            </a:extLst>
          </p:cNvPr>
          <p:cNvSpPr/>
          <p:nvPr/>
        </p:nvSpPr>
        <p:spPr>
          <a:xfrm>
            <a:off x="397831" y="452835"/>
            <a:ext cx="354721" cy="95355"/>
          </a:xfrm>
          <a:custGeom>
            <a:avLst/>
            <a:gdLst/>
            <a:ahLst/>
            <a:cxnLst/>
            <a:rect l="l" t="t" r="r" b="b"/>
            <a:pathLst>
              <a:path w="354330" h="95250">
                <a:moveTo>
                  <a:pt x="11206" y="0"/>
                </a:moveTo>
                <a:lnTo>
                  <a:pt x="3233" y="0"/>
                </a:lnTo>
                <a:lnTo>
                  <a:pt x="0" y="3228"/>
                </a:lnTo>
                <a:lnTo>
                  <a:pt x="3" y="89772"/>
                </a:lnTo>
                <a:lnTo>
                  <a:pt x="5076" y="94848"/>
                </a:lnTo>
                <a:lnTo>
                  <a:pt x="349236" y="94848"/>
                </a:lnTo>
                <a:lnTo>
                  <a:pt x="354312" y="89772"/>
                </a:lnTo>
                <a:lnTo>
                  <a:pt x="354312" y="80412"/>
                </a:lnTo>
                <a:lnTo>
                  <a:pt x="14436" y="80412"/>
                </a:lnTo>
                <a:lnTo>
                  <a:pt x="14436" y="3228"/>
                </a:lnTo>
                <a:lnTo>
                  <a:pt x="11206" y="0"/>
                </a:lnTo>
                <a:close/>
              </a:path>
              <a:path w="354330" h="95250">
                <a:moveTo>
                  <a:pt x="351078" y="0"/>
                </a:moveTo>
                <a:lnTo>
                  <a:pt x="343105" y="0"/>
                </a:lnTo>
                <a:lnTo>
                  <a:pt x="339876" y="3228"/>
                </a:lnTo>
                <a:lnTo>
                  <a:pt x="339876" y="80412"/>
                </a:lnTo>
                <a:lnTo>
                  <a:pt x="354312" y="80412"/>
                </a:lnTo>
                <a:lnTo>
                  <a:pt x="354312" y="3228"/>
                </a:lnTo>
                <a:lnTo>
                  <a:pt x="351078" y="0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endParaRPr sz="1802"/>
          </a:p>
        </p:txBody>
      </p:sp>
      <p:sp>
        <p:nvSpPr>
          <p:cNvPr id="25" name="object 13">
            <a:extLst>
              <a:ext uri="{FF2B5EF4-FFF2-40B4-BE49-F238E27FC236}">
                <a16:creationId xmlns:a16="http://schemas.microsoft.com/office/drawing/2014/main" id="{312CDD75-671C-4D07-9747-AFD5EA1B46A6}"/>
              </a:ext>
            </a:extLst>
          </p:cNvPr>
          <p:cNvSpPr/>
          <p:nvPr/>
        </p:nvSpPr>
        <p:spPr>
          <a:xfrm>
            <a:off x="397831" y="333796"/>
            <a:ext cx="354721" cy="95355"/>
          </a:xfrm>
          <a:custGeom>
            <a:avLst/>
            <a:gdLst/>
            <a:ahLst/>
            <a:cxnLst/>
            <a:rect l="l" t="t" r="r" b="b"/>
            <a:pathLst>
              <a:path w="354330" h="95250">
                <a:moveTo>
                  <a:pt x="349236" y="0"/>
                </a:moveTo>
                <a:lnTo>
                  <a:pt x="5079" y="0"/>
                </a:lnTo>
                <a:lnTo>
                  <a:pt x="0" y="5076"/>
                </a:lnTo>
                <a:lnTo>
                  <a:pt x="0" y="91616"/>
                </a:lnTo>
                <a:lnTo>
                  <a:pt x="3233" y="94849"/>
                </a:lnTo>
                <a:lnTo>
                  <a:pt x="11206" y="94849"/>
                </a:lnTo>
                <a:lnTo>
                  <a:pt x="14436" y="91616"/>
                </a:lnTo>
                <a:lnTo>
                  <a:pt x="14436" y="14436"/>
                </a:lnTo>
                <a:lnTo>
                  <a:pt x="354312" y="14436"/>
                </a:lnTo>
                <a:lnTo>
                  <a:pt x="354312" y="5076"/>
                </a:lnTo>
                <a:lnTo>
                  <a:pt x="349236" y="0"/>
                </a:lnTo>
                <a:close/>
              </a:path>
              <a:path w="354330" h="95250">
                <a:moveTo>
                  <a:pt x="354312" y="14436"/>
                </a:moveTo>
                <a:lnTo>
                  <a:pt x="339876" y="14436"/>
                </a:lnTo>
                <a:lnTo>
                  <a:pt x="339876" y="91616"/>
                </a:lnTo>
                <a:lnTo>
                  <a:pt x="343105" y="94849"/>
                </a:lnTo>
                <a:lnTo>
                  <a:pt x="351078" y="94849"/>
                </a:lnTo>
                <a:lnTo>
                  <a:pt x="354312" y="91616"/>
                </a:lnTo>
                <a:lnTo>
                  <a:pt x="354312" y="14436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endParaRPr sz="1802"/>
          </a:p>
        </p:txBody>
      </p:sp>
      <p:sp>
        <p:nvSpPr>
          <p:cNvPr id="17" name="object 5">
            <a:extLst>
              <a:ext uri="{FF2B5EF4-FFF2-40B4-BE49-F238E27FC236}">
                <a16:creationId xmlns:a16="http://schemas.microsoft.com/office/drawing/2014/main" id="{38020421-0932-4876-AD01-6C2797AEF46A}"/>
              </a:ext>
            </a:extLst>
          </p:cNvPr>
          <p:cNvSpPr/>
          <p:nvPr/>
        </p:nvSpPr>
        <p:spPr>
          <a:xfrm>
            <a:off x="292100" y="2079625"/>
            <a:ext cx="252000" cy="762000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133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0EB5C49-1D48-45A4-BE91-AD766EC5AE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334"/>
          <a:stretch/>
        </p:blipFill>
        <p:spPr>
          <a:xfrm>
            <a:off x="2349500" y="2155825"/>
            <a:ext cx="1502071" cy="92794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28128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2C2473-AA17-4E3B-AFC3-F7AFA3D73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120" y="157004"/>
            <a:ext cx="5401559" cy="246221"/>
          </a:xfrm>
        </p:spPr>
        <p:txBody>
          <a:bodyPr/>
          <a:lstStyle/>
          <a:p>
            <a:pPr algn="ctr"/>
            <a:r>
              <a:rPr lang="it-IT" sz="1600" dirty="0"/>
              <a:t>Oltinchi ilovadagi parolni “I7:7200U</a:t>
            </a:r>
            <a:r>
              <a:rPr lang="it-IT" sz="1600" dirty="0" smtClean="0"/>
              <a:t>” ga </a:t>
            </a:r>
            <a:r>
              <a:rPr lang="it-IT" sz="1600" dirty="0"/>
              <a:t>almashtiring</a:t>
            </a:r>
            <a:endParaRPr lang="ru-RU" sz="1600" dirty="0"/>
          </a:p>
        </p:txBody>
      </p:sp>
      <p:pic>
        <p:nvPicPr>
          <p:cNvPr id="3" name="10-47-uy ishi">
            <a:hlinkClick r:id="" action="ppaction://media"/>
            <a:extLst>
              <a:ext uri="{FF2B5EF4-FFF2-40B4-BE49-F238E27FC236}">
                <a16:creationId xmlns:a16="http://schemas.microsoft.com/office/drawing/2014/main" id="{7356C64A-5D2F-49DF-A697-B2D5E11A3E3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73100" y="611941"/>
            <a:ext cx="4401608" cy="247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654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8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76805C-AD83-4805-88F0-F2375A5EC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" y="98425"/>
            <a:ext cx="5562600" cy="307777"/>
          </a:xfrm>
        </p:spPr>
        <p:txBody>
          <a:bodyPr/>
          <a:lstStyle/>
          <a:p>
            <a:pPr algn="ctr"/>
            <a:r>
              <a:rPr lang="it-IT" sz="2000" dirty="0"/>
              <a:t>O‘zgaruvchi va ifoda turlari</a:t>
            </a:r>
            <a:endParaRPr lang="en-US" sz="200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F635500-98EE-40F5-AB33-DEE5EB8FED4B}"/>
              </a:ext>
            </a:extLst>
          </p:cNvPr>
          <p:cNvSpPr/>
          <p:nvPr/>
        </p:nvSpPr>
        <p:spPr>
          <a:xfrm>
            <a:off x="182118" y="1553483"/>
            <a:ext cx="532536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Button1.Width := Edit1.Text;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3658D69-C13E-4500-BC33-2B817FF8FC45}"/>
              </a:ext>
            </a:extLst>
          </p:cNvPr>
          <p:cNvSpPr/>
          <p:nvPr/>
        </p:nvSpPr>
        <p:spPr>
          <a:xfrm>
            <a:off x="182118" y="2384425"/>
            <a:ext cx="532536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89013" indent="-989013"/>
            <a:r>
              <a:rPr lang="en-US" sz="20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Xatolik</a:t>
            </a:r>
            <a:r>
              <a:rPr lang="en-US" sz="20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0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o‘zgaruvchilar</a:t>
            </a:r>
            <a:r>
              <a:rPr lang="en-US" sz="20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turlari</a:t>
            </a:r>
            <a:r>
              <a:rPr lang="en-US" sz="20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bir-biriga</a:t>
            </a:r>
            <a:r>
              <a:rPr lang="en-US" sz="20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</a:t>
            </a:r>
            <a:r>
              <a:rPr lang="en-US" sz="20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kelmaydi</a:t>
            </a:r>
            <a:r>
              <a:rPr lang="en-US" sz="20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000" dirty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28CB5B2-4551-4C06-BEC9-DE9A62288986}"/>
              </a:ext>
            </a:extLst>
          </p:cNvPr>
          <p:cNvSpPr/>
          <p:nvPr/>
        </p:nvSpPr>
        <p:spPr>
          <a:xfrm>
            <a:off x="957094" y="2060515"/>
            <a:ext cx="255270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butun</a:t>
            </a:r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son </a:t>
            </a:r>
            <a:r>
              <a:rPr lang="en-US" sz="2000" b="1" dirty="0" err="1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turi</a:t>
            </a:r>
            <a:endParaRPr lang="ru-RU" sz="20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41EE9FF-A72D-4819-9071-71A2407B00F0}"/>
              </a:ext>
            </a:extLst>
          </p:cNvPr>
          <p:cNvSpPr/>
          <p:nvPr/>
        </p:nvSpPr>
        <p:spPr>
          <a:xfrm>
            <a:off x="3085052" y="2057822"/>
            <a:ext cx="20916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000" b="1" dirty="0" err="1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matn</a:t>
            </a:r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satri</a:t>
            </a:r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turi</a:t>
            </a:r>
            <a:endParaRPr lang="ru-RU" sz="20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Правая фигурная скобка 2">
            <a:extLst>
              <a:ext uri="{FF2B5EF4-FFF2-40B4-BE49-F238E27FC236}">
                <a16:creationId xmlns:a16="http://schemas.microsoft.com/office/drawing/2014/main" id="{B677D843-FA9C-422A-8163-DFE89D667411}"/>
              </a:ext>
            </a:extLst>
          </p:cNvPr>
          <p:cNvSpPr/>
          <p:nvPr/>
        </p:nvSpPr>
        <p:spPr>
          <a:xfrm rot="5400000">
            <a:off x="1846877" y="1061635"/>
            <a:ext cx="258847" cy="1965598"/>
          </a:xfrm>
          <a:prstGeom prst="rightBrace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2800"/>
          </a:p>
        </p:txBody>
      </p:sp>
      <p:sp>
        <p:nvSpPr>
          <p:cNvPr id="17" name="Правая фигурная скобка 16">
            <a:extLst>
              <a:ext uri="{FF2B5EF4-FFF2-40B4-BE49-F238E27FC236}">
                <a16:creationId xmlns:a16="http://schemas.microsoft.com/office/drawing/2014/main" id="{79421D0E-8A0F-410C-9757-2692CDC6FABB}"/>
              </a:ext>
            </a:extLst>
          </p:cNvPr>
          <p:cNvSpPr/>
          <p:nvPr/>
        </p:nvSpPr>
        <p:spPr>
          <a:xfrm rot="5400000">
            <a:off x="4012345" y="1301784"/>
            <a:ext cx="237083" cy="1466426"/>
          </a:xfrm>
          <a:prstGeom prst="rightBrace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280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C963C75-B849-4F28-934D-2FA7269C53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510" y="616292"/>
            <a:ext cx="3076575" cy="94297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36080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5" grpId="0"/>
      <p:bldP spid="16" grpId="0"/>
      <p:bldP spid="3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2C2473-AA17-4E3B-AFC3-F7AFA3D73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" y="98425"/>
            <a:ext cx="5638800" cy="307777"/>
          </a:xfrm>
        </p:spPr>
        <p:txBody>
          <a:bodyPr/>
          <a:lstStyle/>
          <a:p>
            <a:pPr algn="ctr"/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Ma’lumotni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turini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o‘zgartirish</a:t>
            </a:r>
            <a:endParaRPr lang="ru-RU" sz="200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737E251-03A5-46CF-A1F7-41632847CB04}"/>
              </a:ext>
            </a:extLst>
          </p:cNvPr>
          <p:cNvSpPr/>
          <p:nvPr/>
        </p:nvSpPr>
        <p:spPr>
          <a:xfrm>
            <a:off x="214205" y="558870"/>
            <a:ext cx="52781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8775" indent="-358775"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Object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Paskal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o‘zgaruvchini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turdan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ikkinchi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turga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o‘tkazish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qator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standart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funksiyalar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mavjud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9EB217E-93B7-4E9A-BC5D-FB043B620FE0}"/>
              </a:ext>
            </a:extLst>
          </p:cNvPr>
          <p:cNvSpPr/>
          <p:nvPr/>
        </p:nvSpPr>
        <p:spPr>
          <a:xfrm>
            <a:off x="243838" y="1089025"/>
            <a:ext cx="52781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8775" indent="-358775" algn="just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1) </a:t>
            </a:r>
            <a:r>
              <a:rPr lang="en-US" sz="1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StrToInt</a:t>
            </a:r>
            <a:r>
              <a:rPr 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(string to integer)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–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matn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satrini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butun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songa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o‘tkazadi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7E1D270-D69D-4286-B917-6E47759D0A35}"/>
              </a:ext>
            </a:extLst>
          </p:cNvPr>
          <p:cNvSpPr/>
          <p:nvPr/>
        </p:nvSpPr>
        <p:spPr>
          <a:xfrm>
            <a:off x="243838" y="1592703"/>
            <a:ext cx="52781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8775" indent="-358775" algn="just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2) </a:t>
            </a:r>
            <a:r>
              <a:rPr lang="en-US" sz="1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IntToStr</a:t>
            </a:r>
            <a:r>
              <a:rPr 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(integer to string)</a:t>
            </a:r>
            <a:r>
              <a:rPr 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butun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sonni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matn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satriga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o‘tkazadi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2AC063B-1869-4C7A-8C98-7DA9E50C48BA}"/>
              </a:ext>
            </a:extLst>
          </p:cNvPr>
          <p:cNvSpPr/>
          <p:nvPr/>
        </p:nvSpPr>
        <p:spPr>
          <a:xfrm>
            <a:off x="243838" y="2100947"/>
            <a:ext cx="52781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8775" indent="-358775" algn="just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3) </a:t>
            </a:r>
            <a:r>
              <a:rPr lang="en-US" sz="1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StrToFloat</a:t>
            </a:r>
            <a:r>
              <a:rPr 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(string to float)</a:t>
            </a:r>
            <a:r>
              <a:rPr 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matn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satrini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haqiqiy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songa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o‘tkazadi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2213AD0-9A5D-42FD-88DC-EE80C881415E}"/>
              </a:ext>
            </a:extLst>
          </p:cNvPr>
          <p:cNvSpPr/>
          <p:nvPr/>
        </p:nvSpPr>
        <p:spPr>
          <a:xfrm>
            <a:off x="214205" y="2649080"/>
            <a:ext cx="52781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8775" indent="-358775" algn="just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4) </a:t>
            </a:r>
            <a:r>
              <a:rPr lang="en-US" sz="1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FloatToStr</a:t>
            </a:r>
            <a:r>
              <a:rPr 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(float to string)</a:t>
            </a:r>
            <a:r>
              <a:rPr 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haqiqiy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sonni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matn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satriga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o‘tkazadi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208186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76805C-AD83-4805-88F0-F2375A5EC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" y="98425"/>
            <a:ext cx="5562600" cy="307777"/>
          </a:xfrm>
        </p:spPr>
        <p:txBody>
          <a:bodyPr/>
          <a:lstStyle/>
          <a:p>
            <a:pPr algn="ctr"/>
            <a:r>
              <a:rPr lang="it-IT" sz="2000" dirty="0"/>
              <a:t>O‘zgaruvchi va ifoda turlari</a:t>
            </a:r>
            <a:endParaRPr lang="en-US" sz="200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F635500-98EE-40F5-AB33-DEE5EB8FED4B}"/>
              </a:ext>
            </a:extLst>
          </p:cNvPr>
          <p:cNvSpPr/>
          <p:nvPr/>
        </p:nvSpPr>
        <p:spPr>
          <a:xfrm>
            <a:off x="63500" y="1283871"/>
            <a:ext cx="532536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Button1.Width := </a:t>
            </a:r>
            <a:r>
              <a:rPr lang="en-US" sz="20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StrToInt</a:t>
            </a:r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Edit1.Text</a:t>
            </a:r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28CB5B2-4551-4C06-BEC9-DE9A62288986}"/>
              </a:ext>
            </a:extLst>
          </p:cNvPr>
          <p:cNvSpPr/>
          <p:nvPr/>
        </p:nvSpPr>
        <p:spPr>
          <a:xfrm>
            <a:off x="520700" y="1765039"/>
            <a:ext cx="1905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butun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son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turi</a:t>
            </a:r>
            <a:endParaRPr lang="ru-RU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Правая фигурная скобка 2">
            <a:extLst>
              <a:ext uri="{FF2B5EF4-FFF2-40B4-BE49-F238E27FC236}">
                <a16:creationId xmlns:a16="http://schemas.microsoft.com/office/drawing/2014/main" id="{B677D843-FA9C-422A-8163-DFE89D667411}"/>
              </a:ext>
            </a:extLst>
          </p:cNvPr>
          <p:cNvSpPr/>
          <p:nvPr/>
        </p:nvSpPr>
        <p:spPr>
          <a:xfrm rot="5400000">
            <a:off x="1368546" y="882597"/>
            <a:ext cx="164925" cy="1644581"/>
          </a:xfrm>
          <a:prstGeom prst="rightBrace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FD24AC2C-AA88-4B22-8A92-30A66FDC4E65}"/>
              </a:ext>
            </a:extLst>
          </p:cNvPr>
          <p:cNvSpPr/>
          <p:nvPr/>
        </p:nvSpPr>
        <p:spPr>
          <a:xfrm>
            <a:off x="2838517" y="1759930"/>
            <a:ext cx="26984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butun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son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turi</a:t>
            </a:r>
            <a:endParaRPr lang="ru-RU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21" name="Правая фигурная скобка 20">
            <a:extLst>
              <a:ext uri="{FF2B5EF4-FFF2-40B4-BE49-F238E27FC236}">
                <a16:creationId xmlns:a16="http://schemas.microsoft.com/office/drawing/2014/main" id="{2186DC09-B4F9-4A31-9175-973AC7A75117}"/>
              </a:ext>
            </a:extLst>
          </p:cNvPr>
          <p:cNvSpPr/>
          <p:nvPr/>
        </p:nvSpPr>
        <p:spPr>
          <a:xfrm rot="5400000">
            <a:off x="3681435" y="528488"/>
            <a:ext cx="164927" cy="2352802"/>
          </a:xfrm>
          <a:prstGeom prst="rightBrace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</p:spTree>
    <p:extLst>
      <p:ext uri="{BB962C8B-B14F-4D97-AF65-F5344CB8AC3E}">
        <p14:creationId xmlns:p14="http://schemas.microsoft.com/office/powerpoint/2010/main" val="272587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3" grpId="0" animBg="1"/>
      <p:bldP spid="20" grpId="0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2C2473-AA17-4E3B-AFC3-F7AFA3D73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776" y="122743"/>
            <a:ext cx="5354324" cy="276999"/>
          </a:xfrm>
        </p:spPr>
        <p:txBody>
          <a:bodyPr/>
          <a:lstStyle/>
          <a:p>
            <a:pPr algn="ctr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Shar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hajmi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sfera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yuzasi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ilovasi</a:t>
            </a:r>
            <a:endParaRPr lang="ru-RU" sz="18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E4635E3-97D8-444B-9616-F9E83638E3CA}"/>
              </a:ext>
            </a:extLst>
          </p:cNvPr>
          <p:cNvSpPr/>
          <p:nvPr/>
        </p:nvSpPr>
        <p:spPr>
          <a:xfrm>
            <a:off x="243838" y="555625"/>
            <a:ext cx="52781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93763" indent="-893763" algn="just"/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Topshiriq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Shar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hajmi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unga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mos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sferaning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sirtini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hisoblaydigan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ilova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yarating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C2DDEF0-7364-4FA0-B007-64B4CE4FED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400" y="1165225"/>
            <a:ext cx="3429000" cy="191806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01265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2C2473-AA17-4E3B-AFC3-F7AFA3D73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776" y="122743"/>
            <a:ext cx="5354324" cy="276999"/>
          </a:xfrm>
        </p:spPr>
        <p:txBody>
          <a:bodyPr/>
          <a:lstStyle/>
          <a:p>
            <a:pPr algn="ctr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Shar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hajmi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sfera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yuzasi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ilovasi</a:t>
            </a:r>
            <a:endParaRPr lang="ru-RU" sz="18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E4635E3-97D8-444B-9616-F9E83638E3CA}"/>
              </a:ext>
            </a:extLst>
          </p:cNvPr>
          <p:cNvSpPr/>
          <p:nvPr/>
        </p:nvSpPr>
        <p:spPr>
          <a:xfrm>
            <a:off x="246378" y="624592"/>
            <a:ext cx="52781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93763" indent="-893763" algn="just"/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Topshiriq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Shar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hajmi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unga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mos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sferaning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sirtini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hisoblaydigan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ilova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yarating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893763" indent="-893763" algn="just"/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Прямоугольник 3">
                <a:extLst>
                  <a:ext uri="{FF2B5EF4-FFF2-40B4-BE49-F238E27FC236}">
                    <a16:creationId xmlns:a16="http://schemas.microsoft.com/office/drawing/2014/main" id="{9D7E009D-9C9D-403C-81E2-033E6D8152F5}"/>
                  </a:ext>
                </a:extLst>
              </p:cNvPr>
              <p:cNvSpPr/>
              <p:nvPr/>
            </p:nvSpPr>
            <p:spPr>
              <a:xfrm>
                <a:off x="259076" y="1455801"/>
                <a:ext cx="3917529" cy="112998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893763" indent="-893763" algn="just"/>
                <a:r>
                  <a:rPr lang="en-US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Yechilishi: </a:t>
                </a:r>
              </a:p>
              <a:p>
                <a:pPr marL="893763" indent="-893763" algn="just"/>
                <a:endParaRPr lang="en-US" sz="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893763" indent="-893763" algn="just"/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1. </a:t>
                </a:r>
                <a:r>
                  <a:rPr lang="en-US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Shar </a:t>
                </a:r>
                <a:r>
                  <a:rPr lang="en-US" sz="16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hajmi</a:t>
                </a:r>
                <a:r>
                  <a:rPr lang="en-US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  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𝑽</m:t>
                    </m:r>
                    <m:r>
                      <a:rPr lang="en-US" sz="16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16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16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𝟒</m:t>
                        </m:r>
                      </m:num>
                      <m:den>
                        <m:r>
                          <a:rPr lang="en-US" sz="16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𝟑</m:t>
                        </m:r>
                      </m:den>
                    </m:f>
                    <m:r>
                      <a:rPr lang="en-US" sz="1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𝝅</m:t>
                    </m:r>
                    <m:sSup>
                      <m:sSupPr>
                        <m:ctrlPr>
                          <a:rPr lang="en-US" sz="16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𝒓</m:t>
                        </m:r>
                      </m:e>
                      <m:sup>
                        <m:r>
                          <a:rPr lang="en-US" sz="16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pPr marL="893763" indent="-893763" algn="just"/>
                <a:endParaRPr lang="en-US" sz="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893763" indent="-893763" algn="just"/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2. </a:t>
                </a:r>
                <a:r>
                  <a:rPr lang="en-US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Shar </a:t>
                </a:r>
                <a:r>
                  <a:rPr lang="en-US" sz="16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sirti</a:t>
                </a:r>
                <a:r>
                  <a:rPr lang="en-US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𝑺</m:t>
                    </m:r>
                    <m:r>
                      <a:rPr lang="en-US" sz="16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16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𝟒</m:t>
                    </m:r>
                    <m:r>
                      <a:rPr lang="en-US" sz="1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𝝅</m:t>
                    </m:r>
                    <m:sSup>
                      <m:sSupPr>
                        <m:ctrlPr>
                          <a:rPr lang="en-US" sz="16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𝒓</m:t>
                        </m:r>
                      </m:e>
                      <m:sup>
                        <m:r>
                          <a:rPr lang="en-US" sz="16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𝟐</m:t>
                        </m:r>
                      </m:sup>
                    </m:sSup>
                  </m:oMath>
                </a14:m>
                <a:endParaRPr lang="en-US" sz="1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4" name="Прямоугольник 3">
                <a:extLst>
                  <a:ext uri="{FF2B5EF4-FFF2-40B4-BE49-F238E27FC236}">
                    <a16:creationId xmlns:a16="http://schemas.microsoft.com/office/drawing/2014/main" id="{9D7E009D-9C9D-403C-81E2-033E6D8152F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076" y="1455801"/>
                <a:ext cx="3917529" cy="1129989"/>
              </a:xfrm>
              <a:prstGeom prst="rect">
                <a:avLst/>
              </a:prstGeom>
              <a:blipFill>
                <a:blip r:embed="rId2"/>
                <a:stretch>
                  <a:fillRect l="-778" t="-1622" b="-648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754517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2C2473-AA17-4E3B-AFC3-F7AFA3D73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776" y="122743"/>
            <a:ext cx="5354324" cy="276999"/>
          </a:xfrm>
        </p:spPr>
        <p:txBody>
          <a:bodyPr/>
          <a:lstStyle/>
          <a:p>
            <a:pPr algn="ctr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Shar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hajmi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sfera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yuzasi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ilovasi</a:t>
            </a:r>
            <a:endParaRPr lang="ru-RU" sz="180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A2B6807-8C5A-4015-B212-A1B85C57391C}"/>
              </a:ext>
            </a:extLst>
          </p:cNvPr>
          <p:cNvSpPr/>
          <p:nvPr/>
        </p:nvSpPr>
        <p:spPr>
          <a:xfrm>
            <a:off x="215900" y="631825"/>
            <a:ext cx="527812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93763" indent="-893763" algn="just"/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Ishni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bajarish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tartibi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marL="893763" indent="-893763" algn="just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Yangi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ilova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yaratiladi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unga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uchta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Label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bitta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Edit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bitta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Button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obyektlarini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joylanadi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06BDCBE-2313-44B2-8D33-4DEDB0D90A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500" y="1370489"/>
            <a:ext cx="2957513" cy="164565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843065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2C2473-AA17-4E3B-AFC3-F7AFA3D73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776" y="122743"/>
            <a:ext cx="5354324" cy="276999"/>
          </a:xfrm>
        </p:spPr>
        <p:txBody>
          <a:bodyPr/>
          <a:lstStyle/>
          <a:p>
            <a:pPr algn="ctr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Shar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hajmi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sfera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yuzasi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ilovasi</a:t>
            </a:r>
            <a:endParaRPr lang="ru-RU" sz="180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A2B6807-8C5A-4015-B212-A1B85C57391C}"/>
              </a:ext>
            </a:extLst>
          </p:cNvPr>
          <p:cNvSpPr/>
          <p:nvPr/>
        </p:nvSpPr>
        <p:spPr>
          <a:xfrm>
            <a:off x="235369" y="524844"/>
            <a:ext cx="5278124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93763" indent="-893763" algn="just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Ilova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oynasidagi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Button1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ni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ikki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marta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bosib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hosil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bo‘lgan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dastur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oynasi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kodiga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quyidagi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satrlar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kiritiladi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893763" indent="-893763" algn="just"/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93763" indent="-893763" algn="ctr">
              <a:spcAft>
                <a:spcPts val="600"/>
              </a:spcAft>
            </a:pPr>
            <a: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Label2.Caption:=‘Shar </a:t>
            </a:r>
            <a:r>
              <a:rPr lang="en-US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hajmi</a:t>
            </a:r>
            <a: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:’+</a:t>
            </a:r>
            <a:r>
              <a:rPr lang="en-US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FloatToStr</a:t>
            </a:r>
            <a: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(4/3*pi*</a:t>
            </a:r>
          </a:p>
          <a:p>
            <a:pPr marL="893763" indent="-893763" algn="ctr">
              <a:spcAft>
                <a:spcPts val="600"/>
              </a:spcAft>
            </a:pPr>
            <a:r>
              <a:rPr lang="en-US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sqr</a:t>
            </a:r>
            <a: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StrToFloat</a:t>
            </a:r>
            <a: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(Edit1.Text))*</a:t>
            </a:r>
            <a:r>
              <a:rPr lang="en-US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StrToFloat</a:t>
            </a:r>
            <a: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(Edit1.Text));</a:t>
            </a:r>
          </a:p>
          <a:p>
            <a:pPr marL="893763" indent="-893763" algn="just">
              <a:spcAft>
                <a:spcPts val="600"/>
              </a:spcAft>
            </a:pPr>
            <a:endParaRPr lang="en-US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93763" indent="-893763" algn="ctr">
              <a:spcAft>
                <a:spcPts val="600"/>
              </a:spcAft>
            </a:pPr>
            <a: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Label3.Caption:=‘</a:t>
            </a:r>
            <a:r>
              <a:rPr lang="en-US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Sfera</a:t>
            </a:r>
            <a: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yuzasi</a:t>
            </a:r>
            <a: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:’+</a:t>
            </a:r>
            <a:r>
              <a:rPr lang="en-US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FloatToStr</a:t>
            </a:r>
            <a: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(4*pi*</a:t>
            </a:r>
          </a:p>
          <a:p>
            <a:pPr marL="893763" indent="-893763" algn="ctr">
              <a:spcAft>
                <a:spcPts val="600"/>
              </a:spcAft>
            </a:pPr>
            <a:r>
              <a:rPr lang="en-US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sqr</a:t>
            </a:r>
            <a: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StrToFloat</a:t>
            </a:r>
            <a: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(Edit1.Text)));</a:t>
            </a:r>
          </a:p>
        </p:txBody>
      </p:sp>
    </p:spTree>
    <p:extLst>
      <p:ext uri="{BB962C8B-B14F-4D97-AF65-F5344CB8AC3E}">
        <p14:creationId xmlns:p14="http://schemas.microsoft.com/office/powerpoint/2010/main" val="28389857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2C2473-AA17-4E3B-AFC3-F7AFA3D73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776" y="122743"/>
            <a:ext cx="5354324" cy="276999"/>
          </a:xfrm>
        </p:spPr>
        <p:txBody>
          <a:bodyPr/>
          <a:lstStyle/>
          <a:p>
            <a:pPr algn="ctr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Shar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hajmi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sfera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yuzasi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ilovasi</a:t>
            </a:r>
            <a:endParaRPr lang="ru-RU" sz="1800" dirty="0"/>
          </a:p>
        </p:txBody>
      </p:sp>
      <p:pic>
        <p:nvPicPr>
          <p:cNvPr id="3" name="10-47-shar ">
            <a:hlinkClick r:id="" action="ppaction://media"/>
            <a:extLst>
              <a:ext uri="{FF2B5EF4-FFF2-40B4-BE49-F238E27FC236}">
                <a16:creationId xmlns:a16="http://schemas.microsoft.com/office/drawing/2014/main" id="{EECB3774-5D7D-4460-947E-BB11715DFD5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9333" y="631825"/>
            <a:ext cx="4427167" cy="2490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035955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2C2473-AA17-4E3B-AFC3-F7AFA3D73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776" y="122743"/>
            <a:ext cx="5354324" cy="276999"/>
          </a:xfrm>
        </p:spPr>
        <p:txBody>
          <a:bodyPr/>
          <a:lstStyle/>
          <a:p>
            <a:pPr algn="ctr"/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Butun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sonlar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yig‘indisi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ilovasi</a:t>
            </a:r>
            <a:endParaRPr lang="ru-RU" sz="180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36512AC-0C4D-4228-8A95-0C229BB5EFC7}"/>
              </a:ext>
            </a:extLst>
          </p:cNvPr>
          <p:cNvSpPr/>
          <p:nvPr/>
        </p:nvSpPr>
        <p:spPr>
          <a:xfrm>
            <a:off x="243838" y="563889"/>
            <a:ext cx="527812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93763" indent="-893763" algn="just"/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Topshiriq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butun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sonlar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berilgan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bo‘lsin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m, 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ular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orasidagi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barcha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butun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sonlar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yig‘indisini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topadigan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ilova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yarating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D8554B5-A7BB-43AA-BC3D-54C16F1348C4}"/>
              </a:ext>
            </a:extLst>
          </p:cNvPr>
          <p:cNvSpPr/>
          <p:nvPr/>
        </p:nvSpPr>
        <p:spPr>
          <a:xfrm>
            <a:off x="342049" y="2383443"/>
            <a:ext cx="527812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93763" indent="-893763" algn="just"/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Ishni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bajarish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tartibi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marL="893763" indent="-893763" algn="just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Yangi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ilova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yaratiladi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unga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uchta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Label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ikkita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Edit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bitta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Button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obyektlarini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joylashtiriladi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4CB4939-02F1-475D-9A1D-0E35A8BA72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3263" y="1336140"/>
            <a:ext cx="1879273" cy="104730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72774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2C2473-AA17-4E3B-AFC3-F7AFA3D73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776" y="122743"/>
            <a:ext cx="5354324" cy="276999"/>
          </a:xfrm>
        </p:spPr>
        <p:txBody>
          <a:bodyPr/>
          <a:lstStyle/>
          <a:p>
            <a:pPr algn="ctr"/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Butun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sonlar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yig‘indisi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ilovasi</a:t>
            </a:r>
            <a:endParaRPr lang="ru-RU" sz="18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5041D27-167A-4570-880A-3E91D41DBA29}"/>
              </a:ext>
            </a:extLst>
          </p:cNvPr>
          <p:cNvSpPr/>
          <p:nvPr/>
        </p:nvSpPr>
        <p:spPr>
          <a:xfrm>
            <a:off x="243838" y="555625"/>
            <a:ext cx="5278124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93763" indent="-893763" algn="just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Ilova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oynasidagi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Button1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ni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ikki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marta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bosib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hosil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bo‘lgan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dastur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oynasi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kodiga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quyidagi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satrlar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kiritiladi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720000" indent="-720000" algn="just">
              <a:spcBef>
                <a:spcPts val="600"/>
              </a:spcBef>
            </a:pPr>
            <a:r>
              <a:rPr lang="en-US" sz="1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Procedure TForm1.Button1Click(</a:t>
            </a:r>
            <a:r>
              <a:rPr lang="en-US" sz="1400" b="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Sender:TObject</a:t>
            </a:r>
            <a:r>
              <a:rPr lang="en-US" sz="1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pPr marL="720000" indent="-720000" algn="just">
              <a:spcBef>
                <a:spcPts val="600"/>
              </a:spcBef>
            </a:pPr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 </a:t>
            </a:r>
            <a:r>
              <a:rPr lang="en-US" sz="1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i,m,n,s:integer</a:t>
            </a:r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720000" indent="-720000" algn="just">
              <a:spcBef>
                <a:spcPts val="600"/>
              </a:spcBef>
            </a:pPr>
            <a:r>
              <a:rPr lang="en-US" sz="1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begin</a:t>
            </a:r>
          </a:p>
          <a:p>
            <a:pPr marL="720000" indent="-720000" algn="just">
              <a:spcBef>
                <a:spcPts val="600"/>
              </a:spcBef>
            </a:pPr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m:=StrToInt(Edit1.Text);</a:t>
            </a:r>
          </a:p>
          <a:p>
            <a:pPr marL="720000" indent="-720000" algn="just">
              <a:spcBef>
                <a:spcPts val="600"/>
              </a:spcBef>
            </a:pPr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n:=StrToInt(Edit2.Text);</a:t>
            </a:r>
          </a:p>
          <a:p>
            <a:pPr marL="720000" indent="-720000" algn="just">
              <a:spcBef>
                <a:spcPts val="600"/>
              </a:spcBef>
            </a:pPr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s:=0; for i:=m to n do s:=s+i;</a:t>
            </a:r>
          </a:p>
          <a:p>
            <a:pPr marL="720000" indent="-720000" algn="just">
              <a:spcBef>
                <a:spcPts val="600"/>
              </a:spcBef>
            </a:pPr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Label3.Caption:=‘</a:t>
            </a:r>
            <a:r>
              <a:rPr lang="en-US" sz="1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Yig‘indi</a:t>
            </a:r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‘+</a:t>
            </a:r>
            <a:r>
              <a:rPr lang="en-US" sz="1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IntToStr</a:t>
            </a:r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(s); </a:t>
            </a:r>
            <a:r>
              <a:rPr lang="en-US" sz="1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end;</a:t>
            </a:r>
          </a:p>
          <a:p>
            <a:pPr marL="893763" indent="-893763" algn="just">
              <a:spcAft>
                <a:spcPts val="600"/>
              </a:spcAft>
            </a:pPr>
            <a:endParaRPr lang="en-US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93763" indent="-893763" algn="just">
              <a:spcAft>
                <a:spcPts val="600"/>
              </a:spcAft>
            </a:pPr>
            <a:endParaRPr lang="en-US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58479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2C2473-AA17-4E3B-AFC3-F7AFA3D73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776" y="122743"/>
            <a:ext cx="5354324" cy="276999"/>
          </a:xfrm>
        </p:spPr>
        <p:txBody>
          <a:bodyPr/>
          <a:lstStyle/>
          <a:p>
            <a:pPr algn="ctr"/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Butun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sonlar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yig‘indisi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ilovasi</a:t>
            </a:r>
            <a:endParaRPr lang="ru-RU" sz="1800" dirty="0"/>
          </a:p>
        </p:txBody>
      </p:sp>
      <p:pic>
        <p:nvPicPr>
          <p:cNvPr id="3" name="10-47-sonlar yig'indisi">
            <a:hlinkClick r:id="" action="ppaction://media"/>
            <a:extLst>
              <a:ext uri="{FF2B5EF4-FFF2-40B4-BE49-F238E27FC236}">
                <a16:creationId xmlns:a16="http://schemas.microsoft.com/office/drawing/2014/main" id="{F8D50DC6-77A9-49C7-8ABE-230F56A379B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73100" y="604120"/>
            <a:ext cx="4419600" cy="2486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148604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2C2473-AA17-4E3B-AFC3-F7AFA3D73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776" y="122743"/>
            <a:ext cx="5354324" cy="276999"/>
          </a:xfrm>
        </p:spPr>
        <p:txBody>
          <a:bodyPr/>
          <a:lstStyle/>
          <a:p>
            <a:pPr algn="ctr"/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Yodda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saqlang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ru-RU" sz="180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BA3F4D0-242D-4F4C-B995-57B25208E85C}"/>
              </a:ext>
            </a:extLst>
          </p:cNvPr>
          <p:cNvSpPr/>
          <p:nvPr/>
        </p:nvSpPr>
        <p:spPr>
          <a:xfrm>
            <a:off x="271776" y="1165225"/>
            <a:ext cx="52781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Qiymat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berish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operatorida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o‘zgaruvchi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ifoda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turlari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farq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qilsa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dasturda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xato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yuz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beradi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571407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2C2473-AA17-4E3B-AFC3-F7AFA3D73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739" y="122743"/>
            <a:ext cx="5164320" cy="276999"/>
          </a:xfrm>
        </p:spPr>
        <p:txBody>
          <a:bodyPr/>
          <a:lstStyle/>
          <a:p>
            <a:pPr algn="ctr"/>
            <a:r>
              <a:rPr lang="en-US" sz="1800" dirty="0" err="1"/>
              <a:t>Mustaqil</a:t>
            </a:r>
            <a:r>
              <a:rPr lang="en-US" sz="1800" dirty="0"/>
              <a:t> </a:t>
            </a:r>
            <a:r>
              <a:rPr lang="en-US" sz="1800" dirty="0" err="1"/>
              <a:t>bajarish</a:t>
            </a:r>
            <a:r>
              <a:rPr lang="en-US" sz="1800" dirty="0"/>
              <a:t> </a:t>
            </a:r>
            <a:r>
              <a:rPr lang="en-US" sz="1800" dirty="0" err="1"/>
              <a:t>uchun</a:t>
            </a:r>
            <a:r>
              <a:rPr lang="en-US" sz="1800" dirty="0"/>
              <a:t> </a:t>
            </a:r>
            <a:r>
              <a:rPr lang="en-US" sz="1800" dirty="0" err="1"/>
              <a:t>topshiriqlar</a:t>
            </a:r>
            <a:r>
              <a:rPr lang="en-US" sz="1800" dirty="0"/>
              <a:t>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110-bet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):</a:t>
            </a:r>
            <a:r>
              <a:rPr lang="en-US" sz="1800" dirty="0"/>
              <a:t> </a:t>
            </a:r>
            <a:endParaRPr lang="ru-RU" sz="180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737E251-03A5-46CF-A1F7-41632847CB04}"/>
              </a:ext>
            </a:extLst>
          </p:cNvPr>
          <p:cNvSpPr/>
          <p:nvPr/>
        </p:nvSpPr>
        <p:spPr>
          <a:xfrm>
            <a:off x="749300" y="784225"/>
            <a:ext cx="4800600" cy="1129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Savollarga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javob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bering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Ma’lumotlarni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turini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o‘zgartiruvchi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funksiyalarni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daftaringizga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yozib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oling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3696D5E-4D91-4BA6-8745-A7E0CBC83D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226" y="1350932"/>
            <a:ext cx="457201" cy="45720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2C94E5E-09F7-440B-98CF-168832931C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99" y="708025"/>
            <a:ext cx="457201" cy="457201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978E5A3F-11EE-496B-A46F-8681C4D186F9}"/>
              </a:ext>
            </a:extLst>
          </p:cNvPr>
          <p:cNvSpPr/>
          <p:nvPr/>
        </p:nvSpPr>
        <p:spPr>
          <a:xfrm>
            <a:off x="320212" y="2298313"/>
            <a:ext cx="532536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Button1.Width := </a:t>
            </a:r>
            <a:r>
              <a:rPr lang="en-US" sz="20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StrToInt</a:t>
            </a:r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Edit1.Text</a:t>
            </a:r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  <a:endParaRPr lang="ru-RU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9280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18485</TotalTime>
  <Words>421</Words>
  <Application>Microsoft Office PowerPoint</Application>
  <PresentationFormat>Произвольный</PresentationFormat>
  <Paragraphs>61</Paragraphs>
  <Slides>15</Slides>
  <Notes>0</Notes>
  <HiddenSlides>0</HiddenSlides>
  <MMClips>3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Cambria Math</vt:lpstr>
      <vt:lpstr>Office Theme</vt:lpstr>
      <vt:lpstr>Informatika va AT</vt:lpstr>
      <vt:lpstr>Oltinchi ilovadagi parolni “I7:7200U” ga almashtiring</vt:lpstr>
      <vt:lpstr>O‘zgaruvchi va ifoda turlari</vt:lpstr>
      <vt:lpstr>Ma’lumotni turini o‘zgartirish</vt:lpstr>
      <vt:lpstr>O‘zgaruvchi va ifoda turlari</vt:lpstr>
      <vt:lpstr>Shar hajmi va sfera yuzasi ilovasi</vt:lpstr>
      <vt:lpstr>Shar hajmi va sfera yuzasi ilovasi</vt:lpstr>
      <vt:lpstr>Shar hajmi va sfera yuzasi ilovasi</vt:lpstr>
      <vt:lpstr>Shar hajmi va sfera yuzasi ilovasi</vt:lpstr>
      <vt:lpstr>Shar hajmi va sfera yuzasi ilovasi</vt:lpstr>
      <vt:lpstr>Butun sonlar yig‘indisi ilovasi</vt:lpstr>
      <vt:lpstr>Butun sonlar yig‘indisi ilovasi</vt:lpstr>
      <vt:lpstr>Butun sonlar yig‘indisi ilovasi</vt:lpstr>
      <vt:lpstr>Yodda saqlang!</vt:lpstr>
      <vt:lpstr>Mustaqil bajarish uchun topshiriqlar (110-bet):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455</cp:revision>
  <dcterms:created xsi:type="dcterms:W3CDTF">2020-04-13T08:05:16Z</dcterms:created>
  <dcterms:modified xsi:type="dcterms:W3CDTF">2021-02-22T05:31:10Z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2020-04-13T00:00:00Z</vt:filetime>
  </property>
</Properties>
</file>