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76" r:id="rId2"/>
    <p:sldId id="419" r:id="rId3"/>
    <p:sldId id="439" r:id="rId4"/>
    <p:sldId id="438" r:id="rId5"/>
    <p:sldId id="427" r:id="rId6"/>
    <p:sldId id="440" r:id="rId7"/>
    <p:sldId id="437" r:id="rId8"/>
  </p:sldIdLst>
  <p:sldSz cx="5765800" cy="3244850"/>
  <p:notesSz cx="5765800" cy="324485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Нет стиля, сетка таблиц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544" autoAdjust="0"/>
    <p:restoredTop sz="94660"/>
  </p:normalViewPr>
  <p:slideViewPr>
    <p:cSldViewPr>
      <p:cViewPr>
        <p:scale>
          <a:sx n="165" d="100"/>
          <a:sy n="165" d="100"/>
        </p:scale>
        <p:origin x="-96" y="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32435" y="1005903"/>
            <a:ext cx="4900930" cy="68141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864870" y="1817116"/>
            <a:ext cx="4036060" cy="8112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2/11/2021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5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400" b="0" i="1">
                <a:solidFill>
                  <a:srgbClr val="231F2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2/11/2021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5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88290" y="746315"/>
            <a:ext cx="2508123" cy="21416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2969387" y="746315"/>
            <a:ext cx="2508123" cy="21416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2/11/2021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66848" y="71163"/>
            <a:ext cx="5650865" cy="429259"/>
          </a:xfrm>
          <a:custGeom>
            <a:avLst/>
            <a:gdLst/>
            <a:ahLst/>
            <a:cxnLst/>
            <a:rect l="l" t="t" r="r" b="b"/>
            <a:pathLst>
              <a:path w="5650865" h="429259">
                <a:moveTo>
                  <a:pt x="5650710" y="0"/>
                </a:moveTo>
                <a:lnTo>
                  <a:pt x="0" y="0"/>
                </a:lnTo>
                <a:lnTo>
                  <a:pt x="0" y="428871"/>
                </a:lnTo>
                <a:lnTo>
                  <a:pt x="5650710" y="428871"/>
                </a:lnTo>
                <a:lnTo>
                  <a:pt x="5650710" y="0"/>
                </a:lnTo>
                <a:close/>
              </a:path>
            </a:pathLst>
          </a:custGeom>
          <a:solidFill>
            <a:srgbClr val="2365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5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2/11/2021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2/11/2021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hree Image Text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437" y="132463"/>
            <a:ext cx="4900931" cy="31547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432435" y="660989"/>
            <a:ext cx="1574064" cy="1612223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50000"/>
                <a:alpha val="40000"/>
              </a:schemeClr>
            </a:solidFill>
          </a:ln>
          <a:effectLst>
            <a:outerShdw dist="50800" dir="5400000" algn="t" rotWithShape="0">
              <a:schemeClr val="accent1"/>
            </a:outerShdw>
          </a:effectLst>
        </p:spPr>
        <p:txBody>
          <a:bodyPr vert="horz" lIns="0" tIns="0" rIns="0" bIns="0" rtlCol="0" anchor="ctr">
            <a:normAutofit/>
          </a:bodyPr>
          <a:lstStyle>
            <a:lvl1pPr marL="0" indent="0" algn="ctr">
              <a:buNone/>
              <a:defRPr lang="en-US" sz="662"/>
            </a:lvl1pPr>
          </a:lstStyle>
          <a:p>
            <a:pPr lvl="0"/>
            <a:endParaRPr lang="en-US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2095868" y="660989"/>
            <a:ext cx="1574064" cy="1612223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50000"/>
                <a:alpha val="40000"/>
              </a:schemeClr>
            </a:solidFill>
          </a:ln>
          <a:effectLst>
            <a:outerShdw dist="50800" dir="5400000" algn="t" rotWithShape="0">
              <a:schemeClr val="accent4"/>
            </a:outerShdw>
          </a:effectLst>
        </p:spPr>
        <p:txBody>
          <a:bodyPr vert="horz" lIns="0" tIns="0" rIns="0" bIns="0" rtlCol="0" anchor="ctr">
            <a:normAutofit/>
          </a:bodyPr>
          <a:lstStyle>
            <a:lvl1pPr marL="0" indent="0" algn="ctr">
              <a:buNone/>
              <a:defRPr lang="en-US" sz="662"/>
            </a:lvl1pPr>
          </a:lstStyle>
          <a:p>
            <a:pPr lvl="0"/>
            <a:endParaRPr lang="en-US"/>
          </a:p>
        </p:txBody>
      </p:sp>
      <p:sp>
        <p:nvSpPr>
          <p:cNvPr id="6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3759301" y="660989"/>
            <a:ext cx="1574064" cy="1612223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50000"/>
                <a:alpha val="40000"/>
              </a:schemeClr>
            </a:solidFill>
          </a:ln>
          <a:effectLst>
            <a:outerShdw dist="50800" dir="5400000" algn="t" rotWithShape="0">
              <a:schemeClr val="bg2"/>
            </a:outerShdw>
          </a:effectLst>
        </p:spPr>
        <p:txBody>
          <a:bodyPr vert="horz" lIns="0" tIns="0" rIns="0" bIns="0" rtlCol="0" anchor="ctr">
            <a:normAutofit/>
          </a:bodyPr>
          <a:lstStyle>
            <a:lvl1pPr marL="0" indent="0" algn="ctr">
              <a:buNone/>
              <a:defRPr lang="en-US" sz="662"/>
            </a:lvl1pPr>
          </a:lstStyle>
          <a:p>
            <a:pPr lvl="0"/>
            <a:endParaRPr lang="en-US"/>
          </a:p>
        </p:txBody>
      </p:sp>
      <p:sp>
        <p:nvSpPr>
          <p:cNvPr id="8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432435" y="2356547"/>
            <a:ext cx="1574064" cy="453679"/>
          </a:xfrm>
        </p:spPr>
        <p:txBody>
          <a:bodyPr>
            <a:noAutofit/>
          </a:bodyPr>
          <a:lstStyle>
            <a:lvl1pPr marL="0" indent="0">
              <a:buNone/>
              <a:defRPr sz="662"/>
            </a:lvl1pPr>
            <a:lvl2pPr marL="72071" indent="-72071">
              <a:buFont typeface="Arial" panose="020B0604020202020204" pitchFamily="34" charset="0"/>
              <a:buChar char="•"/>
              <a:defRPr sz="662"/>
            </a:lvl2pPr>
            <a:lvl3pPr marL="144142" indent="-72071">
              <a:defRPr sz="662"/>
            </a:lvl3pPr>
            <a:lvl4pPr marL="252249" indent="-108107">
              <a:defRPr sz="662"/>
            </a:lvl4pPr>
            <a:lvl5pPr marL="360356" indent="-108107">
              <a:defRPr sz="662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5"/>
          </p:nvPr>
        </p:nvSpPr>
        <p:spPr>
          <a:xfrm>
            <a:off x="2095868" y="2356547"/>
            <a:ext cx="1574064" cy="453679"/>
          </a:xfrm>
        </p:spPr>
        <p:txBody>
          <a:bodyPr>
            <a:noAutofit/>
          </a:bodyPr>
          <a:lstStyle>
            <a:lvl1pPr marL="0" indent="0">
              <a:buNone/>
              <a:defRPr sz="662"/>
            </a:lvl1pPr>
            <a:lvl2pPr marL="72071" indent="-72071">
              <a:buFont typeface="Arial" panose="020B0604020202020204" pitchFamily="34" charset="0"/>
              <a:buChar char="•"/>
              <a:defRPr sz="662"/>
            </a:lvl2pPr>
            <a:lvl3pPr marL="144142" indent="-72071">
              <a:defRPr sz="662"/>
            </a:lvl3pPr>
            <a:lvl4pPr marL="252249" indent="-108107">
              <a:defRPr sz="662"/>
            </a:lvl4pPr>
            <a:lvl5pPr marL="360356" indent="-108107">
              <a:defRPr sz="662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3759301" y="2356547"/>
            <a:ext cx="1574064" cy="453679"/>
          </a:xfrm>
        </p:spPr>
        <p:txBody>
          <a:bodyPr>
            <a:noAutofit/>
          </a:bodyPr>
          <a:lstStyle>
            <a:lvl1pPr marL="0" indent="0">
              <a:buNone/>
              <a:defRPr sz="662"/>
            </a:lvl1pPr>
            <a:lvl2pPr marL="72071" indent="-72071">
              <a:buFont typeface="Arial" panose="020B0604020202020204" pitchFamily="34" charset="0"/>
              <a:buChar char="•"/>
              <a:defRPr sz="662"/>
            </a:lvl2pPr>
            <a:lvl3pPr marL="144142" indent="-72071">
              <a:defRPr sz="662"/>
            </a:lvl3pPr>
            <a:lvl4pPr marL="252249" indent="-108107">
              <a:defRPr sz="662"/>
            </a:lvl4pPr>
            <a:lvl5pPr marL="360356" indent="-108107">
              <a:defRPr sz="662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8" hasCustomPrompt="1"/>
          </p:nvPr>
        </p:nvSpPr>
        <p:spPr>
          <a:xfrm>
            <a:off x="432437" y="441662"/>
            <a:ext cx="4900931" cy="192287"/>
          </a:xfrm>
        </p:spPr>
        <p:txBody>
          <a:bodyPr>
            <a:normAutofit/>
          </a:bodyPr>
          <a:lstStyle>
            <a:lvl1pPr marL="0" indent="0" algn="ctr">
              <a:lnSpc>
                <a:spcPct val="86000"/>
              </a:lnSpc>
              <a:spcBef>
                <a:spcPts val="0"/>
              </a:spcBef>
              <a:buNone/>
              <a:defRPr sz="851" baseline="0"/>
            </a:lvl1pPr>
          </a:lstStyle>
          <a:p>
            <a:pPr lvl="0"/>
            <a:r>
              <a:rPr lang="en-US" dirty="0"/>
              <a:t>Click here to edit subtitle</a:t>
            </a:r>
          </a:p>
        </p:txBody>
      </p:sp>
    </p:spTree>
    <p:extLst>
      <p:ext uri="{BB962C8B-B14F-4D97-AF65-F5344CB8AC3E}">
        <p14:creationId xmlns:p14="http://schemas.microsoft.com/office/powerpoint/2010/main" val="4197926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66840" y="536168"/>
            <a:ext cx="5650865" cy="2649220"/>
          </a:xfrm>
          <a:custGeom>
            <a:avLst/>
            <a:gdLst/>
            <a:ahLst/>
            <a:cxnLst/>
            <a:rect l="l" t="t" r="r" b="b"/>
            <a:pathLst>
              <a:path w="5650865" h="2649220">
                <a:moveTo>
                  <a:pt x="5650712" y="24434"/>
                </a:moveTo>
                <a:lnTo>
                  <a:pt x="5626328" y="24434"/>
                </a:lnTo>
                <a:lnTo>
                  <a:pt x="5626328" y="2624975"/>
                </a:lnTo>
                <a:lnTo>
                  <a:pt x="5650712" y="2624975"/>
                </a:lnTo>
                <a:lnTo>
                  <a:pt x="5650712" y="24434"/>
                </a:lnTo>
                <a:close/>
              </a:path>
              <a:path w="5650865" h="2649220">
                <a:moveTo>
                  <a:pt x="5650712" y="0"/>
                </a:moveTo>
                <a:lnTo>
                  <a:pt x="0" y="0"/>
                </a:lnTo>
                <a:lnTo>
                  <a:pt x="0" y="24130"/>
                </a:lnTo>
                <a:lnTo>
                  <a:pt x="0" y="2625090"/>
                </a:lnTo>
                <a:lnTo>
                  <a:pt x="0" y="2649220"/>
                </a:lnTo>
                <a:lnTo>
                  <a:pt x="5650712" y="2649220"/>
                </a:lnTo>
                <a:lnTo>
                  <a:pt x="5650712" y="2625090"/>
                </a:lnTo>
                <a:lnTo>
                  <a:pt x="24384" y="2625090"/>
                </a:lnTo>
                <a:lnTo>
                  <a:pt x="24384" y="24130"/>
                </a:lnTo>
                <a:lnTo>
                  <a:pt x="5650712" y="24130"/>
                </a:lnTo>
                <a:lnTo>
                  <a:pt x="5650712" y="0"/>
                </a:lnTo>
                <a:close/>
              </a:path>
            </a:pathLst>
          </a:custGeom>
          <a:solidFill>
            <a:srgbClr val="00A65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66848" y="71163"/>
            <a:ext cx="5650865" cy="429259"/>
          </a:xfrm>
          <a:custGeom>
            <a:avLst/>
            <a:gdLst/>
            <a:ahLst/>
            <a:cxnLst/>
            <a:rect l="l" t="t" r="r" b="b"/>
            <a:pathLst>
              <a:path w="5650865" h="429259">
                <a:moveTo>
                  <a:pt x="5650710" y="0"/>
                </a:moveTo>
                <a:lnTo>
                  <a:pt x="0" y="0"/>
                </a:lnTo>
                <a:lnTo>
                  <a:pt x="0" y="428871"/>
                </a:lnTo>
                <a:lnTo>
                  <a:pt x="5650710" y="428871"/>
                </a:lnTo>
                <a:lnTo>
                  <a:pt x="5650710" y="0"/>
                </a:lnTo>
                <a:close/>
              </a:path>
            </a:pathLst>
          </a:custGeom>
          <a:solidFill>
            <a:srgbClr val="2365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00739" y="102424"/>
            <a:ext cx="5164320" cy="6388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5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36105" y="982040"/>
            <a:ext cx="4893589" cy="20186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1">
                <a:solidFill>
                  <a:srgbClr val="231F2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960372" y="3017710"/>
            <a:ext cx="1845056" cy="1622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88290" y="3017710"/>
            <a:ext cx="1326134" cy="1622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2/11/2021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4151376" y="3017710"/>
            <a:ext cx="1326134" cy="1622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ject 2">
            <a:extLst>
              <a:ext uri="{FF2B5EF4-FFF2-40B4-BE49-F238E27FC236}">
                <a16:creationId xmlns:a16="http://schemas.microsoft.com/office/drawing/2014/main" xmlns="" id="{EE80F0AA-4DF1-4DBF-9AA2-5439157D8912}"/>
              </a:ext>
            </a:extLst>
          </p:cNvPr>
          <p:cNvSpPr/>
          <p:nvPr/>
        </p:nvSpPr>
        <p:spPr>
          <a:xfrm>
            <a:off x="1478" y="6933"/>
            <a:ext cx="5757972" cy="1020705"/>
          </a:xfrm>
          <a:custGeom>
            <a:avLst/>
            <a:gdLst/>
            <a:ahLst/>
            <a:cxnLst/>
            <a:rect l="l" t="t" r="r" b="b"/>
            <a:pathLst>
              <a:path w="5760085" h="1021080">
                <a:moveTo>
                  <a:pt x="5759640" y="0"/>
                </a:moveTo>
                <a:lnTo>
                  <a:pt x="0" y="0"/>
                </a:lnTo>
                <a:lnTo>
                  <a:pt x="0" y="1020953"/>
                </a:lnTo>
                <a:lnTo>
                  <a:pt x="5759640" y="1020953"/>
                </a:lnTo>
                <a:lnTo>
                  <a:pt x="5759640" y="0"/>
                </a:lnTo>
                <a:close/>
              </a:path>
            </a:pathLst>
          </a:custGeom>
          <a:solidFill>
            <a:srgbClr val="2365C7"/>
          </a:solidFill>
        </p:spPr>
        <p:txBody>
          <a:bodyPr wrap="square" lIns="0" tIns="0" rIns="0" bIns="0" rtlCol="0"/>
          <a:lstStyle/>
          <a:p>
            <a:endParaRPr sz="1133"/>
          </a:p>
        </p:txBody>
      </p:sp>
      <p:sp>
        <p:nvSpPr>
          <p:cNvPr id="14" name="object 3">
            <a:extLst>
              <a:ext uri="{FF2B5EF4-FFF2-40B4-BE49-F238E27FC236}">
                <a16:creationId xmlns:a16="http://schemas.microsoft.com/office/drawing/2014/main" xmlns="" id="{648E54F6-8C15-4BB3-94E3-7B81F0C680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9317" y="298959"/>
            <a:ext cx="3301127" cy="384480"/>
          </a:xfrm>
          <a:prstGeom prst="rect">
            <a:avLst/>
          </a:prstGeom>
        </p:spPr>
        <p:txBody>
          <a:bodyPr vert="horz" wrap="square" lIns="0" tIns="14599" rIns="0" bIns="0" rtlCol="0" anchor="ctr">
            <a:spAutoFit/>
          </a:bodyPr>
          <a:lstStyle/>
          <a:p>
            <a:pPr marL="12695" algn="l">
              <a:spcBef>
                <a:spcPts val="114"/>
              </a:spcBef>
            </a:pPr>
            <a:r>
              <a:rPr lang="en-US" sz="2403" spc="5" dirty="0" err="1">
                <a:latin typeface="Arial" panose="020B0604020202020204" pitchFamily="34" charset="0"/>
                <a:cs typeface="Arial" panose="020B0604020202020204" pitchFamily="34" charset="0"/>
              </a:rPr>
              <a:t>Informatika</a:t>
            </a:r>
            <a:r>
              <a:rPr lang="en-US" sz="2403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3" spc="5" dirty="0" err="1">
                <a:latin typeface="Arial" panose="020B0604020202020204" pitchFamily="34" charset="0"/>
                <a:cs typeface="Arial" panose="020B0604020202020204" pitchFamily="34" charset="0"/>
              </a:rPr>
              <a:t>va</a:t>
            </a:r>
            <a:r>
              <a:rPr lang="en-US" sz="2403" spc="5" dirty="0">
                <a:latin typeface="Arial" panose="020B0604020202020204" pitchFamily="34" charset="0"/>
                <a:cs typeface="Arial" panose="020B0604020202020204" pitchFamily="34" charset="0"/>
              </a:rPr>
              <a:t> AT</a:t>
            </a:r>
            <a:endParaRPr sz="240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object 4">
            <a:extLst>
              <a:ext uri="{FF2B5EF4-FFF2-40B4-BE49-F238E27FC236}">
                <a16:creationId xmlns:a16="http://schemas.microsoft.com/office/drawing/2014/main" xmlns="" id="{96789AA7-9596-4F83-89FD-AEC28EE179F1}"/>
              </a:ext>
            </a:extLst>
          </p:cNvPr>
          <p:cNvSpPr txBox="1"/>
          <p:nvPr/>
        </p:nvSpPr>
        <p:spPr>
          <a:xfrm>
            <a:off x="673100" y="1165225"/>
            <a:ext cx="4876800" cy="1014374"/>
          </a:xfrm>
          <a:prstGeom prst="rect">
            <a:avLst/>
          </a:prstGeom>
        </p:spPr>
        <p:txBody>
          <a:bodyPr vert="horz" wrap="square" lIns="0" tIns="13964" rIns="0" bIns="0" rtlCol="0">
            <a:spAutoFit/>
          </a:bodyPr>
          <a:lstStyle/>
          <a:p>
            <a:pPr marL="18407" algn="ctr">
              <a:spcBef>
                <a:spcPts val="600"/>
              </a:spcBef>
            </a:pPr>
            <a:r>
              <a:rPr lang="en-US" sz="2000" b="1" dirty="0" err="1">
                <a:solidFill>
                  <a:srgbClr val="002060"/>
                </a:solidFill>
                <a:latin typeface="Arial"/>
                <a:cs typeface="Arial"/>
              </a:rPr>
              <a:t>Boshqarish</a:t>
            </a: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/>
                <a:cs typeface="Arial"/>
              </a:rPr>
              <a:t>obyektlarining</a:t>
            </a: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/>
                <a:cs typeface="Arial"/>
              </a:rPr>
              <a:t>faolligi</a:t>
            </a: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/>
                <a:cs typeface="Arial"/>
              </a:rPr>
              <a:t>va</a:t>
            </a: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/>
                <a:cs typeface="Arial"/>
              </a:rPr>
              <a:t>ko‘rinmasligi</a:t>
            </a: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/>
                <a:cs typeface="Arial"/>
              </a:rPr>
              <a:t>mavzusida</a:t>
            </a: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</a:p>
          <a:p>
            <a:pPr marL="18407" algn="ctr">
              <a:spcBef>
                <a:spcPts val="600"/>
              </a:spcBef>
            </a:pPr>
            <a:r>
              <a:rPr lang="en-US" sz="2000" b="1" dirty="0">
                <a:solidFill>
                  <a:schemeClr val="tx2"/>
                </a:solidFill>
                <a:latin typeface="Arial"/>
                <a:cs typeface="Arial"/>
              </a:rPr>
              <a:t>AMALIY MASHG‘ULOT</a:t>
            </a:r>
            <a:endParaRPr lang="en-US" sz="2800" b="1" dirty="0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16" name="object 5">
            <a:extLst>
              <a:ext uri="{FF2B5EF4-FFF2-40B4-BE49-F238E27FC236}">
                <a16:creationId xmlns:a16="http://schemas.microsoft.com/office/drawing/2014/main" xmlns="" id="{A8BAE388-D6D2-40E9-8208-E39C1E0E7029}"/>
              </a:ext>
            </a:extLst>
          </p:cNvPr>
          <p:cNvSpPr/>
          <p:nvPr/>
        </p:nvSpPr>
        <p:spPr>
          <a:xfrm>
            <a:off x="292100" y="1251172"/>
            <a:ext cx="252000" cy="752253"/>
          </a:xfrm>
          <a:custGeom>
            <a:avLst/>
            <a:gdLst/>
            <a:ahLst/>
            <a:cxnLst/>
            <a:rect l="l" t="t" r="r" b="b"/>
            <a:pathLst>
              <a:path w="344170" h="680719">
                <a:moveTo>
                  <a:pt x="343828" y="0"/>
                </a:moveTo>
                <a:lnTo>
                  <a:pt x="0" y="0"/>
                </a:lnTo>
                <a:lnTo>
                  <a:pt x="0" y="680466"/>
                </a:lnTo>
                <a:lnTo>
                  <a:pt x="343828" y="680466"/>
                </a:lnTo>
                <a:lnTo>
                  <a:pt x="343828" y="0"/>
                </a:lnTo>
                <a:close/>
              </a:path>
            </a:pathLst>
          </a:custGeom>
          <a:solidFill>
            <a:srgbClr val="2365C7"/>
          </a:solidFill>
        </p:spPr>
        <p:txBody>
          <a:bodyPr wrap="square" lIns="0" tIns="0" rIns="0" bIns="0" rtlCol="0"/>
          <a:lstStyle/>
          <a:p>
            <a:endParaRPr sz="1133"/>
          </a:p>
        </p:txBody>
      </p:sp>
      <p:grpSp>
        <p:nvGrpSpPr>
          <p:cNvPr id="2" name="Группа 1">
            <a:extLst>
              <a:ext uri="{FF2B5EF4-FFF2-40B4-BE49-F238E27FC236}">
                <a16:creationId xmlns:a16="http://schemas.microsoft.com/office/drawing/2014/main" xmlns="" id="{74F1148F-3E1F-4BF6-8A2D-952BB1A0A6DA}"/>
              </a:ext>
            </a:extLst>
          </p:cNvPr>
          <p:cNvGrpSpPr/>
          <p:nvPr/>
        </p:nvGrpSpPr>
        <p:grpSpPr>
          <a:xfrm>
            <a:off x="4330700" y="214968"/>
            <a:ext cx="1066800" cy="603664"/>
            <a:chOff x="4454242" y="214968"/>
            <a:chExt cx="1248058" cy="603664"/>
          </a:xfrm>
        </p:grpSpPr>
        <p:sp>
          <p:nvSpPr>
            <p:cNvPr id="20" name="object 9">
              <a:extLst>
                <a:ext uri="{FF2B5EF4-FFF2-40B4-BE49-F238E27FC236}">
                  <a16:creationId xmlns:a16="http://schemas.microsoft.com/office/drawing/2014/main" xmlns="" id="{F294EAD7-CAB8-401C-B12D-6064AA1177E0}"/>
                </a:ext>
              </a:extLst>
            </p:cNvPr>
            <p:cNvSpPr/>
            <p:nvPr/>
          </p:nvSpPr>
          <p:spPr>
            <a:xfrm>
              <a:off x="4454242" y="214968"/>
              <a:ext cx="1248058" cy="603664"/>
            </a:xfrm>
            <a:custGeom>
              <a:avLst/>
              <a:gdLst/>
              <a:ahLst/>
              <a:cxnLst/>
              <a:rect l="l" t="t" r="r" b="b"/>
              <a:pathLst>
                <a:path w="603885" h="603885">
                  <a:moveTo>
                    <a:pt x="603605" y="0"/>
                  </a:moveTo>
                  <a:lnTo>
                    <a:pt x="0" y="0"/>
                  </a:lnTo>
                  <a:lnTo>
                    <a:pt x="0" y="603618"/>
                  </a:lnTo>
                  <a:lnTo>
                    <a:pt x="603605" y="603618"/>
                  </a:lnTo>
                  <a:lnTo>
                    <a:pt x="603605" y="0"/>
                  </a:lnTo>
                  <a:close/>
                </a:path>
              </a:pathLst>
            </a:custGeom>
            <a:solidFill>
              <a:srgbClr val="00A859"/>
            </a:solidFill>
          </p:spPr>
          <p:txBody>
            <a:bodyPr wrap="square" lIns="0" tIns="0" rIns="0" bIns="0" rtlCol="0"/>
            <a:lstStyle/>
            <a:p>
              <a:endParaRPr sz="1133"/>
            </a:p>
          </p:txBody>
        </p:sp>
        <p:sp>
          <p:nvSpPr>
            <p:cNvPr id="21" name="object 10">
              <a:extLst>
                <a:ext uri="{FF2B5EF4-FFF2-40B4-BE49-F238E27FC236}">
                  <a16:creationId xmlns:a16="http://schemas.microsoft.com/office/drawing/2014/main" xmlns="" id="{27824596-7DE1-4136-95E4-49A51856B6D3}"/>
                </a:ext>
              </a:extLst>
            </p:cNvPr>
            <p:cNvSpPr/>
            <p:nvPr/>
          </p:nvSpPr>
          <p:spPr>
            <a:xfrm>
              <a:off x="4454242" y="214968"/>
              <a:ext cx="1248058" cy="603664"/>
            </a:xfrm>
            <a:custGeom>
              <a:avLst/>
              <a:gdLst/>
              <a:ahLst/>
              <a:cxnLst/>
              <a:rect l="l" t="t" r="r" b="b"/>
              <a:pathLst>
                <a:path w="603885" h="603885">
                  <a:moveTo>
                    <a:pt x="0" y="0"/>
                  </a:moveTo>
                  <a:lnTo>
                    <a:pt x="603605" y="0"/>
                  </a:lnTo>
                  <a:lnTo>
                    <a:pt x="603605" y="603618"/>
                  </a:lnTo>
                  <a:lnTo>
                    <a:pt x="0" y="603618"/>
                  </a:lnTo>
                  <a:lnTo>
                    <a:pt x="0" y="0"/>
                  </a:lnTo>
                  <a:close/>
                </a:path>
              </a:pathLst>
            </a:custGeom>
            <a:ln w="30481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>
              <a:endParaRPr sz="1133"/>
            </a:p>
          </p:txBody>
        </p:sp>
      </p:grpSp>
      <p:sp>
        <p:nvSpPr>
          <p:cNvPr id="22" name="object 12">
            <a:extLst>
              <a:ext uri="{FF2B5EF4-FFF2-40B4-BE49-F238E27FC236}">
                <a16:creationId xmlns:a16="http://schemas.microsoft.com/office/drawing/2014/main" xmlns="" id="{CAFE6579-511C-4CCB-9A5C-300ACC2F553A}"/>
              </a:ext>
            </a:extLst>
          </p:cNvPr>
          <p:cNvSpPr txBox="1"/>
          <p:nvPr/>
        </p:nvSpPr>
        <p:spPr>
          <a:xfrm>
            <a:off x="4390742" y="304009"/>
            <a:ext cx="1311558" cy="721089"/>
          </a:xfrm>
          <a:prstGeom prst="rect">
            <a:avLst/>
          </a:prstGeom>
        </p:spPr>
        <p:txBody>
          <a:bodyPr vert="horz" wrap="square" lIns="0" tIns="15869" rIns="0" bIns="0" rtlCol="0">
            <a:spAutoFit/>
          </a:bodyPr>
          <a:lstStyle/>
          <a:p>
            <a:pPr>
              <a:spcBef>
                <a:spcPts val="125"/>
              </a:spcBef>
            </a:pPr>
            <a:r>
              <a:rPr lang="en-US" sz="2249" b="1" spc="10" dirty="0">
                <a:solidFill>
                  <a:srgbClr val="FEFEFE"/>
                </a:solidFill>
                <a:latin typeface="Arial"/>
                <a:cs typeface="Arial"/>
              </a:rPr>
              <a:t>10-sinf</a:t>
            </a:r>
            <a:endParaRPr lang="en-US" sz="2400" dirty="0">
              <a:latin typeface="Arial"/>
              <a:cs typeface="Arial"/>
            </a:endParaRPr>
          </a:p>
          <a:p>
            <a:pPr>
              <a:spcBef>
                <a:spcPts val="125"/>
              </a:spcBef>
            </a:pPr>
            <a:endParaRPr sz="2249" dirty="0">
              <a:latin typeface="Arial"/>
              <a:cs typeface="Arial"/>
            </a:endParaRPr>
          </a:p>
        </p:txBody>
      </p:sp>
      <p:sp>
        <p:nvSpPr>
          <p:cNvPr id="19" name="object 11">
            <a:extLst>
              <a:ext uri="{FF2B5EF4-FFF2-40B4-BE49-F238E27FC236}">
                <a16:creationId xmlns:a16="http://schemas.microsoft.com/office/drawing/2014/main" xmlns="" id="{382AB4AE-4981-4494-BB32-7A573B110208}"/>
              </a:ext>
            </a:extLst>
          </p:cNvPr>
          <p:cNvSpPr/>
          <p:nvPr/>
        </p:nvSpPr>
        <p:spPr>
          <a:xfrm>
            <a:off x="328537" y="303926"/>
            <a:ext cx="493302" cy="379513"/>
          </a:xfrm>
          <a:custGeom>
            <a:avLst/>
            <a:gdLst/>
            <a:ahLst/>
            <a:cxnLst/>
            <a:rect l="l" t="t" r="r" b="b"/>
            <a:pathLst>
              <a:path w="492759" h="379095">
                <a:moveTo>
                  <a:pt x="447094" y="0"/>
                </a:moveTo>
                <a:lnTo>
                  <a:pt x="45651" y="0"/>
                </a:lnTo>
                <a:lnTo>
                  <a:pt x="39383" y="6267"/>
                </a:lnTo>
                <a:lnTo>
                  <a:pt x="39383" y="264483"/>
                </a:lnTo>
                <a:lnTo>
                  <a:pt x="633" y="340944"/>
                </a:lnTo>
                <a:lnTo>
                  <a:pt x="309" y="341805"/>
                </a:lnTo>
                <a:lnTo>
                  <a:pt x="101" y="342658"/>
                </a:lnTo>
                <a:lnTo>
                  <a:pt x="0" y="371350"/>
                </a:lnTo>
                <a:lnTo>
                  <a:pt x="7444" y="378795"/>
                </a:lnTo>
                <a:lnTo>
                  <a:pt x="485302" y="378795"/>
                </a:lnTo>
                <a:lnTo>
                  <a:pt x="492747" y="371350"/>
                </a:lnTo>
                <a:lnTo>
                  <a:pt x="492747" y="364359"/>
                </a:lnTo>
                <a:lnTo>
                  <a:pt x="15405" y="364359"/>
                </a:lnTo>
                <a:lnTo>
                  <a:pt x="14436" y="363390"/>
                </a:lnTo>
                <a:lnTo>
                  <a:pt x="14436" y="351108"/>
                </a:lnTo>
                <a:lnTo>
                  <a:pt x="492747" y="351108"/>
                </a:lnTo>
                <a:lnTo>
                  <a:pt x="492644" y="342658"/>
                </a:lnTo>
                <a:lnTo>
                  <a:pt x="492437" y="341805"/>
                </a:lnTo>
                <a:lnTo>
                  <a:pt x="492113" y="340944"/>
                </a:lnTo>
                <a:lnTo>
                  <a:pt x="489948" y="336671"/>
                </a:lnTo>
                <a:lnTo>
                  <a:pt x="18968" y="336671"/>
                </a:lnTo>
                <a:lnTo>
                  <a:pt x="51033" y="273427"/>
                </a:lnTo>
                <a:lnTo>
                  <a:pt x="457895" y="273427"/>
                </a:lnTo>
                <a:lnTo>
                  <a:pt x="453363" y="264483"/>
                </a:lnTo>
                <a:lnTo>
                  <a:pt x="453363" y="258991"/>
                </a:lnTo>
                <a:lnTo>
                  <a:pt x="53820" y="258991"/>
                </a:lnTo>
                <a:lnTo>
                  <a:pt x="53820" y="14436"/>
                </a:lnTo>
                <a:lnTo>
                  <a:pt x="453363" y="14436"/>
                </a:lnTo>
                <a:lnTo>
                  <a:pt x="453363" y="6267"/>
                </a:lnTo>
                <a:lnTo>
                  <a:pt x="447094" y="0"/>
                </a:lnTo>
                <a:close/>
              </a:path>
              <a:path w="492759" h="379095">
                <a:moveTo>
                  <a:pt x="492747" y="351108"/>
                </a:moveTo>
                <a:lnTo>
                  <a:pt x="478311" y="351108"/>
                </a:lnTo>
                <a:lnTo>
                  <a:pt x="478311" y="363390"/>
                </a:lnTo>
                <a:lnTo>
                  <a:pt x="477342" y="364359"/>
                </a:lnTo>
                <a:lnTo>
                  <a:pt x="492747" y="364359"/>
                </a:lnTo>
                <a:lnTo>
                  <a:pt x="492747" y="351108"/>
                </a:lnTo>
                <a:close/>
              </a:path>
              <a:path w="492759" h="379095">
                <a:moveTo>
                  <a:pt x="300225" y="297831"/>
                </a:moveTo>
                <a:lnTo>
                  <a:pt x="192520" y="297831"/>
                </a:lnTo>
                <a:lnTo>
                  <a:pt x="187131" y="301934"/>
                </a:lnTo>
                <a:lnTo>
                  <a:pt x="177552" y="336671"/>
                </a:lnTo>
                <a:lnTo>
                  <a:pt x="192528" y="336671"/>
                </a:lnTo>
                <a:lnTo>
                  <a:pt x="199260" y="312267"/>
                </a:lnTo>
                <a:lnTo>
                  <a:pt x="308461" y="312267"/>
                </a:lnTo>
                <a:lnTo>
                  <a:pt x="305611" y="301934"/>
                </a:lnTo>
                <a:lnTo>
                  <a:pt x="300225" y="297831"/>
                </a:lnTo>
                <a:close/>
              </a:path>
              <a:path w="492759" h="379095">
                <a:moveTo>
                  <a:pt x="308461" y="312267"/>
                </a:moveTo>
                <a:lnTo>
                  <a:pt x="293486" y="312267"/>
                </a:lnTo>
                <a:lnTo>
                  <a:pt x="300219" y="336671"/>
                </a:lnTo>
                <a:lnTo>
                  <a:pt x="315191" y="336671"/>
                </a:lnTo>
                <a:lnTo>
                  <a:pt x="308461" y="312267"/>
                </a:lnTo>
                <a:close/>
              </a:path>
              <a:path w="492759" h="379095">
                <a:moveTo>
                  <a:pt x="457895" y="273427"/>
                </a:moveTo>
                <a:lnTo>
                  <a:pt x="441709" y="273427"/>
                </a:lnTo>
                <a:lnTo>
                  <a:pt x="473774" y="336671"/>
                </a:lnTo>
                <a:lnTo>
                  <a:pt x="489948" y="336671"/>
                </a:lnTo>
                <a:lnTo>
                  <a:pt x="457895" y="273427"/>
                </a:lnTo>
                <a:close/>
              </a:path>
              <a:path w="492759" h="379095">
                <a:moveTo>
                  <a:pt x="453363" y="14436"/>
                </a:moveTo>
                <a:lnTo>
                  <a:pt x="438927" y="14436"/>
                </a:lnTo>
                <a:lnTo>
                  <a:pt x="438927" y="258991"/>
                </a:lnTo>
                <a:lnTo>
                  <a:pt x="453363" y="258991"/>
                </a:lnTo>
                <a:lnTo>
                  <a:pt x="453363" y="14436"/>
                </a:lnTo>
                <a:close/>
              </a:path>
            </a:pathLst>
          </a:custGeom>
          <a:solidFill>
            <a:srgbClr val="00AEEF"/>
          </a:solidFill>
        </p:spPr>
        <p:txBody>
          <a:bodyPr wrap="square" lIns="0" tIns="0" rIns="0" bIns="0" rtlCol="0"/>
          <a:lstStyle/>
          <a:p>
            <a:endParaRPr sz="1802" dirty="0"/>
          </a:p>
        </p:txBody>
      </p:sp>
      <p:sp>
        <p:nvSpPr>
          <p:cNvPr id="24" name="object 12">
            <a:extLst>
              <a:ext uri="{FF2B5EF4-FFF2-40B4-BE49-F238E27FC236}">
                <a16:creationId xmlns:a16="http://schemas.microsoft.com/office/drawing/2014/main" xmlns="" id="{095BD782-9915-451D-8BDE-31B9F6A26271}"/>
              </a:ext>
            </a:extLst>
          </p:cNvPr>
          <p:cNvSpPr/>
          <p:nvPr/>
        </p:nvSpPr>
        <p:spPr>
          <a:xfrm>
            <a:off x="397831" y="452835"/>
            <a:ext cx="354721" cy="95355"/>
          </a:xfrm>
          <a:custGeom>
            <a:avLst/>
            <a:gdLst/>
            <a:ahLst/>
            <a:cxnLst/>
            <a:rect l="l" t="t" r="r" b="b"/>
            <a:pathLst>
              <a:path w="354330" h="95250">
                <a:moveTo>
                  <a:pt x="11206" y="0"/>
                </a:moveTo>
                <a:lnTo>
                  <a:pt x="3233" y="0"/>
                </a:lnTo>
                <a:lnTo>
                  <a:pt x="0" y="3228"/>
                </a:lnTo>
                <a:lnTo>
                  <a:pt x="3" y="89772"/>
                </a:lnTo>
                <a:lnTo>
                  <a:pt x="5076" y="94848"/>
                </a:lnTo>
                <a:lnTo>
                  <a:pt x="349236" y="94848"/>
                </a:lnTo>
                <a:lnTo>
                  <a:pt x="354312" y="89772"/>
                </a:lnTo>
                <a:lnTo>
                  <a:pt x="354312" y="80412"/>
                </a:lnTo>
                <a:lnTo>
                  <a:pt x="14436" y="80412"/>
                </a:lnTo>
                <a:lnTo>
                  <a:pt x="14436" y="3228"/>
                </a:lnTo>
                <a:lnTo>
                  <a:pt x="11206" y="0"/>
                </a:lnTo>
                <a:close/>
              </a:path>
              <a:path w="354330" h="95250">
                <a:moveTo>
                  <a:pt x="351078" y="0"/>
                </a:moveTo>
                <a:lnTo>
                  <a:pt x="343105" y="0"/>
                </a:lnTo>
                <a:lnTo>
                  <a:pt x="339876" y="3228"/>
                </a:lnTo>
                <a:lnTo>
                  <a:pt x="339876" y="80412"/>
                </a:lnTo>
                <a:lnTo>
                  <a:pt x="354312" y="80412"/>
                </a:lnTo>
                <a:lnTo>
                  <a:pt x="354312" y="3228"/>
                </a:lnTo>
                <a:lnTo>
                  <a:pt x="351078" y="0"/>
                </a:lnTo>
                <a:close/>
              </a:path>
            </a:pathLst>
          </a:custGeom>
          <a:solidFill>
            <a:srgbClr val="00AEEF"/>
          </a:solidFill>
        </p:spPr>
        <p:txBody>
          <a:bodyPr wrap="square" lIns="0" tIns="0" rIns="0" bIns="0" rtlCol="0"/>
          <a:lstStyle/>
          <a:p>
            <a:endParaRPr sz="1802"/>
          </a:p>
        </p:txBody>
      </p:sp>
      <p:sp>
        <p:nvSpPr>
          <p:cNvPr id="25" name="object 13">
            <a:extLst>
              <a:ext uri="{FF2B5EF4-FFF2-40B4-BE49-F238E27FC236}">
                <a16:creationId xmlns:a16="http://schemas.microsoft.com/office/drawing/2014/main" xmlns="" id="{312CDD75-671C-4D07-9747-AFD5EA1B46A6}"/>
              </a:ext>
            </a:extLst>
          </p:cNvPr>
          <p:cNvSpPr/>
          <p:nvPr/>
        </p:nvSpPr>
        <p:spPr>
          <a:xfrm>
            <a:off x="397831" y="333796"/>
            <a:ext cx="354721" cy="95355"/>
          </a:xfrm>
          <a:custGeom>
            <a:avLst/>
            <a:gdLst/>
            <a:ahLst/>
            <a:cxnLst/>
            <a:rect l="l" t="t" r="r" b="b"/>
            <a:pathLst>
              <a:path w="354330" h="95250">
                <a:moveTo>
                  <a:pt x="349236" y="0"/>
                </a:moveTo>
                <a:lnTo>
                  <a:pt x="5079" y="0"/>
                </a:lnTo>
                <a:lnTo>
                  <a:pt x="0" y="5076"/>
                </a:lnTo>
                <a:lnTo>
                  <a:pt x="0" y="91616"/>
                </a:lnTo>
                <a:lnTo>
                  <a:pt x="3233" y="94849"/>
                </a:lnTo>
                <a:lnTo>
                  <a:pt x="11206" y="94849"/>
                </a:lnTo>
                <a:lnTo>
                  <a:pt x="14436" y="91616"/>
                </a:lnTo>
                <a:lnTo>
                  <a:pt x="14436" y="14436"/>
                </a:lnTo>
                <a:lnTo>
                  <a:pt x="354312" y="14436"/>
                </a:lnTo>
                <a:lnTo>
                  <a:pt x="354312" y="5076"/>
                </a:lnTo>
                <a:lnTo>
                  <a:pt x="349236" y="0"/>
                </a:lnTo>
                <a:close/>
              </a:path>
              <a:path w="354330" h="95250">
                <a:moveTo>
                  <a:pt x="354312" y="14436"/>
                </a:moveTo>
                <a:lnTo>
                  <a:pt x="339876" y="14436"/>
                </a:lnTo>
                <a:lnTo>
                  <a:pt x="339876" y="91616"/>
                </a:lnTo>
                <a:lnTo>
                  <a:pt x="343105" y="94849"/>
                </a:lnTo>
                <a:lnTo>
                  <a:pt x="351078" y="94849"/>
                </a:lnTo>
                <a:lnTo>
                  <a:pt x="354312" y="91616"/>
                </a:lnTo>
                <a:lnTo>
                  <a:pt x="354312" y="14436"/>
                </a:lnTo>
                <a:close/>
              </a:path>
            </a:pathLst>
          </a:custGeom>
          <a:solidFill>
            <a:srgbClr val="00AEEF"/>
          </a:solidFill>
        </p:spPr>
        <p:txBody>
          <a:bodyPr wrap="square" lIns="0" tIns="0" rIns="0" bIns="0" rtlCol="0"/>
          <a:lstStyle/>
          <a:p>
            <a:endParaRPr sz="1802"/>
          </a:p>
        </p:txBody>
      </p:sp>
      <p:sp>
        <p:nvSpPr>
          <p:cNvPr id="17" name="object 5">
            <a:extLst>
              <a:ext uri="{FF2B5EF4-FFF2-40B4-BE49-F238E27FC236}">
                <a16:creationId xmlns:a16="http://schemas.microsoft.com/office/drawing/2014/main" xmlns="" id="{38020421-0932-4876-AD01-6C2797AEF46A}"/>
              </a:ext>
            </a:extLst>
          </p:cNvPr>
          <p:cNvSpPr/>
          <p:nvPr/>
        </p:nvSpPr>
        <p:spPr>
          <a:xfrm>
            <a:off x="292100" y="2079625"/>
            <a:ext cx="252000" cy="762000"/>
          </a:xfrm>
          <a:custGeom>
            <a:avLst/>
            <a:gdLst/>
            <a:ahLst/>
            <a:cxnLst/>
            <a:rect l="l" t="t" r="r" b="b"/>
            <a:pathLst>
              <a:path w="344170" h="680719">
                <a:moveTo>
                  <a:pt x="343828" y="0"/>
                </a:moveTo>
                <a:lnTo>
                  <a:pt x="0" y="0"/>
                </a:lnTo>
                <a:lnTo>
                  <a:pt x="0" y="680466"/>
                </a:lnTo>
                <a:lnTo>
                  <a:pt x="343828" y="680466"/>
                </a:lnTo>
                <a:lnTo>
                  <a:pt x="343828" y="0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 lIns="0" tIns="0" rIns="0" bIns="0" rtlCol="0"/>
          <a:lstStyle/>
          <a:p>
            <a:endParaRPr sz="1133"/>
          </a:p>
        </p:txBody>
      </p:sp>
      <p:pic>
        <p:nvPicPr>
          <p:cNvPr id="18" name="Рисунок 17">
            <a:extLst>
              <a:ext uri="{FF2B5EF4-FFF2-40B4-BE49-F238E27FC236}">
                <a16:creationId xmlns:a16="http://schemas.microsoft.com/office/drawing/2014/main" xmlns="" id="{10EB5C49-1D48-45A4-BE91-AD766EC5AE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334"/>
          <a:stretch/>
        </p:blipFill>
        <p:spPr>
          <a:xfrm>
            <a:off x="2221465" y="2329186"/>
            <a:ext cx="1322869" cy="817239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28128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12C2473-AA17-4E3B-AFC3-F7AFA3D73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40" y="27092"/>
            <a:ext cx="5164320" cy="492443"/>
          </a:xfrm>
        </p:spPr>
        <p:txBody>
          <a:bodyPr/>
          <a:lstStyle/>
          <a:p>
            <a:pPr algn="ctr"/>
            <a:r>
              <a:rPr lang="en-US" sz="1800" dirty="0">
                <a:solidFill>
                  <a:srgbClr val="FF0000"/>
                </a:solidFill>
              </a:rPr>
              <a:t>Visible </a:t>
            </a:r>
            <a:r>
              <a:rPr lang="en-US" sz="1400" dirty="0" err="1"/>
              <a:t>xossasi</a:t>
            </a:r>
            <a:r>
              <a:rPr lang="en-US" sz="1400" dirty="0"/>
              <a:t> </a:t>
            </a:r>
            <a:r>
              <a:rPr lang="en-US" sz="1400" dirty="0" err="1"/>
              <a:t>qaysi</a:t>
            </a:r>
            <a:r>
              <a:rPr lang="en-US" sz="1400" dirty="0"/>
              <a:t> </a:t>
            </a:r>
            <a:r>
              <a:rPr lang="en-US" sz="1400" dirty="0" err="1"/>
              <a:t>obyektlarda</a:t>
            </a:r>
            <a:r>
              <a:rPr lang="en-US" sz="1400" dirty="0"/>
              <a:t> </a:t>
            </a:r>
            <a:r>
              <a:rPr lang="en-US" sz="1400" dirty="0" err="1"/>
              <a:t>uchraydi</a:t>
            </a:r>
            <a:r>
              <a:rPr lang="en-US" sz="1400" dirty="0"/>
              <a:t> </a:t>
            </a:r>
            <a:r>
              <a:rPr lang="en-US" sz="1400" dirty="0" err="1"/>
              <a:t>va</a:t>
            </a:r>
            <a:r>
              <a:rPr lang="en-US" sz="1400" dirty="0"/>
              <a:t> </a:t>
            </a:r>
            <a:r>
              <a:rPr lang="en-US" sz="1400" dirty="0" err="1"/>
              <a:t>qanday</a:t>
            </a:r>
            <a:r>
              <a:rPr lang="en-US" sz="1400" dirty="0"/>
              <a:t> </a:t>
            </a:r>
            <a:r>
              <a:rPr lang="en-US" sz="1400" dirty="0" err="1"/>
              <a:t>vazifani</a:t>
            </a:r>
            <a:r>
              <a:rPr lang="en-US" sz="1400" dirty="0"/>
              <a:t> </a:t>
            </a:r>
            <a:r>
              <a:rPr lang="en-US" sz="1400" dirty="0" err="1"/>
              <a:t>bajaradi</a:t>
            </a:r>
            <a:r>
              <a:rPr lang="en-US" sz="1400" dirty="0"/>
              <a:t>?</a:t>
            </a:r>
            <a:endParaRPr lang="ru-RU" sz="1400" dirty="0"/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xmlns="" id="{0737E251-03A5-46CF-A1F7-41632847CB04}"/>
              </a:ext>
            </a:extLst>
          </p:cNvPr>
          <p:cNvSpPr/>
          <p:nvPr/>
        </p:nvSpPr>
        <p:spPr>
          <a:xfrm>
            <a:off x="215900" y="590142"/>
            <a:ext cx="3352799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179388" algn="just"/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Visible</a:t>
            </a:r>
            <a:r>
              <a:rPr lang="en-US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xossasi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har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bir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boshqaruvchi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obyektda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mavjud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bo‘ladi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Ushbu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xossa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boshqaruv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obyektlarini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ko‘rinadigan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yoki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ko‘rinmas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qilib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qo‘yish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uchun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xizmat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qiladi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600" dirty="0" smtClean="0">
              <a:solidFill>
                <a:prstClr val="black">
                  <a:lumMod val="85000"/>
                  <a:lumOff val="15000"/>
                </a:prst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179388" algn="just"/>
            <a:r>
              <a:rPr lang="en-US" sz="1600" b="1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Visible </a:t>
            </a:r>
            <a:r>
              <a:rPr lang="en-US" sz="16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mantiqiy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turdagi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xossa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bo‘lib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faqat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 (</a:t>
            </a:r>
            <a:r>
              <a:rPr lang="en-US" sz="1600" b="1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Rost</a:t>
            </a:r>
            <a:r>
              <a:rPr lang="en-US" sz="16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yoki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False (</a:t>
            </a:r>
            <a:r>
              <a:rPr lang="en-US" sz="1600" b="1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Yolg‘on</a:t>
            </a:r>
            <a:r>
              <a:rPr lang="en-US" sz="16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qiymatlarni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qabul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qiladi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6E8C63ED-2FF3-4851-BF3F-C724788FCB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3819" y="618279"/>
            <a:ext cx="1199121" cy="246062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0818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12C2473-AA17-4E3B-AFC3-F7AFA3D73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40" y="27092"/>
            <a:ext cx="5164320" cy="492443"/>
          </a:xfrm>
        </p:spPr>
        <p:txBody>
          <a:bodyPr/>
          <a:lstStyle/>
          <a:p>
            <a:pPr algn="ctr"/>
            <a:r>
              <a:rPr lang="en-US" sz="1800" dirty="0">
                <a:solidFill>
                  <a:srgbClr val="FF0000"/>
                </a:solidFill>
              </a:rPr>
              <a:t>Enabled </a:t>
            </a:r>
            <a:r>
              <a:rPr lang="en-US" sz="1400" dirty="0" err="1"/>
              <a:t>xossasi</a:t>
            </a:r>
            <a:r>
              <a:rPr lang="en-US" sz="1400" dirty="0"/>
              <a:t> </a:t>
            </a:r>
            <a:r>
              <a:rPr lang="en-US" sz="1400" dirty="0" err="1"/>
              <a:t>qaysi</a:t>
            </a:r>
            <a:r>
              <a:rPr lang="en-US" sz="1400" dirty="0"/>
              <a:t> </a:t>
            </a:r>
            <a:r>
              <a:rPr lang="en-US" sz="1400" dirty="0" err="1"/>
              <a:t>obyektlarda</a:t>
            </a:r>
            <a:r>
              <a:rPr lang="en-US" sz="1400" dirty="0"/>
              <a:t> </a:t>
            </a:r>
            <a:r>
              <a:rPr lang="en-US" sz="1400" dirty="0" err="1"/>
              <a:t>uchraydi</a:t>
            </a:r>
            <a:r>
              <a:rPr lang="en-US" sz="1400" dirty="0"/>
              <a:t> </a:t>
            </a:r>
            <a:r>
              <a:rPr lang="en-US" sz="1400" dirty="0" err="1"/>
              <a:t>va</a:t>
            </a:r>
            <a:r>
              <a:rPr lang="en-US" sz="1400" dirty="0"/>
              <a:t> </a:t>
            </a:r>
            <a:r>
              <a:rPr lang="en-US" sz="1400" dirty="0" err="1"/>
              <a:t>qanday</a:t>
            </a:r>
            <a:r>
              <a:rPr lang="en-US" sz="1400" dirty="0"/>
              <a:t> </a:t>
            </a:r>
            <a:r>
              <a:rPr lang="en-US" sz="1400" dirty="0" err="1"/>
              <a:t>vazifani</a:t>
            </a:r>
            <a:r>
              <a:rPr lang="en-US" sz="1400" dirty="0"/>
              <a:t> </a:t>
            </a:r>
            <a:r>
              <a:rPr lang="en-US" sz="1400" dirty="0" err="1"/>
              <a:t>bajaradi</a:t>
            </a:r>
            <a:r>
              <a:rPr lang="en-US" sz="1400" dirty="0"/>
              <a:t>?</a:t>
            </a:r>
            <a:endParaRPr lang="ru-RU" sz="1400" dirty="0"/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xmlns="" id="{0737E251-03A5-46CF-A1F7-41632847CB04}"/>
              </a:ext>
            </a:extLst>
          </p:cNvPr>
          <p:cNvSpPr/>
          <p:nvPr/>
        </p:nvSpPr>
        <p:spPr>
          <a:xfrm>
            <a:off x="292943" y="590142"/>
            <a:ext cx="350435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179388" algn="just"/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Enabled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xossasi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ham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barcha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boshqaruvchi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obyektlarda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mavjud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bo‘ladi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Boshqarish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obyektlarining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Enabled (</a:t>
            </a:r>
            <a:r>
              <a:rPr lang="en-US" sz="1600" b="1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Faol</a:t>
            </a:r>
            <a:r>
              <a:rPr lang="en-US" sz="16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xossasi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obyektning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faolligini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belgilash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uchun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xizmat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qiladi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600" dirty="0">
              <a:solidFill>
                <a:prstClr val="black">
                  <a:lumMod val="85000"/>
                  <a:lumOff val="15000"/>
                </a:prst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179388" algn="just"/>
            <a:r>
              <a:rPr lang="en-US" sz="16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Enabled (</a:t>
            </a:r>
            <a:r>
              <a:rPr lang="en-US" sz="1600" b="1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Faol</a:t>
            </a:r>
            <a:r>
              <a:rPr lang="en-US" sz="16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xossasi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ham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mantiqiy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 (</a:t>
            </a:r>
            <a:r>
              <a:rPr lang="en-US" sz="1600" b="1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Rost</a:t>
            </a:r>
            <a:r>
              <a:rPr lang="en-US" sz="16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600" dirty="0" err="1" smtClean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yoki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False </a:t>
            </a:r>
            <a:r>
              <a:rPr lang="en-US" sz="16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b="1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Yolg‘on</a:t>
            </a:r>
            <a:r>
              <a:rPr lang="en-US" sz="16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qiymatlarni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qabul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qiladi</a:t>
            </a:r>
            <a:r>
              <a:rPr lang="en-US" sz="16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600" dirty="0">
              <a:solidFill>
                <a:prstClr val="black">
                  <a:lumMod val="85000"/>
                  <a:lumOff val="15000"/>
                </a:prst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124E70D5-909F-464C-AACB-5A4566656C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5900" y="631825"/>
            <a:ext cx="1215027" cy="249290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11994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12C2473-AA17-4E3B-AFC3-F7AFA3D73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39" y="95651"/>
            <a:ext cx="5164320" cy="369332"/>
          </a:xfrm>
        </p:spPr>
        <p:txBody>
          <a:bodyPr/>
          <a:lstStyle/>
          <a:p>
            <a:pPr algn="ctr"/>
            <a:r>
              <a:rPr lang="en-US" sz="2400" dirty="0"/>
              <a:t>1- </a:t>
            </a:r>
            <a:r>
              <a:rPr lang="en-US" sz="2400" dirty="0" err="1"/>
              <a:t>amaliy</a:t>
            </a:r>
            <a:r>
              <a:rPr lang="en-US" sz="2400" dirty="0"/>
              <a:t> </a:t>
            </a:r>
            <a:r>
              <a:rPr lang="en-US" sz="2400" dirty="0" err="1"/>
              <a:t>ish</a:t>
            </a:r>
            <a:r>
              <a:rPr lang="en-US" sz="2400" dirty="0"/>
              <a:t> </a:t>
            </a:r>
            <a:endParaRPr lang="ru-RU" sz="2400" dirty="0"/>
          </a:p>
        </p:txBody>
      </p:sp>
    </p:spTree>
    <p:extLst>
      <p:ext uri="{BB962C8B-B14F-4D97-AF65-F5344CB8AC3E}">
        <p14:creationId xmlns:p14="http://schemas.microsoft.com/office/powerpoint/2010/main" val="387086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12C2473-AA17-4E3B-AFC3-F7AFA3D73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39" y="88878"/>
            <a:ext cx="5164320" cy="369332"/>
          </a:xfrm>
        </p:spPr>
        <p:txBody>
          <a:bodyPr/>
          <a:lstStyle/>
          <a:p>
            <a:pPr algn="ctr"/>
            <a:r>
              <a:rPr lang="en-US" sz="2400" dirty="0"/>
              <a:t>2-amaliy </a:t>
            </a:r>
            <a:r>
              <a:rPr lang="en-US" sz="2400" dirty="0" err="1"/>
              <a:t>ish</a:t>
            </a:r>
            <a:endParaRPr lang="ru-RU" sz="2400" dirty="0"/>
          </a:p>
        </p:txBody>
      </p:sp>
    </p:spTree>
    <p:extLst>
      <p:ext uri="{BB962C8B-B14F-4D97-AF65-F5344CB8AC3E}">
        <p14:creationId xmlns:p14="http://schemas.microsoft.com/office/powerpoint/2010/main" val="41690029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12C2473-AA17-4E3B-AFC3-F7AFA3D73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39" y="88878"/>
            <a:ext cx="5164320" cy="369332"/>
          </a:xfrm>
        </p:spPr>
        <p:txBody>
          <a:bodyPr/>
          <a:lstStyle/>
          <a:p>
            <a:pPr algn="ctr"/>
            <a:r>
              <a:rPr lang="en-US" sz="2400" dirty="0"/>
              <a:t>3-amaliy </a:t>
            </a:r>
            <a:r>
              <a:rPr lang="en-US" sz="2400" dirty="0" err="1"/>
              <a:t>ish</a:t>
            </a:r>
            <a:endParaRPr lang="ru-RU" sz="2400" dirty="0"/>
          </a:p>
        </p:txBody>
      </p:sp>
      <p:pic>
        <p:nvPicPr>
          <p:cNvPr id="3" name="10-43-amaliy">
            <a:hlinkClick r:id="" action="ppaction://media"/>
            <a:extLst>
              <a:ext uri="{FF2B5EF4-FFF2-40B4-BE49-F238E27FC236}">
                <a16:creationId xmlns:a16="http://schemas.microsoft.com/office/drawing/2014/main" xmlns="" id="{E267F9DA-2556-414B-8B75-5FAFCE88CA6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6437" y="631825"/>
            <a:ext cx="4352925" cy="2448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417609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12C2473-AA17-4E3B-AFC3-F7AFA3D73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39" y="122743"/>
            <a:ext cx="5164320" cy="276999"/>
          </a:xfrm>
        </p:spPr>
        <p:txBody>
          <a:bodyPr/>
          <a:lstStyle/>
          <a:p>
            <a:pPr algn="ctr"/>
            <a:r>
              <a:rPr lang="en-US" sz="1800" dirty="0" err="1"/>
              <a:t>Mustaqil</a:t>
            </a:r>
            <a:r>
              <a:rPr lang="en-US" sz="1800" dirty="0"/>
              <a:t> </a:t>
            </a:r>
            <a:r>
              <a:rPr lang="en-US" sz="1800" dirty="0" err="1"/>
              <a:t>bajarish</a:t>
            </a:r>
            <a:r>
              <a:rPr lang="en-US" sz="1800" dirty="0"/>
              <a:t> </a:t>
            </a:r>
            <a:r>
              <a:rPr lang="en-US" sz="1800" dirty="0" err="1"/>
              <a:t>uchun</a:t>
            </a:r>
            <a:r>
              <a:rPr lang="en-US" sz="1800" dirty="0"/>
              <a:t> </a:t>
            </a:r>
            <a:r>
              <a:rPr lang="en-US" sz="1800" dirty="0" err="1" smtClean="0"/>
              <a:t>topshiriqlar</a:t>
            </a:r>
            <a:endParaRPr lang="ru-RU" sz="1800" dirty="0"/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xmlns="" id="{0737E251-03A5-46CF-A1F7-41632847CB04}"/>
              </a:ext>
            </a:extLst>
          </p:cNvPr>
          <p:cNvSpPr/>
          <p:nvPr/>
        </p:nvSpPr>
        <p:spPr>
          <a:xfrm>
            <a:off x="596900" y="623416"/>
            <a:ext cx="44196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8775" indent="-358775" algn="just"/>
            <a:r>
              <a:rPr lang="en-US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1, 2, 3- </a:t>
            </a:r>
            <a:r>
              <a:rPr lang="en-US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amaliy</a:t>
            </a:r>
            <a:r>
              <a:rPr lang="en-US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topshiriqlarni</a:t>
            </a:r>
            <a:r>
              <a:rPr lang="en-US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mustaqil</a:t>
            </a:r>
            <a:r>
              <a:rPr lang="en-US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bajaring</a:t>
            </a:r>
            <a:r>
              <a:rPr lang="en-US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(101-102 bet)</a:t>
            </a:r>
            <a:r>
              <a:rPr lang="en-US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D0BFEF6C-00B2-4ED8-B39E-71A64C7642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923" y="1375410"/>
            <a:ext cx="1571810" cy="88054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28D1F0AB-A694-4588-B542-66D7267A4B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1685" y="1815682"/>
            <a:ext cx="1502427" cy="88054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xmlns="" id="{B1BCC16E-8F62-40D0-9356-7E25AA7AB3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4137" y="2155825"/>
            <a:ext cx="1570922" cy="88054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790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17007</TotalTime>
  <Words>144</Words>
  <Application>Microsoft Office PowerPoint</Application>
  <PresentationFormat>Произвольный</PresentationFormat>
  <Paragraphs>15</Paragraphs>
  <Slides>7</Slides>
  <Notes>0</Notes>
  <HiddenSlides>0</HiddenSlides>
  <MMClips>1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7</vt:i4>
      </vt:variant>
    </vt:vector>
  </HeadingPairs>
  <TitlesOfParts>
    <vt:vector size="8" baseType="lpstr">
      <vt:lpstr>Office Theme</vt:lpstr>
      <vt:lpstr>Informatika va AT</vt:lpstr>
      <vt:lpstr>Visible xossasi qaysi obyektlarda uchraydi va qanday vazifani bajaradi?</vt:lpstr>
      <vt:lpstr>Enabled xossasi qaysi obyektlarda uchraydi va qanday vazifani bajaradi?</vt:lpstr>
      <vt:lpstr>1- amaliy ish </vt:lpstr>
      <vt:lpstr>2-amaliy ish</vt:lpstr>
      <vt:lpstr>3-amaliy ish</vt:lpstr>
      <vt:lpstr>Mustaqil bajarish uchun topshiriqlar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USER</dc:creator>
  <cp:lastModifiedBy>Azizbek</cp:lastModifiedBy>
  <cp:revision>392</cp:revision>
  <dcterms:created xsi:type="dcterms:W3CDTF">2020-04-13T08:05:16Z</dcterms:created>
  <dcterms:modified xsi:type="dcterms:W3CDTF">2021-02-11T09:00:50Z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LastSaved">
    <vt:filetime>2020-04-13T00:00:00Z</vt:filetime>
  </property>
</Properties>
</file>