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45" r:id="rId3"/>
    <p:sldId id="348" r:id="rId4"/>
    <p:sldId id="349" r:id="rId5"/>
    <p:sldId id="350" r:id="rId6"/>
    <p:sldId id="351" r:id="rId7"/>
    <p:sldId id="352" r:id="rId8"/>
    <p:sldId id="353" r:id="rId9"/>
    <p:sldId id="333" r:id="rId10"/>
    <p:sldId id="347" r:id="rId11"/>
    <p:sldId id="354" r:id="rId12"/>
    <p:sldId id="356" r:id="rId13"/>
    <p:sldId id="355" r:id="rId14"/>
    <p:sldId id="344" r:id="rId15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FF6699"/>
    <a:srgbClr val="CC99FF"/>
    <a:srgbClr val="00FF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>
      <p:cViewPr>
        <p:scale>
          <a:sx n="165" d="100"/>
          <a:sy n="165" d="100"/>
        </p:scale>
        <p:origin x="-9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E62EEC-741F-49FD-B074-FDAA49E8B831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BAFCF659-F8C1-4E3A-84C5-48448A5F8EF2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Delphi1 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dirty="0">
              <a:latin typeface="Arial" panose="020B0604020202020204" pitchFamily="34" charset="0"/>
              <a:cs typeface="Arial" panose="020B0604020202020204" pitchFamily="34" charset="0"/>
            </a:rPr>
            <a:t>– Delphi8</a:t>
          </a:r>
          <a:endParaRPr lang="ru-RU" sz="14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dirty="0">
              <a:latin typeface="Arial" panose="020B0604020202020204" pitchFamily="34" charset="0"/>
              <a:cs typeface="Arial" panose="020B0604020202020204" pitchFamily="34" charset="0"/>
            </a:rPr>
            <a:t>(1995-2003)</a:t>
          </a:r>
        </a:p>
      </dgm:t>
    </dgm:pt>
    <dgm:pt modelId="{8CEC04B6-C53A-4E2C-8658-B61ED609D2B6}" type="parTrans" cxnId="{3BC92F42-E677-48AC-93B9-F5F30BFB0E77}">
      <dgm:prSet/>
      <dgm:spPr/>
      <dgm:t>
        <a:bodyPr/>
        <a:lstStyle/>
        <a:p>
          <a:endParaRPr lang="ru-RU"/>
        </a:p>
      </dgm:t>
    </dgm:pt>
    <dgm:pt modelId="{85ECFDDF-6E09-4FC9-AA3C-63ACF722732E}" type="sibTrans" cxnId="{3BC92F42-E677-48AC-93B9-F5F30BFB0E77}">
      <dgm:prSet/>
      <dgm:spPr/>
      <dgm:t>
        <a:bodyPr/>
        <a:lstStyle/>
        <a:p>
          <a:endParaRPr lang="ru-RU"/>
        </a:p>
      </dgm:t>
    </dgm:pt>
    <dgm:pt modelId="{959D283B-FE36-4D76-8A56-80888B5E13CB}">
      <dgm:prSet phldrT="[Текст]" custT="1"/>
      <dgm:spPr/>
      <dgm:t>
        <a:bodyPr/>
        <a:lstStyle/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Delphi 2005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– Delphi 2010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 (2005-2009)</a:t>
          </a:r>
        </a:p>
      </dgm:t>
    </dgm:pt>
    <dgm:pt modelId="{533E4D1D-6455-4197-B083-111A97B17115}" type="parTrans" cxnId="{D2E5B218-8328-4B08-9BE9-05C03F8097DB}">
      <dgm:prSet/>
      <dgm:spPr/>
      <dgm:t>
        <a:bodyPr/>
        <a:lstStyle/>
        <a:p>
          <a:endParaRPr lang="ru-RU"/>
        </a:p>
      </dgm:t>
    </dgm:pt>
    <dgm:pt modelId="{B05DFB4B-98F3-43F1-92AB-A3974381B15A}" type="sibTrans" cxnId="{D2E5B218-8328-4B08-9BE9-05C03F8097DB}">
      <dgm:prSet/>
      <dgm:spPr/>
      <dgm:t>
        <a:bodyPr/>
        <a:lstStyle/>
        <a:p>
          <a:endParaRPr lang="ru-RU"/>
        </a:p>
      </dgm:t>
    </dgm:pt>
    <dgm:pt modelId="{DA002819-A3C0-4026-8AEC-3F89F528F7EA}">
      <dgm:prSet phldrT="[Текст]" custT="1"/>
      <dgm:spPr/>
      <dgm:t>
        <a:bodyPr/>
        <a:lstStyle/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Delphi XE1 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200" b="1" dirty="0">
              <a:latin typeface="Arial" panose="020B0604020202020204" pitchFamily="34" charset="0"/>
              <a:cs typeface="Arial" panose="020B0604020202020204" pitchFamily="34" charset="0"/>
            </a:rPr>
            <a:t>– Delphi XE10</a:t>
          </a:r>
          <a:endParaRPr lang="ru-R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(2010-2017)</a:t>
          </a:r>
        </a:p>
      </dgm:t>
    </dgm:pt>
    <dgm:pt modelId="{B9459903-E6CE-4F55-9B2A-4DDDF2945BF9}" type="parTrans" cxnId="{B94A23E9-9FAC-4AD4-B9C1-65B8516E4A60}">
      <dgm:prSet/>
      <dgm:spPr/>
      <dgm:t>
        <a:bodyPr/>
        <a:lstStyle/>
        <a:p>
          <a:endParaRPr lang="ru-RU"/>
        </a:p>
      </dgm:t>
    </dgm:pt>
    <dgm:pt modelId="{E560F44C-7519-421B-8C09-929AE6C8FE2C}" type="sibTrans" cxnId="{B94A23E9-9FAC-4AD4-B9C1-65B8516E4A60}">
      <dgm:prSet/>
      <dgm:spPr/>
      <dgm:t>
        <a:bodyPr/>
        <a:lstStyle/>
        <a:p>
          <a:endParaRPr lang="ru-RU"/>
        </a:p>
      </dgm:t>
    </dgm:pt>
    <dgm:pt modelId="{5CA93BE9-AA3E-421D-A359-6A90DD988183}" type="pres">
      <dgm:prSet presAssocID="{3EE62EEC-741F-49FD-B074-FDAA49E8B831}" presName="Name0" presStyleCnt="0">
        <dgm:presLayoutVars>
          <dgm:dir/>
          <dgm:resizeHandles val="exact"/>
        </dgm:presLayoutVars>
      </dgm:prSet>
      <dgm:spPr/>
    </dgm:pt>
    <dgm:pt modelId="{B9DA617E-9F1D-410E-BCC7-BBD3D8F874DB}" type="pres">
      <dgm:prSet presAssocID="{BAFCF659-F8C1-4E3A-84C5-48448A5F8EF2}" presName="node" presStyleLbl="node1" presStyleIdx="0" presStyleCnt="3" custScaleX="90040" custScaleY="107266" custLinFactNeighborX="5331" custLinFactNeighborY="485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EE04E9-5D5A-429D-9EF3-90A3D2C276BC}" type="pres">
      <dgm:prSet presAssocID="{85ECFDDF-6E09-4FC9-AA3C-63ACF722732E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37A5630-BB82-45D4-8A8A-31AFBD9546B1}" type="pres">
      <dgm:prSet presAssocID="{85ECFDDF-6E09-4FC9-AA3C-63ACF722732E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77EF7CE7-B605-4D26-AD5C-F31A8756BB69}" type="pres">
      <dgm:prSet presAssocID="{959D283B-FE36-4D76-8A56-80888B5E13CB}" presName="node" presStyleLbl="node1" presStyleIdx="1" presStyleCnt="3" custScaleX="97228" custScaleY="107266" custLinFactNeighborX="5465" custLinFactNeighborY="270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DA17C-0D08-4EB4-9DD8-C879FDD83EE6}" type="pres">
      <dgm:prSet presAssocID="{B05DFB4B-98F3-43F1-92AB-A3974381B15A}" presName="sibTrans" presStyleLbl="sibTrans2D1" presStyleIdx="1" presStyleCnt="2"/>
      <dgm:spPr/>
      <dgm:t>
        <a:bodyPr/>
        <a:lstStyle/>
        <a:p>
          <a:endParaRPr lang="ru-RU"/>
        </a:p>
      </dgm:t>
    </dgm:pt>
    <dgm:pt modelId="{B5DAF054-2E8B-48FC-97B7-7392E7D9E31E}" type="pres">
      <dgm:prSet presAssocID="{B05DFB4B-98F3-43F1-92AB-A3974381B15A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4FA85DE-661D-4A89-AF7A-6EC8752246B4}" type="pres">
      <dgm:prSet presAssocID="{DA002819-A3C0-4026-8AEC-3F89F528F7EA}" presName="node" presStyleLbl="node1" presStyleIdx="2" presStyleCnt="3" custScaleX="97708" custScaleY="107266" custLinFactNeighborX="-6933" custLinFactNeighborY="-39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C92F42-E677-48AC-93B9-F5F30BFB0E77}" srcId="{3EE62EEC-741F-49FD-B074-FDAA49E8B831}" destId="{BAFCF659-F8C1-4E3A-84C5-48448A5F8EF2}" srcOrd="0" destOrd="0" parTransId="{8CEC04B6-C53A-4E2C-8658-B61ED609D2B6}" sibTransId="{85ECFDDF-6E09-4FC9-AA3C-63ACF722732E}"/>
    <dgm:cxn modelId="{F3D3722F-260D-4182-B75F-FE78642CCA3F}" type="presOf" srcId="{85ECFDDF-6E09-4FC9-AA3C-63ACF722732E}" destId="{B37A5630-BB82-45D4-8A8A-31AFBD9546B1}" srcOrd="1" destOrd="0" presId="urn:microsoft.com/office/officeart/2005/8/layout/process1"/>
    <dgm:cxn modelId="{688204CA-6191-43F4-8AFE-AFDA5CA3CD9C}" type="presOf" srcId="{DA002819-A3C0-4026-8AEC-3F89F528F7EA}" destId="{94FA85DE-661D-4A89-AF7A-6EC8752246B4}" srcOrd="0" destOrd="0" presId="urn:microsoft.com/office/officeart/2005/8/layout/process1"/>
    <dgm:cxn modelId="{B94A23E9-9FAC-4AD4-B9C1-65B8516E4A60}" srcId="{3EE62EEC-741F-49FD-B074-FDAA49E8B831}" destId="{DA002819-A3C0-4026-8AEC-3F89F528F7EA}" srcOrd="2" destOrd="0" parTransId="{B9459903-E6CE-4F55-9B2A-4DDDF2945BF9}" sibTransId="{E560F44C-7519-421B-8C09-929AE6C8FE2C}"/>
    <dgm:cxn modelId="{6D423D8F-E1C1-4BA8-A1D6-DD5150AE3BDC}" type="presOf" srcId="{85ECFDDF-6E09-4FC9-AA3C-63ACF722732E}" destId="{79EE04E9-5D5A-429D-9EF3-90A3D2C276BC}" srcOrd="0" destOrd="0" presId="urn:microsoft.com/office/officeart/2005/8/layout/process1"/>
    <dgm:cxn modelId="{D2E5B218-8328-4B08-9BE9-05C03F8097DB}" srcId="{3EE62EEC-741F-49FD-B074-FDAA49E8B831}" destId="{959D283B-FE36-4D76-8A56-80888B5E13CB}" srcOrd="1" destOrd="0" parTransId="{533E4D1D-6455-4197-B083-111A97B17115}" sibTransId="{B05DFB4B-98F3-43F1-92AB-A3974381B15A}"/>
    <dgm:cxn modelId="{06F8CB07-720F-4851-909D-B273B0D80536}" type="presOf" srcId="{3EE62EEC-741F-49FD-B074-FDAA49E8B831}" destId="{5CA93BE9-AA3E-421D-A359-6A90DD988183}" srcOrd="0" destOrd="0" presId="urn:microsoft.com/office/officeart/2005/8/layout/process1"/>
    <dgm:cxn modelId="{52B4EB0D-095F-462D-9842-4B0A75E58DF7}" type="presOf" srcId="{959D283B-FE36-4D76-8A56-80888B5E13CB}" destId="{77EF7CE7-B605-4D26-AD5C-F31A8756BB69}" srcOrd="0" destOrd="0" presId="urn:microsoft.com/office/officeart/2005/8/layout/process1"/>
    <dgm:cxn modelId="{713F537E-9894-4554-862F-CF2A1F6563C9}" type="presOf" srcId="{B05DFB4B-98F3-43F1-92AB-A3974381B15A}" destId="{B5DAF054-2E8B-48FC-97B7-7392E7D9E31E}" srcOrd="1" destOrd="0" presId="urn:microsoft.com/office/officeart/2005/8/layout/process1"/>
    <dgm:cxn modelId="{5216CF4C-2B4A-46EE-8A6A-E153D207554B}" type="presOf" srcId="{B05DFB4B-98F3-43F1-92AB-A3974381B15A}" destId="{8E8DA17C-0D08-4EB4-9DD8-C879FDD83EE6}" srcOrd="0" destOrd="0" presId="urn:microsoft.com/office/officeart/2005/8/layout/process1"/>
    <dgm:cxn modelId="{22AD2F66-910E-4160-B23A-A7A3F9764C61}" type="presOf" srcId="{BAFCF659-F8C1-4E3A-84C5-48448A5F8EF2}" destId="{B9DA617E-9F1D-410E-BCC7-BBD3D8F874DB}" srcOrd="0" destOrd="0" presId="urn:microsoft.com/office/officeart/2005/8/layout/process1"/>
    <dgm:cxn modelId="{09A5CBFE-262D-4632-A173-21CB221EFEC1}" type="presParOf" srcId="{5CA93BE9-AA3E-421D-A359-6A90DD988183}" destId="{B9DA617E-9F1D-410E-BCC7-BBD3D8F874DB}" srcOrd="0" destOrd="0" presId="urn:microsoft.com/office/officeart/2005/8/layout/process1"/>
    <dgm:cxn modelId="{F74CE077-12DF-4B5E-BB69-6F961EA8D520}" type="presParOf" srcId="{5CA93BE9-AA3E-421D-A359-6A90DD988183}" destId="{79EE04E9-5D5A-429D-9EF3-90A3D2C276BC}" srcOrd="1" destOrd="0" presId="urn:microsoft.com/office/officeart/2005/8/layout/process1"/>
    <dgm:cxn modelId="{35665059-1A21-417F-B477-E70566289680}" type="presParOf" srcId="{79EE04E9-5D5A-429D-9EF3-90A3D2C276BC}" destId="{B37A5630-BB82-45D4-8A8A-31AFBD9546B1}" srcOrd="0" destOrd="0" presId="urn:microsoft.com/office/officeart/2005/8/layout/process1"/>
    <dgm:cxn modelId="{2EBF2473-09A5-4052-AB14-88FC700AE426}" type="presParOf" srcId="{5CA93BE9-AA3E-421D-A359-6A90DD988183}" destId="{77EF7CE7-B605-4D26-AD5C-F31A8756BB69}" srcOrd="2" destOrd="0" presId="urn:microsoft.com/office/officeart/2005/8/layout/process1"/>
    <dgm:cxn modelId="{6F69F1A5-19F1-4464-B9A3-421FBA7C43FE}" type="presParOf" srcId="{5CA93BE9-AA3E-421D-A359-6A90DD988183}" destId="{8E8DA17C-0D08-4EB4-9DD8-C879FDD83EE6}" srcOrd="3" destOrd="0" presId="urn:microsoft.com/office/officeart/2005/8/layout/process1"/>
    <dgm:cxn modelId="{CB52A55D-8C02-4605-8A11-2F0D34FFB5F8}" type="presParOf" srcId="{8E8DA17C-0D08-4EB4-9DD8-C879FDD83EE6}" destId="{B5DAF054-2E8B-48FC-97B7-7392E7D9E31E}" srcOrd="0" destOrd="0" presId="urn:microsoft.com/office/officeart/2005/8/layout/process1"/>
    <dgm:cxn modelId="{67DDF04B-F8CE-4CAC-905F-448FD6F159E2}" type="presParOf" srcId="{5CA93BE9-AA3E-421D-A359-6A90DD988183}" destId="{94FA85DE-661D-4A89-AF7A-6EC8752246B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A617E-9F1D-410E-BCC7-BBD3D8F874DB}">
      <dsp:nvSpPr>
        <dsp:cNvPr id="0" name=""/>
        <dsp:cNvSpPr/>
      </dsp:nvSpPr>
      <dsp:spPr>
        <a:xfrm>
          <a:off x="31333" y="1224565"/>
          <a:ext cx="1296798" cy="9269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Delphi1 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latin typeface="Arial" panose="020B0604020202020204" pitchFamily="34" charset="0"/>
              <a:cs typeface="Arial" panose="020B0604020202020204" pitchFamily="34" charset="0"/>
            </a:rPr>
            <a:t>– Delphi8</a:t>
          </a:r>
          <a:endParaRPr lang="ru-RU" sz="14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latin typeface="Arial" panose="020B0604020202020204" pitchFamily="34" charset="0"/>
              <a:cs typeface="Arial" panose="020B0604020202020204" pitchFamily="34" charset="0"/>
            </a:rPr>
            <a:t>(1995-2003)</a:t>
          </a:r>
        </a:p>
      </dsp:txBody>
      <dsp:txXfrm>
        <a:off x="58482" y="1251714"/>
        <a:ext cx="1242500" cy="872639"/>
      </dsp:txXfrm>
    </dsp:sp>
    <dsp:sp modelId="{79EE04E9-5D5A-429D-9EF3-90A3D2C276BC}">
      <dsp:nvSpPr>
        <dsp:cNvPr id="0" name=""/>
        <dsp:cNvSpPr/>
      </dsp:nvSpPr>
      <dsp:spPr>
        <a:xfrm rot="21269915">
          <a:off x="1471642" y="1418379"/>
          <a:ext cx="307156" cy="35718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1471854" y="1494232"/>
        <a:ext cx="215009" cy="214309"/>
      </dsp:txXfrm>
    </dsp:sp>
    <dsp:sp modelId="{77EF7CE7-B605-4D26-AD5C-F31A8756BB69}">
      <dsp:nvSpPr>
        <dsp:cNvPr id="0" name=""/>
        <dsp:cNvSpPr/>
      </dsp:nvSpPr>
      <dsp:spPr>
        <a:xfrm>
          <a:off x="1905003" y="1039119"/>
          <a:ext cx="1400323" cy="9269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Delphi 2005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– Delphi 2010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 (2005-2009)</a:t>
          </a:r>
        </a:p>
      </dsp:txBody>
      <dsp:txXfrm>
        <a:off x="1932152" y="1066268"/>
        <a:ext cx="1346025" cy="872639"/>
      </dsp:txXfrm>
    </dsp:sp>
    <dsp:sp modelId="{8E8DA17C-0D08-4EB4-9DD8-C879FDD83EE6}">
      <dsp:nvSpPr>
        <dsp:cNvPr id="0" name=""/>
        <dsp:cNvSpPr/>
      </dsp:nvSpPr>
      <dsp:spPr>
        <a:xfrm rot="21120460">
          <a:off x="3430183" y="1189199"/>
          <a:ext cx="270100" cy="35718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3430577" y="1266268"/>
        <a:ext cx="189070" cy="214309"/>
      </dsp:txXfrm>
    </dsp:sp>
    <dsp:sp modelId="{94FA85DE-661D-4A89-AF7A-6EC8752246B4}">
      <dsp:nvSpPr>
        <dsp:cNvPr id="0" name=""/>
        <dsp:cNvSpPr/>
      </dsp:nvSpPr>
      <dsp:spPr>
        <a:xfrm>
          <a:off x="3810000" y="771164"/>
          <a:ext cx="1407236" cy="9269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Delphi XE1 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>
              <a:latin typeface="Arial" panose="020B0604020202020204" pitchFamily="34" charset="0"/>
              <a:cs typeface="Arial" panose="020B0604020202020204" pitchFamily="34" charset="0"/>
            </a:rPr>
            <a:t>– Delphi XE10</a:t>
          </a:r>
          <a:endParaRPr lang="ru-RU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(2010-2017)</a:t>
          </a:r>
        </a:p>
      </dsp:txBody>
      <dsp:txXfrm>
        <a:off x="3837149" y="798313"/>
        <a:ext cx="1352938" cy="872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1421" y="-6717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3" spc="5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3" spc="5" dirty="0">
                <a:latin typeface="Arial" panose="020B0604020202020204" pitchFamily="34" charset="0"/>
                <a:cs typeface="Arial" panose="020B0604020202020204" pitchFamily="34" charset="0"/>
              </a:rPr>
              <a:t> AT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40717" y="1940982"/>
            <a:ext cx="4876800" cy="52706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lnSpc>
                <a:spcPts val="1954"/>
              </a:lnSpc>
              <a:spcBef>
                <a:spcPts val="1800"/>
              </a:spcBef>
            </a:pPr>
            <a:r>
              <a:rPr lang="en-US" sz="2400" b="1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: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Ilovalar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yaratishning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zamonaviy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usullari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87733" y="1157164"/>
            <a:ext cx="252000" cy="77057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330700" y="214968"/>
            <a:ext cx="1066800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=""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=""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390742" y="304009"/>
            <a:ext cx="1311558" cy="721089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en-US" sz="2249" b="1" spc="10" dirty="0">
                <a:solidFill>
                  <a:srgbClr val="FEFEFE"/>
                </a:solidFill>
                <a:latin typeface="Arial"/>
                <a:cs typeface="Arial"/>
              </a:rPr>
              <a:t>10-sinf</a:t>
            </a:r>
            <a:endParaRPr lang="en-US" sz="2400" dirty="0">
              <a:latin typeface="Arial"/>
              <a:cs typeface="Arial"/>
            </a:endParaRPr>
          </a:p>
          <a:p>
            <a:pPr>
              <a:spcBef>
                <a:spcPts val="125"/>
              </a:spcBef>
            </a:pPr>
            <a:endParaRPr sz="224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=""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187733" y="2168437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8" name="object 4">
            <a:extLst>
              <a:ext uri="{FF2B5EF4-FFF2-40B4-BE49-F238E27FC236}">
                <a16:creationId xmlns="" xmlns:a16="http://schemas.microsoft.com/office/drawing/2014/main" id="{B045F25D-7BDD-4939-904A-BB7041A25A35}"/>
              </a:ext>
            </a:extLst>
          </p:cNvPr>
          <p:cNvSpPr txBox="1"/>
          <p:nvPr/>
        </p:nvSpPr>
        <p:spPr>
          <a:xfrm>
            <a:off x="520700" y="1278923"/>
            <a:ext cx="4876800" cy="52706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lnSpc>
                <a:spcPts val="1954"/>
              </a:lnSpc>
              <a:spcBef>
                <a:spcPts val="1800"/>
              </a:spcBef>
            </a:pP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III bob. 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Delphi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muhitida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zamonaviy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ilovalar</a:t>
            </a:r>
            <a:r>
              <a:rPr lang="en-US" sz="2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"/>
                <a:cs typeface="Arial"/>
              </a:rPr>
              <a:t>yaratish</a:t>
            </a:r>
            <a:endParaRPr lang="en-US" sz="3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9BC66AB7-8D0D-4736-B9FF-0A3F621B14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7334"/>
          <a:stretch/>
        </p:blipFill>
        <p:spPr>
          <a:xfrm>
            <a:off x="4330700" y="2332155"/>
            <a:ext cx="1167784" cy="72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99785" y="120196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/>
              <a:t>Delphi </a:t>
            </a:r>
            <a:r>
              <a:rPr lang="en-US" sz="2200" dirty="0" err="1"/>
              <a:t>dasturlash</a:t>
            </a:r>
            <a:r>
              <a:rPr lang="en-US" sz="2200" dirty="0"/>
              <a:t> </a:t>
            </a:r>
            <a:r>
              <a:rPr lang="en-US" sz="2200" dirty="0" err="1"/>
              <a:t>muhiti</a:t>
            </a:r>
            <a:endParaRPr lang="ru-RU" sz="220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="" xmlns:a16="http://schemas.microsoft.com/office/drawing/2014/main" id="{8194D43C-73C1-473A-958D-0D40A3BB62C0}"/>
              </a:ext>
            </a:extLst>
          </p:cNvPr>
          <p:cNvSpPr txBox="1">
            <a:spLocks/>
          </p:cNvSpPr>
          <p:nvPr/>
        </p:nvSpPr>
        <p:spPr>
          <a:xfrm>
            <a:off x="99785" y="555625"/>
            <a:ext cx="3697515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Delphi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muhitining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25dan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versiyalari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16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51" name="Схема 2050">
            <a:extLst>
              <a:ext uri="{FF2B5EF4-FFF2-40B4-BE49-F238E27FC236}">
                <a16:creationId xmlns="" xmlns:a16="http://schemas.microsoft.com/office/drawing/2014/main" id="{7B0418C3-1D3A-4E4E-A2D1-890DFD164B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1886904"/>
              </p:ext>
            </p:extLst>
          </p:nvPr>
        </p:nvGraphicFramePr>
        <p:xfrm>
          <a:off x="292100" y="458750"/>
          <a:ext cx="5257800" cy="2536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619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Graphic spid="2051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99785" y="120196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/>
              <a:t>Delphi </a:t>
            </a:r>
            <a:r>
              <a:rPr lang="en-US" sz="2200" dirty="0" err="1"/>
              <a:t>dasturlash</a:t>
            </a:r>
            <a:r>
              <a:rPr lang="en-US" sz="2200" dirty="0"/>
              <a:t> </a:t>
            </a:r>
            <a:r>
              <a:rPr lang="en-US" sz="2200" dirty="0" err="1"/>
              <a:t>muhiti</a:t>
            </a:r>
            <a:endParaRPr lang="ru-RU" sz="220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="" xmlns:a16="http://schemas.microsoft.com/office/drawing/2014/main" id="{8194D43C-73C1-473A-958D-0D40A3BB62C0}"/>
              </a:ext>
            </a:extLst>
          </p:cNvPr>
          <p:cNvSpPr txBox="1">
            <a:spLocks/>
          </p:cNvSpPr>
          <p:nvPr/>
        </p:nvSpPr>
        <p:spPr>
          <a:xfrm>
            <a:off x="2418787" y="860425"/>
            <a:ext cx="3236685" cy="18004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600"/>
              </a:spcAft>
            </a:pPr>
            <a:r>
              <a:rPr lang="en-US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Delphi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muhitining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 Pascal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bo‘lsada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ko‘pchiligida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C++, Assembler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versiyalarda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Java,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ba’zi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versiyalarida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i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Oxirgi</a:t>
            </a:r>
            <a:r>
              <a:rPr lang="en-US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versiyalari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Windows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ilovalari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Android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iOS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ilovalarini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imkonini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 descr="70 Years Of “Hello, World!” With 50 Programming Languages | by Sylvain  Saurel | Javarevisited | Medium">
            <a:extLst>
              <a:ext uri="{FF2B5EF4-FFF2-40B4-BE49-F238E27FC236}">
                <a16:creationId xmlns="" xmlns:a16="http://schemas.microsoft.com/office/drawing/2014/main" id="{0B898A49-6975-425C-9766-D8D29BF5B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55" y="1041591"/>
            <a:ext cx="2148115" cy="1402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08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10160" y="30480"/>
            <a:ext cx="55626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1600" dirty="0" err="1"/>
              <a:t>Paskalda</a:t>
            </a:r>
            <a:r>
              <a:rPr lang="en-US" sz="1600" dirty="0"/>
              <a:t> </a:t>
            </a:r>
            <a:r>
              <a:rPr lang="en-US" sz="1600" dirty="0" err="1"/>
              <a:t>tarmoqlanuvchi</a:t>
            </a:r>
            <a:r>
              <a:rPr lang="en-US" sz="1600" dirty="0"/>
              <a:t> operator </a:t>
            </a:r>
            <a:r>
              <a:rPr lang="en-US" sz="1600" dirty="0" err="1"/>
              <a:t>qatnashgan</a:t>
            </a:r>
            <a:r>
              <a:rPr lang="en-US" sz="1600" dirty="0"/>
              <a:t> </a:t>
            </a:r>
          </a:p>
          <a:p>
            <a:pPr algn="ctr"/>
            <a:r>
              <a:rPr lang="en-US" sz="1600" dirty="0" err="1" smtClean="0"/>
              <a:t>dastur</a:t>
            </a:r>
            <a:r>
              <a:rPr lang="en-US" sz="1600" dirty="0" smtClean="0"/>
              <a:t> </a:t>
            </a:r>
            <a:r>
              <a:rPr lang="en-US" sz="1600" dirty="0" err="1" smtClean="0"/>
              <a:t>tuzing</a:t>
            </a:r>
            <a:endParaRPr lang="ru-RU" sz="160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="" xmlns:a16="http://schemas.microsoft.com/office/drawing/2014/main" id="{8194D43C-73C1-473A-958D-0D40A3BB62C0}"/>
              </a:ext>
            </a:extLst>
          </p:cNvPr>
          <p:cNvSpPr txBox="1">
            <a:spLocks/>
          </p:cNvSpPr>
          <p:nvPr/>
        </p:nvSpPr>
        <p:spPr>
          <a:xfrm>
            <a:off x="581660" y="555625"/>
            <a:ext cx="44196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i="0" kern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</a:t>
            </a:r>
            <a:r>
              <a:rPr lang="en-US" sz="1600" b="1" i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600" b="1" i="0" kern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parolni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tekshiruvchi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екст 2">
            <a:extLst>
              <a:ext uri="{FF2B5EF4-FFF2-40B4-BE49-F238E27FC236}">
                <a16:creationId xmlns="" xmlns:a16="http://schemas.microsoft.com/office/drawing/2014/main" id="{E4EEE11E-1130-4926-8816-281A7F15CC71}"/>
              </a:ext>
            </a:extLst>
          </p:cNvPr>
          <p:cNvSpPr txBox="1">
            <a:spLocks/>
          </p:cNvSpPr>
          <p:nvPr/>
        </p:nvSpPr>
        <p:spPr>
          <a:xfrm>
            <a:off x="444500" y="1266904"/>
            <a:ext cx="44196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b="1" i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 a:String;</a:t>
            </a:r>
          </a:p>
        </p:txBody>
      </p:sp>
      <p:sp>
        <p:nvSpPr>
          <p:cNvPr id="5" name="Текст 2">
            <a:extLst>
              <a:ext uri="{FF2B5EF4-FFF2-40B4-BE49-F238E27FC236}">
                <a16:creationId xmlns="" xmlns:a16="http://schemas.microsoft.com/office/drawing/2014/main" id="{2897A5CF-DA9D-4BB9-979B-EBE035C3B282}"/>
              </a:ext>
            </a:extLst>
          </p:cNvPr>
          <p:cNvSpPr txBox="1">
            <a:spLocks/>
          </p:cNvSpPr>
          <p:nvPr/>
        </p:nvSpPr>
        <p:spPr>
          <a:xfrm>
            <a:off x="444500" y="2054164"/>
            <a:ext cx="4419600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a=‘</a:t>
            </a:r>
            <a:r>
              <a:rPr lang="en-US" b="1" i="0" kern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informatika</a:t>
            </a:r>
            <a:r>
              <a:rPr lang="en-US" b="1" i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</a:p>
          <a:p>
            <a:r>
              <a:rPr lang="en-US" b="1" i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then write (‘</a:t>
            </a:r>
            <a:r>
              <a:rPr lang="en-US" b="1" i="0" kern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</a:t>
            </a:r>
            <a:r>
              <a:rPr lang="en-US" b="1" i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kern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’) </a:t>
            </a:r>
          </a:p>
          <a:p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else write (‘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’);</a:t>
            </a:r>
            <a:endParaRPr lang="en-US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1EB119F-B1E8-4A9A-A791-D542F8077047}"/>
              </a:ext>
            </a:extLst>
          </p:cNvPr>
          <p:cNvSpPr/>
          <p:nvPr/>
        </p:nvSpPr>
        <p:spPr>
          <a:xfrm>
            <a:off x="368300" y="2628699"/>
            <a:ext cx="7809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readln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4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ACAE186-E8DC-4D06-83A7-BE5DCB2FCCB3}"/>
              </a:ext>
            </a:extLst>
          </p:cNvPr>
          <p:cNvSpPr/>
          <p:nvPr/>
        </p:nvSpPr>
        <p:spPr>
          <a:xfrm>
            <a:off x="368300" y="2813365"/>
            <a:ext cx="55175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end.</a:t>
            </a:r>
            <a:endParaRPr lang="ru-RU" sz="1400" dirty="0"/>
          </a:p>
        </p:txBody>
      </p:sp>
      <p:sp>
        <p:nvSpPr>
          <p:cNvPr id="8" name="Текст 2">
            <a:extLst>
              <a:ext uri="{FF2B5EF4-FFF2-40B4-BE49-F238E27FC236}">
                <a16:creationId xmlns="" xmlns:a16="http://schemas.microsoft.com/office/drawing/2014/main" id="{8E196FB3-ECB4-445D-A91C-0F6A1F9C3FF6}"/>
              </a:ext>
            </a:extLst>
          </p:cNvPr>
          <p:cNvSpPr txBox="1">
            <a:spLocks/>
          </p:cNvSpPr>
          <p:nvPr/>
        </p:nvSpPr>
        <p:spPr>
          <a:xfrm>
            <a:off x="462280" y="1439545"/>
            <a:ext cx="44196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Begin</a:t>
            </a:r>
          </a:p>
        </p:txBody>
      </p:sp>
      <p:sp>
        <p:nvSpPr>
          <p:cNvPr id="9" name="Текст 2">
            <a:extLst>
              <a:ext uri="{FF2B5EF4-FFF2-40B4-BE49-F238E27FC236}">
                <a16:creationId xmlns="" xmlns:a16="http://schemas.microsoft.com/office/drawing/2014/main" id="{597EAB93-2B5B-4716-B9FB-03F540E6428E}"/>
              </a:ext>
            </a:extLst>
          </p:cNvPr>
          <p:cNvSpPr txBox="1">
            <a:spLocks/>
          </p:cNvSpPr>
          <p:nvPr/>
        </p:nvSpPr>
        <p:spPr>
          <a:xfrm>
            <a:off x="472440" y="1635581"/>
            <a:ext cx="44196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b="1" i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rite (‘</a:t>
            </a:r>
            <a:r>
              <a:rPr lang="en-US" b="1" i="0" kern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Parolni</a:t>
            </a:r>
            <a:r>
              <a:rPr lang="en-US" b="1" i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kern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kiriting</a:t>
            </a:r>
            <a:r>
              <a:rPr lang="en-US" b="1" i="0" kern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:’);</a:t>
            </a:r>
            <a:endParaRPr lang="en-US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Текст 2">
            <a:extLst>
              <a:ext uri="{FF2B5EF4-FFF2-40B4-BE49-F238E27FC236}">
                <a16:creationId xmlns="" xmlns:a16="http://schemas.microsoft.com/office/drawing/2014/main" id="{EB7CDD28-1F00-42B7-8308-5925FA5CEF8B}"/>
              </a:ext>
            </a:extLst>
          </p:cNvPr>
          <p:cNvSpPr txBox="1">
            <a:spLocks/>
          </p:cNvSpPr>
          <p:nvPr/>
        </p:nvSpPr>
        <p:spPr>
          <a:xfrm>
            <a:off x="444500" y="1845141"/>
            <a:ext cx="44196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readln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(a);</a:t>
            </a:r>
            <a:endParaRPr lang="en-US" b="1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Текст 2">
            <a:extLst>
              <a:ext uri="{FF2B5EF4-FFF2-40B4-BE49-F238E27FC236}">
                <a16:creationId xmlns="" xmlns:a16="http://schemas.microsoft.com/office/drawing/2014/main" id="{921FAC98-896F-4AAD-A443-74492640049C}"/>
              </a:ext>
            </a:extLst>
          </p:cNvPr>
          <p:cNvSpPr txBox="1">
            <a:spLocks/>
          </p:cNvSpPr>
          <p:nvPr/>
        </p:nvSpPr>
        <p:spPr>
          <a:xfrm>
            <a:off x="444500" y="1043305"/>
            <a:ext cx="441960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Parol</a:t>
            </a:r>
            <a:r>
              <a:rPr lang="en-US" b="1" i="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0971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  <p:bldP spid="8" grpId="0"/>
      <p:bldP spid="9" grpId="0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6" name="Picture 8" descr="Delphi Vector Logo - Download Free SVG Icon | Worldvectorlogo">
            <a:extLst>
              <a:ext uri="{FF2B5EF4-FFF2-40B4-BE49-F238E27FC236}">
                <a16:creationId xmlns="" xmlns:a16="http://schemas.microsoft.com/office/drawing/2014/main" id="{F949572B-9875-4FC2-8E5F-279EE03190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77" b="19755"/>
          <a:stretch/>
        </p:blipFill>
        <p:spPr bwMode="auto">
          <a:xfrm>
            <a:off x="3568700" y="2185353"/>
            <a:ext cx="1504713" cy="893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99785" y="120196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 err="1"/>
              <a:t>Yodda</a:t>
            </a:r>
            <a:r>
              <a:rPr lang="en-US" sz="2200" dirty="0"/>
              <a:t> </a:t>
            </a:r>
            <a:r>
              <a:rPr lang="en-US" sz="2200" dirty="0" err="1"/>
              <a:t>saqlang</a:t>
            </a:r>
            <a:r>
              <a:rPr lang="en-US" sz="2200" dirty="0"/>
              <a:t>!</a:t>
            </a:r>
            <a:endParaRPr lang="ru-RU" sz="2200" kern="0" dirty="0"/>
          </a:p>
        </p:txBody>
      </p:sp>
      <p:sp>
        <p:nvSpPr>
          <p:cNvPr id="11" name="Текст 2">
            <a:extLst>
              <a:ext uri="{FF2B5EF4-FFF2-40B4-BE49-F238E27FC236}">
                <a16:creationId xmlns="" xmlns:a16="http://schemas.microsoft.com/office/drawing/2014/main" id="{8194D43C-73C1-473A-958D-0D40A3BB62C0}"/>
              </a:ext>
            </a:extLst>
          </p:cNvPr>
          <p:cNvSpPr txBox="1">
            <a:spLocks/>
          </p:cNvSpPr>
          <p:nvPr/>
        </p:nvSpPr>
        <p:spPr>
          <a:xfrm>
            <a:off x="1928585" y="708025"/>
            <a:ext cx="3733800" cy="1308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indent="179388" algn="just">
              <a:spcAft>
                <a:spcPts val="600"/>
              </a:spcAft>
            </a:pPr>
            <a:r>
              <a:rPr lang="en-US" sz="1600" b="1" i="0" kern="12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600" b="1" i="0" kern="12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Vizual</a:t>
            </a:r>
            <a:r>
              <a:rPr lang="en-US" sz="1600" b="1" i="0" kern="12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179388" algn="just"/>
            <a:r>
              <a:rPr lang="en-US" sz="1600" b="1" i="0" kern="12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dasturlovchi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faoliyatida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Delphidan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kern="12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foydalanadi</a:t>
            </a:r>
            <a:r>
              <a:rPr lang="en-US" sz="1600" b="1" i="0" kern="120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2294" name="Picture 6" descr="Управление собственным вниманием - Психологос">
            <a:extLst>
              <a:ext uri="{FF2B5EF4-FFF2-40B4-BE49-F238E27FC236}">
                <a16:creationId xmlns="" xmlns:a16="http://schemas.microsoft.com/office/drawing/2014/main" id="{8A214C2D-CCE7-4280-A852-F48312DC0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631825"/>
            <a:ext cx="645885" cy="64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8" name="Picture 10" descr="Programming with Scratch – An educator guide. | ReconfigurED.">
            <a:extLst>
              <a:ext uri="{FF2B5EF4-FFF2-40B4-BE49-F238E27FC236}">
                <a16:creationId xmlns="" xmlns:a16="http://schemas.microsoft.com/office/drawing/2014/main" id="{3DB18230-C090-4010-AF9C-09D992756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856" y="1460287"/>
            <a:ext cx="1589870" cy="64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2" name="Picture 14" descr="programming-languages-logos - npm">
            <a:extLst>
              <a:ext uri="{FF2B5EF4-FFF2-40B4-BE49-F238E27FC236}">
                <a16:creationId xmlns="" xmlns:a16="http://schemas.microsoft.com/office/drawing/2014/main" id="{752F9053-073D-41BD-850B-2552E7137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41" y="2399420"/>
            <a:ext cx="2148862" cy="427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4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120196"/>
            <a:ext cx="5562600" cy="307777"/>
          </a:xfrm>
        </p:spPr>
        <p:txBody>
          <a:bodyPr/>
          <a:lstStyle/>
          <a:p>
            <a:pPr algn="ctr"/>
            <a:r>
              <a:rPr lang="en-US" sz="2000" dirty="0" err="1"/>
              <a:t>Mustaqil</a:t>
            </a:r>
            <a:r>
              <a:rPr lang="en-US" sz="2000" dirty="0"/>
              <a:t> </a:t>
            </a:r>
            <a:r>
              <a:rPr lang="en-US" sz="2000" dirty="0" err="1"/>
              <a:t>bajarish</a:t>
            </a:r>
            <a:r>
              <a:rPr lang="en-US" sz="2000" dirty="0"/>
              <a:t> </a:t>
            </a:r>
            <a:r>
              <a:rPr lang="en-US" sz="2000" dirty="0" err="1"/>
              <a:t>uchun</a:t>
            </a:r>
            <a:r>
              <a:rPr lang="en-US" sz="2000" dirty="0"/>
              <a:t> </a:t>
            </a:r>
            <a:r>
              <a:rPr lang="en-US" sz="2000" dirty="0" err="1" smtClean="0"/>
              <a:t>topshiriqlar</a:t>
            </a:r>
            <a:endParaRPr lang="ru-RU" sz="200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8A5477D4-AA3E-49A4-952D-113ABE49A58F}"/>
              </a:ext>
            </a:extLst>
          </p:cNvPr>
          <p:cNvSpPr txBox="1">
            <a:spLocks/>
          </p:cNvSpPr>
          <p:nvPr/>
        </p:nvSpPr>
        <p:spPr>
          <a:xfrm>
            <a:off x="1206500" y="1622424"/>
            <a:ext cx="4191000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b="1" i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Delphi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muhitining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versiyalari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chiqilgan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Текст 2">
            <a:extLst>
              <a:ext uri="{FF2B5EF4-FFF2-40B4-BE49-F238E27FC236}">
                <a16:creationId xmlns="" xmlns:a16="http://schemas.microsoft.com/office/drawing/2014/main" id="{44C60A91-093C-4B18-83D8-B96D453F3946}"/>
              </a:ext>
            </a:extLst>
          </p:cNvPr>
          <p:cNvSpPr txBox="1">
            <a:spLocks/>
          </p:cNvSpPr>
          <p:nvPr/>
        </p:nvSpPr>
        <p:spPr>
          <a:xfrm>
            <a:off x="1206500" y="965198"/>
            <a:ext cx="414856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i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i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i="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1600" b="1" i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16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(83-bet).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E3696D5E-4D91-4BA6-8745-A7E0CBC83D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736361"/>
            <a:ext cx="510791" cy="51079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52C94E5E-09F7-440B-98CF-168832931C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823739"/>
            <a:ext cx="510791" cy="51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90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EDA04890-DFC2-49E4-A38B-A92B897E2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672" y="91949"/>
            <a:ext cx="5562600" cy="338554"/>
          </a:xfrm>
        </p:spPr>
        <p:txBody>
          <a:bodyPr/>
          <a:lstStyle/>
          <a:p>
            <a:pPr algn="ctr" defTabSz="536575">
              <a:buClr>
                <a:srgbClr val="C00000"/>
              </a:buClr>
              <a:buSzPct val="136000"/>
            </a:pPr>
            <a:r>
              <a:rPr lang="en-US" alt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200" dirty="0" err="1">
                <a:latin typeface="Arial" panose="020B0604020202020204" pitchFamily="34" charset="0"/>
                <a:cs typeface="Arial" panose="020B0604020202020204" pitchFamily="34" charset="0"/>
              </a:rPr>
              <a:t>ilovalar</a:t>
            </a:r>
            <a:endParaRPr lang="en-US" alt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Прикладное по определение. Виды прикладных программ. Что такое операционная  система">
            <a:extLst>
              <a:ext uri="{FF2B5EF4-FFF2-40B4-BE49-F238E27FC236}">
                <a16:creationId xmlns="" xmlns:a16="http://schemas.microsoft.com/office/drawing/2014/main" id="{8291E5D1-6C97-4C29-8C84-4814B46CEE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055" y="1774825"/>
            <a:ext cx="2286000" cy="1157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Microsoft обновила дизайн логотипа Windows и ещё 100 иконок приложений -  hi-Tech.ua">
            <a:extLst>
              <a:ext uri="{FF2B5EF4-FFF2-40B4-BE49-F238E27FC236}">
                <a16:creationId xmlns="" xmlns:a16="http://schemas.microsoft.com/office/drawing/2014/main" id="{4A977A59-0FB9-4CAF-BB63-A6C6431A1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902765"/>
            <a:ext cx="28765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6F2E27C9-476D-48E0-9C5D-C290ED353D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900" y="638230"/>
            <a:ext cx="2286000" cy="105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2932106" y="970765"/>
            <a:ext cx="1256944" cy="59339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2058690 w 3066690"/>
              <a:gd name="connsiteY0" fmla="*/ 780509 h 780509"/>
              <a:gd name="connsiteX1" fmla="*/ 0 w 3066690"/>
              <a:gd name="connsiteY1" fmla="*/ 0 h 780509"/>
              <a:gd name="connsiteX2" fmla="*/ 3066690 w 3066690"/>
              <a:gd name="connsiteY2" fmla="*/ 780509 h 780509"/>
              <a:gd name="connsiteX3" fmla="*/ 2058690 w 3066690"/>
              <a:gd name="connsiteY3" fmla="*/ 780509 h 780509"/>
              <a:gd name="connsiteX0" fmla="*/ 2272761 w 3280761"/>
              <a:gd name="connsiteY0" fmla="*/ 759299 h 759299"/>
              <a:gd name="connsiteX1" fmla="*/ -1 w 3280761"/>
              <a:gd name="connsiteY1" fmla="*/ 0 h 759299"/>
              <a:gd name="connsiteX2" fmla="*/ 3280761 w 3280761"/>
              <a:gd name="connsiteY2" fmla="*/ 759299 h 759299"/>
              <a:gd name="connsiteX3" fmla="*/ 2272761 w 3280761"/>
              <a:gd name="connsiteY3" fmla="*/ 759299 h 759299"/>
              <a:gd name="connsiteX0" fmla="*/ 2319591 w 3327591"/>
              <a:gd name="connsiteY0" fmla="*/ 761950 h 761950"/>
              <a:gd name="connsiteX1" fmla="*/ 0 w 3327591"/>
              <a:gd name="connsiteY1" fmla="*/ 0 h 761950"/>
              <a:gd name="connsiteX2" fmla="*/ 3327591 w 3327591"/>
              <a:gd name="connsiteY2" fmla="*/ 761950 h 761950"/>
              <a:gd name="connsiteX3" fmla="*/ 2319591 w 3327591"/>
              <a:gd name="connsiteY3" fmla="*/ 761950 h 761950"/>
              <a:gd name="connsiteX0" fmla="*/ 2496519 w 3504519"/>
              <a:gd name="connsiteY0" fmla="*/ 832061 h 832061"/>
              <a:gd name="connsiteX1" fmla="*/ 1 w 3504519"/>
              <a:gd name="connsiteY1" fmla="*/ 0 h 832061"/>
              <a:gd name="connsiteX2" fmla="*/ 3504519 w 3504519"/>
              <a:gd name="connsiteY2" fmla="*/ 832061 h 832061"/>
              <a:gd name="connsiteX3" fmla="*/ 2496519 w 3504519"/>
              <a:gd name="connsiteY3" fmla="*/ 832061 h 83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19" h="832061">
                <a:moveTo>
                  <a:pt x="2496519" y="832061"/>
                </a:moveTo>
                <a:lnTo>
                  <a:pt x="1" y="0"/>
                </a:lnTo>
                <a:lnTo>
                  <a:pt x="3504519" y="832061"/>
                </a:lnTo>
                <a:lnTo>
                  <a:pt x="2496519" y="832061"/>
                </a:lnTo>
                <a:close/>
              </a:path>
            </a:pathLst>
          </a:cu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7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857277" y="638992"/>
            <a:ext cx="1830097" cy="365300"/>
          </a:xfrm>
          <a:prstGeom prst="rect">
            <a:avLst/>
          </a:prstGeom>
          <a:solidFill>
            <a:srgbClr val="045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Текст 2">
            <a:extLst>
              <a:ext uri="{FF2B5EF4-FFF2-40B4-BE49-F238E27FC236}">
                <a16:creationId xmlns="" xmlns:a16="http://schemas.microsoft.com/office/drawing/2014/main" id="{ACDBAD18-64E1-4C75-91BC-869887BB0304}"/>
              </a:ext>
            </a:extLst>
          </p:cNvPr>
          <p:cNvSpPr txBox="1">
            <a:spLocks/>
          </p:cNvSpPr>
          <p:nvPr/>
        </p:nvSpPr>
        <p:spPr>
          <a:xfrm>
            <a:off x="131578" y="555625"/>
            <a:ext cx="3429000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kompyuterlarda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bevosita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mikroprotsessosrning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buyruqlari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uz-Cyrl-UZ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ketma-ketligi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yozilgan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2" name="Picture 6" descr="Картинки измы, Стоковые Фотографии и Роялти-Фри Изображения измы |  Depositphotos®">
            <a:extLst>
              <a:ext uri="{FF2B5EF4-FFF2-40B4-BE49-F238E27FC236}">
                <a16:creationId xmlns="" xmlns:a16="http://schemas.microsoft.com/office/drawing/2014/main" id="{F9A5424F-B8D4-4339-8DBB-88EF6BB389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853"/>
          <a:stretch/>
        </p:blipFill>
        <p:spPr bwMode="auto">
          <a:xfrm>
            <a:off x="716520" y="2003425"/>
            <a:ext cx="2259115" cy="1069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Заголовок 1">
            <a:extLst>
              <a:ext uri="{FF2B5EF4-FFF2-40B4-BE49-F238E27FC236}">
                <a16:creationId xmlns="" xmlns:a16="http://schemas.microsoft.com/office/drawing/2014/main" id="{398AD2AC-160A-4B93-A915-4464BB803F48}"/>
              </a:ext>
            </a:extLst>
          </p:cNvPr>
          <p:cNvSpPr txBox="1">
            <a:spLocks/>
          </p:cNvSpPr>
          <p:nvPr/>
        </p:nvSpPr>
        <p:spPr>
          <a:xfrm>
            <a:off x="63500" y="98425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 err="1"/>
              <a:t>Dasturlashning</a:t>
            </a:r>
            <a:r>
              <a:rPr lang="en-US" sz="2200" dirty="0"/>
              <a:t> </a:t>
            </a:r>
            <a:r>
              <a:rPr lang="en-US" sz="2200" dirty="0" err="1"/>
              <a:t>rivojlanish</a:t>
            </a:r>
            <a:r>
              <a:rPr lang="en-US" sz="2200" dirty="0"/>
              <a:t> </a:t>
            </a:r>
            <a:r>
              <a:rPr lang="en-US" sz="2200" dirty="0" err="1"/>
              <a:t>bosqichlari</a:t>
            </a:r>
            <a:endParaRPr lang="ru-RU" sz="2200" kern="0" dirty="0"/>
          </a:p>
        </p:txBody>
      </p:sp>
    </p:spTree>
    <p:extLst>
      <p:ext uri="{BB962C8B-B14F-4D97-AF65-F5344CB8AC3E}">
        <p14:creationId xmlns:p14="http://schemas.microsoft.com/office/powerpoint/2010/main" val="100824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873500" y="1015103"/>
            <a:ext cx="1830097" cy="347982"/>
          </a:xfrm>
          <a:prstGeom prst="rect">
            <a:avLst/>
          </a:prstGeom>
          <a:solidFill>
            <a:srgbClr val="06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Assembler</a:t>
            </a:r>
            <a:endParaRPr lang="ko-KR" altLang="en-US" sz="1200" b="1" dirty="0">
              <a:solidFill>
                <a:schemeClr val="bg1"/>
              </a:solidFill>
              <a:ea typeface="+mj-ea"/>
            </a:endParaRPr>
          </a:p>
        </p:txBody>
      </p:sp>
      <p:sp>
        <p:nvSpPr>
          <p:cNvPr id="40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2948328" y="910634"/>
            <a:ext cx="1256944" cy="59339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2058690 w 3066690"/>
              <a:gd name="connsiteY0" fmla="*/ 780509 h 780509"/>
              <a:gd name="connsiteX1" fmla="*/ 0 w 3066690"/>
              <a:gd name="connsiteY1" fmla="*/ 0 h 780509"/>
              <a:gd name="connsiteX2" fmla="*/ 3066690 w 3066690"/>
              <a:gd name="connsiteY2" fmla="*/ 780509 h 780509"/>
              <a:gd name="connsiteX3" fmla="*/ 2058690 w 3066690"/>
              <a:gd name="connsiteY3" fmla="*/ 780509 h 780509"/>
              <a:gd name="connsiteX0" fmla="*/ 2272761 w 3280761"/>
              <a:gd name="connsiteY0" fmla="*/ 759299 h 759299"/>
              <a:gd name="connsiteX1" fmla="*/ -1 w 3280761"/>
              <a:gd name="connsiteY1" fmla="*/ 0 h 759299"/>
              <a:gd name="connsiteX2" fmla="*/ 3280761 w 3280761"/>
              <a:gd name="connsiteY2" fmla="*/ 759299 h 759299"/>
              <a:gd name="connsiteX3" fmla="*/ 2272761 w 3280761"/>
              <a:gd name="connsiteY3" fmla="*/ 759299 h 759299"/>
              <a:gd name="connsiteX0" fmla="*/ 2319591 w 3327591"/>
              <a:gd name="connsiteY0" fmla="*/ 761950 h 761950"/>
              <a:gd name="connsiteX1" fmla="*/ 0 w 3327591"/>
              <a:gd name="connsiteY1" fmla="*/ 0 h 761950"/>
              <a:gd name="connsiteX2" fmla="*/ 3327591 w 3327591"/>
              <a:gd name="connsiteY2" fmla="*/ 761950 h 761950"/>
              <a:gd name="connsiteX3" fmla="*/ 2319591 w 3327591"/>
              <a:gd name="connsiteY3" fmla="*/ 761950 h 761950"/>
              <a:gd name="connsiteX0" fmla="*/ 2496519 w 3504519"/>
              <a:gd name="connsiteY0" fmla="*/ 832061 h 832061"/>
              <a:gd name="connsiteX1" fmla="*/ 1 w 3504519"/>
              <a:gd name="connsiteY1" fmla="*/ 0 h 832061"/>
              <a:gd name="connsiteX2" fmla="*/ 3504519 w 3504519"/>
              <a:gd name="connsiteY2" fmla="*/ 832061 h 832061"/>
              <a:gd name="connsiteX3" fmla="*/ 2496519 w 3504519"/>
              <a:gd name="connsiteY3" fmla="*/ 832061 h 83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19" h="832061">
                <a:moveTo>
                  <a:pt x="2496519" y="832061"/>
                </a:moveTo>
                <a:lnTo>
                  <a:pt x="1" y="0"/>
                </a:lnTo>
                <a:lnTo>
                  <a:pt x="3504519" y="832061"/>
                </a:lnTo>
                <a:lnTo>
                  <a:pt x="2496519" y="832061"/>
                </a:lnTo>
                <a:close/>
              </a:path>
            </a:pathLst>
          </a:cu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7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873500" y="583773"/>
            <a:ext cx="1830097" cy="365300"/>
          </a:xfrm>
          <a:prstGeom prst="rect">
            <a:avLst/>
          </a:prstGeom>
          <a:solidFill>
            <a:srgbClr val="045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3172795" y="1135542"/>
            <a:ext cx="811766" cy="58964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1287529 w 2295529"/>
              <a:gd name="connsiteY0" fmla="*/ 1067429 h 1067429"/>
              <a:gd name="connsiteX1" fmla="*/ -1 w 2295529"/>
              <a:gd name="connsiteY1" fmla="*/ 0 h 1067429"/>
              <a:gd name="connsiteX2" fmla="*/ 2295529 w 2295529"/>
              <a:gd name="connsiteY2" fmla="*/ 1067429 h 1067429"/>
              <a:gd name="connsiteX3" fmla="*/ 1287529 w 2295529"/>
              <a:gd name="connsiteY3" fmla="*/ 1067429 h 1067429"/>
              <a:gd name="connsiteX0" fmla="*/ 1238149 w 2246149"/>
              <a:gd name="connsiteY0" fmla="*/ 1041999 h 1041999"/>
              <a:gd name="connsiteX1" fmla="*/ 0 w 2246149"/>
              <a:gd name="connsiteY1" fmla="*/ 0 h 1041999"/>
              <a:gd name="connsiteX2" fmla="*/ 2246149 w 2246149"/>
              <a:gd name="connsiteY2" fmla="*/ 1041999 h 1041999"/>
              <a:gd name="connsiteX3" fmla="*/ 1238149 w 2246149"/>
              <a:gd name="connsiteY3" fmla="*/ 1041999 h 1041999"/>
              <a:gd name="connsiteX0" fmla="*/ 1299877 w 2307877"/>
              <a:gd name="connsiteY0" fmla="*/ 1057891 h 1057891"/>
              <a:gd name="connsiteX1" fmla="*/ 0 w 2307877"/>
              <a:gd name="connsiteY1" fmla="*/ 0 h 1057891"/>
              <a:gd name="connsiteX2" fmla="*/ 2307877 w 2307877"/>
              <a:gd name="connsiteY2" fmla="*/ 1057891 h 1057891"/>
              <a:gd name="connsiteX3" fmla="*/ 1299877 w 2307877"/>
              <a:gd name="connsiteY3" fmla="*/ 1057891 h 105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7877" h="1057891">
                <a:moveTo>
                  <a:pt x="1299877" y="1057891"/>
                </a:moveTo>
                <a:lnTo>
                  <a:pt x="0" y="0"/>
                </a:lnTo>
                <a:lnTo>
                  <a:pt x="2307877" y="1057891"/>
                </a:lnTo>
                <a:lnTo>
                  <a:pt x="1299877" y="1057891"/>
                </a:lnTo>
                <a:close/>
              </a:path>
            </a:pathLst>
          </a:custGeom>
          <a:solidFill>
            <a:srgbClr val="0566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55" name="Заголовок 1">
            <a:extLst>
              <a:ext uri="{FF2B5EF4-FFF2-40B4-BE49-F238E27FC236}">
                <a16:creationId xmlns="" xmlns:a16="http://schemas.microsoft.com/office/drawing/2014/main" id="{398AD2AC-160A-4B93-A915-4464BB803F48}"/>
              </a:ext>
            </a:extLst>
          </p:cNvPr>
          <p:cNvSpPr txBox="1">
            <a:spLocks/>
          </p:cNvSpPr>
          <p:nvPr/>
        </p:nvSpPr>
        <p:spPr>
          <a:xfrm>
            <a:off x="63500" y="98425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 err="1"/>
              <a:t>Dasturlashning</a:t>
            </a:r>
            <a:r>
              <a:rPr lang="en-US" sz="2200" dirty="0"/>
              <a:t> </a:t>
            </a:r>
            <a:r>
              <a:rPr lang="en-US" sz="2200" dirty="0" err="1"/>
              <a:t>rivojlanish</a:t>
            </a:r>
            <a:r>
              <a:rPr lang="en-US" sz="2200" dirty="0"/>
              <a:t> </a:t>
            </a:r>
            <a:r>
              <a:rPr lang="en-US" sz="2200" dirty="0" err="1"/>
              <a:t>bosqichlari</a:t>
            </a:r>
            <a:endParaRPr lang="ru-RU" sz="2200" kern="0" dirty="0"/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BBC8FE1A-7724-43CE-8FF0-6EE79030CBB7}"/>
              </a:ext>
            </a:extLst>
          </p:cNvPr>
          <p:cNvSpPr txBox="1">
            <a:spLocks/>
          </p:cNvSpPr>
          <p:nvPr/>
        </p:nvSpPr>
        <p:spPr>
          <a:xfrm>
            <a:off x="160867" y="625529"/>
            <a:ext cx="3179233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Mikroprotsessor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buyruqlari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nomlar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nomlarni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kodiga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o‘girib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Assembler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600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1600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atalgan</a:t>
            </a:r>
            <a:r>
              <a:rPr lang="en-US" sz="1600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2" descr="Как писать на ассемблере в 2018 году / Хабр">
            <a:extLst>
              <a:ext uri="{FF2B5EF4-FFF2-40B4-BE49-F238E27FC236}">
                <a16:creationId xmlns="" xmlns:a16="http://schemas.microsoft.com/office/drawing/2014/main" id="{5A0AF7D9-AB08-46DE-8B34-A68378B61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2102857"/>
            <a:ext cx="2775368" cy="1047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17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702957" y="1012825"/>
            <a:ext cx="1830097" cy="347982"/>
          </a:xfrm>
          <a:prstGeom prst="rect">
            <a:avLst/>
          </a:prstGeom>
          <a:solidFill>
            <a:srgbClr val="06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Assembler</a:t>
            </a:r>
            <a:endParaRPr lang="ko-KR" altLang="en-US" sz="1200" b="1" dirty="0">
              <a:solidFill>
                <a:schemeClr val="bg1"/>
              </a:solidFill>
              <a:ea typeface="+mj-ea"/>
            </a:endParaRPr>
          </a:p>
        </p:txBody>
      </p:sp>
      <p:sp>
        <p:nvSpPr>
          <p:cNvPr id="40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2786860" y="904205"/>
            <a:ext cx="1256944" cy="59339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2058690 w 3066690"/>
              <a:gd name="connsiteY0" fmla="*/ 780509 h 780509"/>
              <a:gd name="connsiteX1" fmla="*/ 0 w 3066690"/>
              <a:gd name="connsiteY1" fmla="*/ 0 h 780509"/>
              <a:gd name="connsiteX2" fmla="*/ 3066690 w 3066690"/>
              <a:gd name="connsiteY2" fmla="*/ 780509 h 780509"/>
              <a:gd name="connsiteX3" fmla="*/ 2058690 w 3066690"/>
              <a:gd name="connsiteY3" fmla="*/ 780509 h 780509"/>
              <a:gd name="connsiteX0" fmla="*/ 2272761 w 3280761"/>
              <a:gd name="connsiteY0" fmla="*/ 759299 h 759299"/>
              <a:gd name="connsiteX1" fmla="*/ -1 w 3280761"/>
              <a:gd name="connsiteY1" fmla="*/ 0 h 759299"/>
              <a:gd name="connsiteX2" fmla="*/ 3280761 w 3280761"/>
              <a:gd name="connsiteY2" fmla="*/ 759299 h 759299"/>
              <a:gd name="connsiteX3" fmla="*/ 2272761 w 3280761"/>
              <a:gd name="connsiteY3" fmla="*/ 759299 h 759299"/>
              <a:gd name="connsiteX0" fmla="*/ 2319591 w 3327591"/>
              <a:gd name="connsiteY0" fmla="*/ 761950 h 761950"/>
              <a:gd name="connsiteX1" fmla="*/ 0 w 3327591"/>
              <a:gd name="connsiteY1" fmla="*/ 0 h 761950"/>
              <a:gd name="connsiteX2" fmla="*/ 3327591 w 3327591"/>
              <a:gd name="connsiteY2" fmla="*/ 761950 h 761950"/>
              <a:gd name="connsiteX3" fmla="*/ 2319591 w 3327591"/>
              <a:gd name="connsiteY3" fmla="*/ 761950 h 761950"/>
              <a:gd name="connsiteX0" fmla="*/ 2496519 w 3504519"/>
              <a:gd name="connsiteY0" fmla="*/ 832061 h 832061"/>
              <a:gd name="connsiteX1" fmla="*/ 1 w 3504519"/>
              <a:gd name="connsiteY1" fmla="*/ 0 h 832061"/>
              <a:gd name="connsiteX2" fmla="*/ 3504519 w 3504519"/>
              <a:gd name="connsiteY2" fmla="*/ 832061 h 832061"/>
              <a:gd name="connsiteX3" fmla="*/ 2496519 w 3504519"/>
              <a:gd name="connsiteY3" fmla="*/ 832061 h 83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19" h="832061">
                <a:moveTo>
                  <a:pt x="2496519" y="832061"/>
                </a:moveTo>
                <a:lnTo>
                  <a:pt x="1" y="0"/>
                </a:lnTo>
                <a:lnTo>
                  <a:pt x="3504519" y="832061"/>
                </a:lnTo>
                <a:lnTo>
                  <a:pt x="2496519" y="832061"/>
                </a:lnTo>
                <a:close/>
              </a:path>
            </a:pathLst>
          </a:cu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1" name="Rectangle 1664">
            <a:extLst>
              <a:ext uri="{FF2B5EF4-FFF2-40B4-BE49-F238E27FC236}">
                <a16:creationId xmlns="" xmlns:a16="http://schemas.microsoft.com/office/drawing/2014/main" id="{20A147DB-2BA9-4AB1-A943-5731537C75B7}"/>
              </a:ext>
            </a:extLst>
          </p:cNvPr>
          <p:cNvSpPr/>
          <p:nvPr/>
        </p:nvSpPr>
        <p:spPr>
          <a:xfrm>
            <a:off x="3721099" y="1431248"/>
            <a:ext cx="1830097" cy="373463"/>
          </a:xfrm>
          <a:prstGeom prst="rect">
            <a:avLst/>
          </a:prstGeom>
          <a:solidFill>
            <a:srgbClr val="07A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darajadagi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</a:t>
            </a:r>
            <a:endParaRPr lang="ko-KR" altLang="en-US" sz="1200" b="1" dirty="0">
              <a:solidFill>
                <a:schemeClr val="bg1"/>
              </a:solidFill>
              <a:latin typeface="Arial"/>
              <a:cs typeface="Arial" pitchFamily="34" charset="0"/>
            </a:endParaRPr>
          </a:p>
        </p:txBody>
      </p:sp>
      <p:sp>
        <p:nvSpPr>
          <p:cNvPr id="42" name="Isosceles Triangle 48">
            <a:extLst>
              <a:ext uri="{FF2B5EF4-FFF2-40B4-BE49-F238E27FC236}">
                <a16:creationId xmlns="" xmlns:a16="http://schemas.microsoft.com/office/drawing/2014/main" id="{50CF94AF-4201-4C40-B7CF-6D726F505431}"/>
              </a:ext>
            </a:extLst>
          </p:cNvPr>
          <p:cNvSpPr/>
          <p:nvPr/>
        </p:nvSpPr>
        <p:spPr>
          <a:xfrm rot="16200000">
            <a:off x="3211233" y="1335690"/>
            <a:ext cx="409647" cy="60549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  <a:gd name="connsiteX0" fmla="*/ 110070 w 1118070"/>
              <a:gd name="connsiteY0" fmla="*/ 1075330 h 1075330"/>
              <a:gd name="connsiteX1" fmla="*/ 0 w 1118070"/>
              <a:gd name="connsiteY1" fmla="*/ 0 h 1075330"/>
              <a:gd name="connsiteX2" fmla="*/ 1118070 w 1118070"/>
              <a:gd name="connsiteY2" fmla="*/ 1075330 h 1075330"/>
              <a:gd name="connsiteX3" fmla="*/ 110070 w 1118070"/>
              <a:gd name="connsiteY3" fmla="*/ 1075330 h 1075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8070" h="1075330">
                <a:moveTo>
                  <a:pt x="110070" y="1075330"/>
                </a:moveTo>
                <a:lnTo>
                  <a:pt x="0" y="0"/>
                </a:lnTo>
                <a:lnTo>
                  <a:pt x="1118070" y="1075330"/>
                </a:lnTo>
                <a:lnTo>
                  <a:pt x="110070" y="1075330"/>
                </a:lnTo>
                <a:close/>
              </a:path>
            </a:pathLst>
          </a:custGeom>
          <a:solidFill>
            <a:srgbClr val="0682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7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712029" y="579233"/>
            <a:ext cx="1830097" cy="365300"/>
          </a:xfrm>
          <a:prstGeom prst="rect">
            <a:avLst/>
          </a:prstGeom>
          <a:solidFill>
            <a:srgbClr val="045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3002249" y="1128670"/>
            <a:ext cx="811766" cy="58964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1287529 w 2295529"/>
              <a:gd name="connsiteY0" fmla="*/ 1067429 h 1067429"/>
              <a:gd name="connsiteX1" fmla="*/ -1 w 2295529"/>
              <a:gd name="connsiteY1" fmla="*/ 0 h 1067429"/>
              <a:gd name="connsiteX2" fmla="*/ 2295529 w 2295529"/>
              <a:gd name="connsiteY2" fmla="*/ 1067429 h 1067429"/>
              <a:gd name="connsiteX3" fmla="*/ 1287529 w 2295529"/>
              <a:gd name="connsiteY3" fmla="*/ 1067429 h 1067429"/>
              <a:gd name="connsiteX0" fmla="*/ 1238149 w 2246149"/>
              <a:gd name="connsiteY0" fmla="*/ 1041999 h 1041999"/>
              <a:gd name="connsiteX1" fmla="*/ 0 w 2246149"/>
              <a:gd name="connsiteY1" fmla="*/ 0 h 1041999"/>
              <a:gd name="connsiteX2" fmla="*/ 2246149 w 2246149"/>
              <a:gd name="connsiteY2" fmla="*/ 1041999 h 1041999"/>
              <a:gd name="connsiteX3" fmla="*/ 1238149 w 2246149"/>
              <a:gd name="connsiteY3" fmla="*/ 1041999 h 1041999"/>
              <a:gd name="connsiteX0" fmla="*/ 1299877 w 2307877"/>
              <a:gd name="connsiteY0" fmla="*/ 1057891 h 1057891"/>
              <a:gd name="connsiteX1" fmla="*/ 0 w 2307877"/>
              <a:gd name="connsiteY1" fmla="*/ 0 h 1057891"/>
              <a:gd name="connsiteX2" fmla="*/ 2307877 w 2307877"/>
              <a:gd name="connsiteY2" fmla="*/ 1057891 h 1057891"/>
              <a:gd name="connsiteX3" fmla="*/ 1299877 w 2307877"/>
              <a:gd name="connsiteY3" fmla="*/ 1057891 h 105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7877" h="1057891">
                <a:moveTo>
                  <a:pt x="1299877" y="1057891"/>
                </a:moveTo>
                <a:lnTo>
                  <a:pt x="0" y="0"/>
                </a:lnTo>
                <a:lnTo>
                  <a:pt x="2307877" y="1057891"/>
                </a:lnTo>
                <a:lnTo>
                  <a:pt x="1299877" y="1057891"/>
                </a:lnTo>
                <a:close/>
              </a:path>
            </a:pathLst>
          </a:custGeom>
          <a:solidFill>
            <a:srgbClr val="0566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55" name="Заголовок 1">
            <a:extLst>
              <a:ext uri="{FF2B5EF4-FFF2-40B4-BE49-F238E27FC236}">
                <a16:creationId xmlns="" xmlns:a16="http://schemas.microsoft.com/office/drawing/2014/main" id="{398AD2AC-160A-4B93-A915-4464BB803F48}"/>
              </a:ext>
            </a:extLst>
          </p:cNvPr>
          <p:cNvSpPr txBox="1">
            <a:spLocks/>
          </p:cNvSpPr>
          <p:nvPr/>
        </p:nvSpPr>
        <p:spPr>
          <a:xfrm>
            <a:off x="63500" y="98425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 err="1"/>
              <a:t>Dasturlashning</a:t>
            </a:r>
            <a:r>
              <a:rPr lang="en-US" sz="2200" dirty="0"/>
              <a:t> </a:t>
            </a:r>
            <a:r>
              <a:rPr lang="en-US" sz="2200" dirty="0" err="1"/>
              <a:t>rivojlanish</a:t>
            </a:r>
            <a:r>
              <a:rPr lang="en-US" sz="2200" dirty="0"/>
              <a:t> </a:t>
            </a:r>
            <a:r>
              <a:rPr lang="en-US" sz="2200" dirty="0" err="1"/>
              <a:t>bosqichlari</a:t>
            </a:r>
            <a:endParaRPr lang="ru-RU" sz="2200" kern="0" dirty="0"/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BBC8FE1A-7724-43CE-8FF0-6EE79030CBB7}"/>
              </a:ext>
            </a:extLst>
          </p:cNvPr>
          <p:cNvSpPr txBox="1">
            <a:spLocks/>
          </p:cNvSpPr>
          <p:nvPr/>
        </p:nvSpPr>
        <p:spPr>
          <a:xfrm>
            <a:off x="139700" y="579233"/>
            <a:ext cx="3026833" cy="17235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Kompyuterlar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chiqarila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boshlangach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darajadagi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yaratildi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Dastur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tushunadigan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kodiga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o‘girishni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chiqilgan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translyator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ataluvchi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Язык программирования. Языки низкого и высокого уровня">
            <a:extLst>
              <a:ext uri="{FF2B5EF4-FFF2-40B4-BE49-F238E27FC236}">
                <a16:creationId xmlns="" xmlns:a16="http://schemas.microsoft.com/office/drawing/2014/main" id="{F7BBB93B-7104-4A95-B229-10A7FB44E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2098259"/>
            <a:ext cx="2292859" cy="94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404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702957" y="1012825"/>
            <a:ext cx="1830097" cy="347982"/>
          </a:xfrm>
          <a:prstGeom prst="rect">
            <a:avLst/>
          </a:prstGeom>
          <a:solidFill>
            <a:srgbClr val="06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Assembler</a:t>
            </a:r>
            <a:endParaRPr lang="ko-KR" altLang="en-US" sz="1200" b="1" dirty="0">
              <a:solidFill>
                <a:schemeClr val="bg1"/>
              </a:solidFill>
              <a:ea typeface="+mj-ea"/>
            </a:endParaRPr>
          </a:p>
        </p:txBody>
      </p:sp>
      <p:sp>
        <p:nvSpPr>
          <p:cNvPr id="40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2786860" y="904205"/>
            <a:ext cx="1256944" cy="59339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2058690 w 3066690"/>
              <a:gd name="connsiteY0" fmla="*/ 780509 h 780509"/>
              <a:gd name="connsiteX1" fmla="*/ 0 w 3066690"/>
              <a:gd name="connsiteY1" fmla="*/ 0 h 780509"/>
              <a:gd name="connsiteX2" fmla="*/ 3066690 w 3066690"/>
              <a:gd name="connsiteY2" fmla="*/ 780509 h 780509"/>
              <a:gd name="connsiteX3" fmla="*/ 2058690 w 3066690"/>
              <a:gd name="connsiteY3" fmla="*/ 780509 h 780509"/>
              <a:gd name="connsiteX0" fmla="*/ 2272761 w 3280761"/>
              <a:gd name="connsiteY0" fmla="*/ 759299 h 759299"/>
              <a:gd name="connsiteX1" fmla="*/ -1 w 3280761"/>
              <a:gd name="connsiteY1" fmla="*/ 0 h 759299"/>
              <a:gd name="connsiteX2" fmla="*/ 3280761 w 3280761"/>
              <a:gd name="connsiteY2" fmla="*/ 759299 h 759299"/>
              <a:gd name="connsiteX3" fmla="*/ 2272761 w 3280761"/>
              <a:gd name="connsiteY3" fmla="*/ 759299 h 759299"/>
              <a:gd name="connsiteX0" fmla="*/ 2319591 w 3327591"/>
              <a:gd name="connsiteY0" fmla="*/ 761950 h 761950"/>
              <a:gd name="connsiteX1" fmla="*/ 0 w 3327591"/>
              <a:gd name="connsiteY1" fmla="*/ 0 h 761950"/>
              <a:gd name="connsiteX2" fmla="*/ 3327591 w 3327591"/>
              <a:gd name="connsiteY2" fmla="*/ 761950 h 761950"/>
              <a:gd name="connsiteX3" fmla="*/ 2319591 w 3327591"/>
              <a:gd name="connsiteY3" fmla="*/ 761950 h 761950"/>
              <a:gd name="connsiteX0" fmla="*/ 2496519 w 3504519"/>
              <a:gd name="connsiteY0" fmla="*/ 832061 h 832061"/>
              <a:gd name="connsiteX1" fmla="*/ 1 w 3504519"/>
              <a:gd name="connsiteY1" fmla="*/ 0 h 832061"/>
              <a:gd name="connsiteX2" fmla="*/ 3504519 w 3504519"/>
              <a:gd name="connsiteY2" fmla="*/ 832061 h 832061"/>
              <a:gd name="connsiteX3" fmla="*/ 2496519 w 3504519"/>
              <a:gd name="connsiteY3" fmla="*/ 832061 h 83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19" h="832061">
                <a:moveTo>
                  <a:pt x="2496519" y="832061"/>
                </a:moveTo>
                <a:lnTo>
                  <a:pt x="1" y="0"/>
                </a:lnTo>
                <a:lnTo>
                  <a:pt x="3504519" y="832061"/>
                </a:lnTo>
                <a:lnTo>
                  <a:pt x="2496519" y="832061"/>
                </a:lnTo>
                <a:close/>
              </a:path>
            </a:pathLst>
          </a:cu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1" name="Rectangle 1664">
            <a:extLst>
              <a:ext uri="{FF2B5EF4-FFF2-40B4-BE49-F238E27FC236}">
                <a16:creationId xmlns="" xmlns:a16="http://schemas.microsoft.com/office/drawing/2014/main" id="{20A147DB-2BA9-4AB1-A943-5731537C75B7}"/>
              </a:ext>
            </a:extLst>
          </p:cNvPr>
          <p:cNvSpPr/>
          <p:nvPr/>
        </p:nvSpPr>
        <p:spPr>
          <a:xfrm>
            <a:off x="3721099" y="1431248"/>
            <a:ext cx="1830097" cy="373463"/>
          </a:xfrm>
          <a:prstGeom prst="rect">
            <a:avLst/>
          </a:prstGeom>
          <a:solidFill>
            <a:srgbClr val="07A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darajadagi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</a:t>
            </a:r>
            <a:endParaRPr lang="ko-KR" altLang="en-US" sz="1200" b="1" dirty="0">
              <a:solidFill>
                <a:schemeClr val="bg1"/>
              </a:solidFill>
              <a:latin typeface="Arial"/>
              <a:cs typeface="Arial" pitchFamily="34" charset="0"/>
            </a:endParaRPr>
          </a:p>
        </p:txBody>
      </p:sp>
      <p:sp>
        <p:nvSpPr>
          <p:cNvPr id="42" name="Isosceles Triangle 48">
            <a:extLst>
              <a:ext uri="{FF2B5EF4-FFF2-40B4-BE49-F238E27FC236}">
                <a16:creationId xmlns="" xmlns:a16="http://schemas.microsoft.com/office/drawing/2014/main" id="{50CF94AF-4201-4C40-B7CF-6D726F505431}"/>
              </a:ext>
            </a:extLst>
          </p:cNvPr>
          <p:cNvSpPr/>
          <p:nvPr/>
        </p:nvSpPr>
        <p:spPr>
          <a:xfrm rot="16200000">
            <a:off x="3211233" y="1335690"/>
            <a:ext cx="409647" cy="60549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  <a:gd name="connsiteX0" fmla="*/ 110070 w 1118070"/>
              <a:gd name="connsiteY0" fmla="*/ 1075330 h 1075330"/>
              <a:gd name="connsiteX1" fmla="*/ 0 w 1118070"/>
              <a:gd name="connsiteY1" fmla="*/ 0 h 1075330"/>
              <a:gd name="connsiteX2" fmla="*/ 1118070 w 1118070"/>
              <a:gd name="connsiteY2" fmla="*/ 1075330 h 1075330"/>
              <a:gd name="connsiteX3" fmla="*/ 110070 w 1118070"/>
              <a:gd name="connsiteY3" fmla="*/ 1075330 h 1075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8070" h="1075330">
                <a:moveTo>
                  <a:pt x="110070" y="1075330"/>
                </a:moveTo>
                <a:lnTo>
                  <a:pt x="0" y="0"/>
                </a:lnTo>
                <a:lnTo>
                  <a:pt x="1118070" y="1075330"/>
                </a:lnTo>
                <a:lnTo>
                  <a:pt x="110070" y="1075330"/>
                </a:lnTo>
                <a:close/>
              </a:path>
            </a:pathLst>
          </a:custGeom>
          <a:solidFill>
            <a:srgbClr val="0682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3" name="Rectangle 1666">
            <a:extLst>
              <a:ext uri="{FF2B5EF4-FFF2-40B4-BE49-F238E27FC236}">
                <a16:creationId xmlns="" xmlns:a16="http://schemas.microsoft.com/office/drawing/2014/main" id="{7F9A7267-069F-4A48-ADA2-F6E34740233C}"/>
              </a:ext>
            </a:extLst>
          </p:cNvPr>
          <p:cNvSpPr/>
          <p:nvPr/>
        </p:nvSpPr>
        <p:spPr>
          <a:xfrm>
            <a:off x="3721099" y="1877512"/>
            <a:ext cx="1830097" cy="335833"/>
          </a:xfrm>
          <a:prstGeom prst="rect">
            <a:avLst/>
          </a:prstGeom>
          <a:solidFill>
            <a:srgbClr val="90C2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Tuzilmaviy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endParaRPr lang="ko-KR" altLang="en-US" sz="1200" b="1" dirty="0">
              <a:solidFill>
                <a:schemeClr val="bg1"/>
              </a:solidFill>
              <a:latin typeface="Arial"/>
              <a:cs typeface="Arial" pitchFamily="34" charset="0"/>
            </a:endParaRPr>
          </a:p>
        </p:txBody>
      </p:sp>
      <p:sp>
        <p:nvSpPr>
          <p:cNvPr id="44" name="Isosceles Triangle 49">
            <a:extLst>
              <a:ext uri="{FF2B5EF4-FFF2-40B4-BE49-F238E27FC236}">
                <a16:creationId xmlns="" xmlns:a16="http://schemas.microsoft.com/office/drawing/2014/main" id="{313D6ADC-C56B-42F4-9CEA-76A8DE6D4F65}"/>
              </a:ext>
            </a:extLst>
          </p:cNvPr>
          <p:cNvSpPr/>
          <p:nvPr/>
        </p:nvSpPr>
        <p:spPr>
          <a:xfrm rot="16200000">
            <a:off x="3226296" y="1723500"/>
            <a:ext cx="370085" cy="609602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  <a:gd name="connsiteX0" fmla="*/ 0 w 1127820"/>
              <a:gd name="connsiteY0" fmla="*/ 1065507 h 1065507"/>
              <a:gd name="connsiteX1" fmla="*/ 1127820 w 1127820"/>
              <a:gd name="connsiteY1" fmla="*/ 0 h 1065507"/>
              <a:gd name="connsiteX2" fmla="*/ 1008000 w 1127820"/>
              <a:gd name="connsiteY2" fmla="*/ 1065507 h 1065507"/>
              <a:gd name="connsiteX3" fmla="*/ 0 w 1127820"/>
              <a:gd name="connsiteY3" fmla="*/ 1065507 h 106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7820" h="1065507">
                <a:moveTo>
                  <a:pt x="0" y="1065507"/>
                </a:moveTo>
                <a:lnTo>
                  <a:pt x="1127820" y="0"/>
                </a:lnTo>
                <a:lnTo>
                  <a:pt x="1008000" y="1065507"/>
                </a:lnTo>
                <a:lnTo>
                  <a:pt x="0" y="1065507"/>
                </a:lnTo>
                <a:close/>
              </a:path>
            </a:pathLst>
          </a:custGeom>
          <a:solidFill>
            <a:srgbClr val="739B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7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712029" y="579233"/>
            <a:ext cx="1830097" cy="365300"/>
          </a:xfrm>
          <a:prstGeom prst="rect">
            <a:avLst/>
          </a:prstGeom>
          <a:solidFill>
            <a:srgbClr val="045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3002249" y="1128670"/>
            <a:ext cx="811766" cy="58964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1287529 w 2295529"/>
              <a:gd name="connsiteY0" fmla="*/ 1067429 h 1067429"/>
              <a:gd name="connsiteX1" fmla="*/ -1 w 2295529"/>
              <a:gd name="connsiteY1" fmla="*/ 0 h 1067429"/>
              <a:gd name="connsiteX2" fmla="*/ 2295529 w 2295529"/>
              <a:gd name="connsiteY2" fmla="*/ 1067429 h 1067429"/>
              <a:gd name="connsiteX3" fmla="*/ 1287529 w 2295529"/>
              <a:gd name="connsiteY3" fmla="*/ 1067429 h 1067429"/>
              <a:gd name="connsiteX0" fmla="*/ 1238149 w 2246149"/>
              <a:gd name="connsiteY0" fmla="*/ 1041999 h 1041999"/>
              <a:gd name="connsiteX1" fmla="*/ 0 w 2246149"/>
              <a:gd name="connsiteY1" fmla="*/ 0 h 1041999"/>
              <a:gd name="connsiteX2" fmla="*/ 2246149 w 2246149"/>
              <a:gd name="connsiteY2" fmla="*/ 1041999 h 1041999"/>
              <a:gd name="connsiteX3" fmla="*/ 1238149 w 2246149"/>
              <a:gd name="connsiteY3" fmla="*/ 1041999 h 1041999"/>
              <a:gd name="connsiteX0" fmla="*/ 1299877 w 2307877"/>
              <a:gd name="connsiteY0" fmla="*/ 1057891 h 1057891"/>
              <a:gd name="connsiteX1" fmla="*/ 0 w 2307877"/>
              <a:gd name="connsiteY1" fmla="*/ 0 h 1057891"/>
              <a:gd name="connsiteX2" fmla="*/ 2307877 w 2307877"/>
              <a:gd name="connsiteY2" fmla="*/ 1057891 h 1057891"/>
              <a:gd name="connsiteX3" fmla="*/ 1299877 w 2307877"/>
              <a:gd name="connsiteY3" fmla="*/ 1057891 h 105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7877" h="1057891">
                <a:moveTo>
                  <a:pt x="1299877" y="1057891"/>
                </a:moveTo>
                <a:lnTo>
                  <a:pt x="0" y="0"/>
                </a:lnTo>
                <a:lnTo>
                  <a:pt x="2307877" y="1057891"/>
                </a:lnTo>
                <a:lnTo>
                  <a:pt x="1299877" y="1057891"/>
                </a:lnTo>
                <a:close/>
              </a:path>
            </a:pathLst>
          </a:custGeom>
          <a:solidFill>
            <a:srgbClr val="0566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55" name="Заголовок 1">
            <a:extLst>
              <a:ext uri="{FF2B5EF4-FFF2-40B4-BE49-F238E27FC236}">
                <a16:creationId xmlns="" xmlns:a16="http://schemas.microsoft.com/office/drawing/2014/main" id="{398AD2AC-160A-4B93-A915-4464BB803F48}"/>
              </a:ext>
            </a:extLst>
          </p:cNvPr>
          <p:cNvSpPr txBox="1">
            <a:spLocks/>
          </p:cNvSpPr>
          <p:nvPr/>
        </p:nvSpPr>
        <p:spPr>
          <a:xfrm>
            <a:off x="63500" y="98425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 err="1"/>
              <a:t>Dasturlashning</a:t>
            </a:r>
            <a:r>
              <a:rPr lang="en-US" sz="2200" dirty="0"/>
              <a:t> </a:t>
            </a:r>
            <a:r>
              <a:rPr lang="en-US" sz="2200" dirty="0" err="1"/>
              <a:t>rivojlanish</a:t>
            </a:r>
            <a:r>
              <a:rPr lang="en-US" sz="2200" dirty="0"/>
              <a:t> </a:t>
            </a:r>
            <a:r>
              <a:rPr lang="en-US" sz="2200" dirty="0" err="1"/>
              <a:t>bosqichlari</a:t>
            </a:r>
            <a:endParaRPr lang="ru-RU" sz="2200" kern="0" dirty="0"/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BBC8FE1A-7724-43CE-8FF0-6EE79030CBB7}"/>
              </a:ext>
            </a:extLst>
          </p:cNvPr>
          <p:cNvSpPr txBox="1">
            <a:spLocks/>
          </p:cNvSpPr>
          <p:nvPr/>
        </p:nvSpPr>
        <p:spPr>
          <a:xfrm>
            <a:off x="173780" y="606754"/>
            <a:ext cx="2923680" cy="1508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Protsedura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funksiyalar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masalalarning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yechimlari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tuzilmaviy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b="1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Paskal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jumlasiga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Классическое структурное программирование в Тольятти: для детей 12-15 лет">
            <a:extLst>
              <a:ext uri="{FF2B5EF4-FFF2-40B4-BE49-F238E27FC236}">
                <a16:creationId xmlns="" xmlns:a16="http://schemas.microsoft.com/office/drawing/2014/main" id="{353D17FC-45C3-4EDF-B5AE-A65F19F9F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1893884"/>
            <a:ext cx="1994499" cy="1244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16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Programming with Scratch | Coursera">
            <a:extLst>
              <a:ext uri="{FF2B5EF4-FFF2-40B4-BE49-F238E27FC236}">
                <a16:creationId xmlns="" xmlns:a16="http://schemas.microsoft.com/office/drawing/2014/main" id="{17E01776-88E1-4AD9-9932-3B00B1286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379" y="2052339"/>
            <a:ext cx="1088015" cy="1088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702957" y="1012825"/>
            <a:ext cx="1830097" cy="347982"/>
          </a:xfrm>
          <a:prstGeom prst="rect">
            <a:avLst/>
          </a:prstGeom>
          <a:solidFill>
            <a:srgbClr val="06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Assembler</a:t>
            </a:r>
            <a:endParaRPr lang="ko-KR" altLang="en-US" sz="1200" b="1" dirty="0">
              <a:solidFill>
                <a:schemeClr val="bg1"/>
              </a:solidFill>
              <a:ea typeface="+mj-ea"/>
            </a:endParaRPr>
          </a:p>
        </p:txBody>
      </p:sp>
      <p:sp>
        <p:nvSpPr>
          <p:cNvPr id="40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2786860" y="904205"/>
            <a:ext cx="1256944" cy="59339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2058690 w 3066690"/>
              <a:gd name="connsiteY0" fmla="*/ 780509 h 780509"/>
              <a:gd name="connsiteX1" fmla="*/ 0 w 3066690"/>
              <a:gd name="connsiteY1" fmla="*/ 0 h 780509"/>
              <a:gd name="connsiteX2" fmla="*/ 3066690 w 3066690"/>
              <a:gd name="connsiteY2" fmla="*/ 780509 h 780509"/>
              <a:gd name="connsiteX3" fmla="*/ 2058690 w 3066690"/>
              <a:gd name="connsiteY3" fmla="*/ 780509 h 780509"/>
              <a:gd name="connsiteX0" fmla="*/ 2272761 w 3280761"/>
              <a:gd name="connsiteY0" fmla="*/ 759299 h 759299"/>
              <a:gd name="connsiteX1" fmla="*/ -1 w 3280761"/>
              <a:gd name="connsiteY1" fmla="*/ 0 h 759299"/>
              <a:gd name="connsiteX2" fmla="*/ 3280761 w 3280761"/>
              <a:gd name="connsiteY2" fmla="*/ 759299 h 759299"/>
              <a:gd name="connsiteX3" fmla="*/ 2272761 w 3280761"/>
              <a:gd name="connsiteY3" fmla="*/ 759299 h 759299"/>
              <a:gd name="connsiteX0" fmla="*/ 2319591 w 3327591"/>
              <a:gd name="connsiteY0" fmla="*/ 761950 h 761950"/>
              <a:gd name="connsiteX1" fmla="*/ 0 w 3327591"/>
              <a:gd name="connsiteY1" fmla="*/ 0 h 761950"/>
              <a:gd name="connsiteX2" fmla="*/ 3327591 w 3327591"/>
              <a:gd name="connsiteY2" fmla="*/ 761950 h 761950"/>
              <a:gd name="connsiteX3" fmla="*/ 2319591 w 3327591"/>
              <a:gd name="connsiteY3" fmla="*/ 761950 h 761950"/>
              <a:gd name="connsiteX0" fmla="*/ 2496519 w 3504519"/>
              <a:gd name="connsiteY0" fmla="*/ 832061 h 832061"/>
              <a:gd name="connsiteX1" fmla="*/ 1 w 3504519"/>
              <a:gd name="connsiteY1" fmla="*/ 0 h 832061"/>
              <a:gd name="connsiteX2" fmla="*/ 3504519 w 3504519"/>
              <a:gd name="connsiteY2" fmla="*/ 832061 h 832061"/>
              <a:gd name="connsiteX3" fmla="*/ 2496519 w 3504519"/>
              <a:gd name="connsiteY3" fmla="*/ 832061 h 83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19" h="832061">
                <a:moveTo>
                  <a:pt x="2496519" y="832061"/>
                </a:moveTo>
                <a:lnTo>
                  <a:pt x="1" y="0"/>
                </a:lnTo>
                <a:lnTo>
                  <a:pt x="3504519" y="832061"/>
                </a:lnTo>
                <a:lnTo>
                  <a:pt x="2496519" y="832061"/>
                </a:lnTo>
                <a:close/>
              </a:path>
            </a:pathLst>
          </a:cu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1" name="Rectangle 1664">
            <a:extLst>
              <a:ext uri="{FF2B5EF4-FFF2-40B4-BE49-F238E27FC236}">
                <a16:creationId xmlns="" xmlns:a16="http://schemas.microsoft.com/office/drawing/2014/main" id="{20A147DB-2BA9-4AB1-A943-5731537C75B7}"/>
              </a:ext>
            </a:extLst>
          </p:cNvPr>
          <p:cNvSpPr/>
          <p:nvPr/>
        </p:nvSpPr>
        <p:spPr>
          <a:xfrm>
            <a:off x="3721099" y="1431248"/>
            <a:ext cx="1830097" cy="373463"/>
          </a:xfrm>
          <a:prstGeom prst="rect">
            <a:avLst/>
          </a:prstGeom>
          <a:solidFill>
            <a:srgbClr val="07A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darajadagi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</a:t>
            </a:r>
            <a:endParaRPr lang="ko-KR" altLang="en-US" sz="1200" b="1" dirty="0">
              <a:solidFill>
                <a:schemeClr val="bg1"/>
              </a:solidFill>
              <a:latin typeface="Arial"/>
              <a:cs typeface="Arial" pitchFamily="34" charset="0"/>
            </a:endParaRPr>
          </a:p>
        </p:txBody>
      </p:sp>
      <p:sp>
        <p:nvSpPr>
          <p:cNvPr id="42" name="Isosceles Triangle 48">
            <a:extLst>
              <a:ext uri="{FF2B5EF4-FFF2-40B4-BE49-F238E27FC236}">
                <a16:creationId xmlns="" xmlns:a16="http://schemas.microsoft.com/office/drawing/2014/main" id="{50CF94AF-4201-4C40-B7CF-6D726F505431}"/>
              </a:ext>
            </a:extLst>
          </p:cNvPr>
          <p:cNvSpPr/>
          <p:nvPr/>
        </p:nvSpPr>
        <p:spPr>
          <a:xfrm rot="16200000">
            <a:off x="3211233" y="1335690"/>
            <a:ext cx="409647" cy="60549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  <a:gd name="connsiteX0" fmla="*/ 110070 w 1118070"/>
              <a:gd name="connsiteY0" fmla="*/ 1075330 h 1075330"/>
              <a:gd name="connsiteX1" fmla="*/ 0 w 1118070"/>
              <a:gd name="connsiteY1" fmla="*/ 0 h 1075330"/>
              <a:gd name="connsiteX2" fmla="*/ 1118070 w 1118070"/>
              <a:gd name="connsiteY2" fmla="*/ 1075330 h 1075330"/>
              <a:gd name="connsiteX3" fmla="*/ 110070 w 1118070"/>
              <a:gd name="connsiteY3" fmla="*/ 1075330 h 1075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8070" h="1075330">
                <a:moveTo>
                  <a:pt x="110070" y="1075330"/>
                </a:moveTo>
                <a:lnTo>
                  <a:pt x="0" y="0"/>
                </a:lnTo>
                <a:lnTo>
                  <a:pt x="1118070" y="1075330"/>
                </a:lnTo>
                <a:lnTo>
                  <a:pt x="110070" y="1075330"/>
                </a:lnTo>
                <a:close/>
              </a:path>
            </a:pathLst>
          </a:custGeom>
          <a:solidFill>
            <a:srgbClr val="0682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3" name="Rectangle 1666">
            <a:extLst>
              <a:ext uri="{FF2B5EF4-FFF2-40B4-BE49-F238E27FC236}">
                <a16:creationId xmlns="" xmlns:a16="http://schemas.microsoft.com/office/drawing/2014/main" id="{7F9A7267-069F-4A48-ADA2-F6E34740233C}"/>
              </a:ext>
            </a:extLst>
          </p:cNvPr>
          <p:cNvSpPr/>
          <p:nvPr/>
        </p:nvSpPr>
        <p:spPr>
          <a:xfrm>
            <a:off x="3721099" y="1877512"/>
            <a:ext cx="1830097" cy="335833"/>
          </a:xfrm>
          <a:prstGeom prst="rect">
            <a:avLst/>
          </a:prstGeom>
          <a:solidFill>
            <a:srgbClr val="90C2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Tuzilmaviy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endParaRPr lang="ko-KR" altLang="en-US" sz="1200" b="1" dirty="0">
              <a:solidFill>
                <a:schemeClr val="bg1"/>
              </a:solidFill>
              <a:latin typeface="Arial"/>
              <a:cs typeface="Arial" pitchFamily="34" charset="0"/>
            </a:endParaRPr>
          </a:p>
        </p:txBody>
      </p:sp>
      <p:sp>
        <p:nvSpPr>
          <p:cNvPr id="44" name="Isosceles Triangle 49">
            <a:extLst>
              <a:ext uri="{FF2B5EF4-FFF2-40B4-BE49-F238E27FC236}">
                <a16:creationId xmlns="" xmlns:a16="http://schemas.microsoft.com/office/drawing/2014/main" id="{313D6ADC-C56B-42F4-9CEA-76A8DE6D4F65}"/>
              </a:ext>
            </a:extLst>
          </p:cNvPr>
          <p:cNvSpPr/>
          <p:nvPr/>
        </p:nvSpPr>
        <p:spPr>
          <a:xfrm rot="16200000">
            <a:off x="3226296" y="1723500"/>
            <a:ext cx="370085" cy="609602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  <a:gd name="connsiteX0" fmla="*/ 0 w 1127820"/>
              <a:gd name="connsiteY0" fmla="*/ 1065507 h 1065507"/>
              <a:gd name="connsiteX1" fmla="*/ 1127820 w 1127820"/>
              <a:gd name="connsiteY1" fmla="*/ 0 h 1065507"/>
              <a:gd name="connsiteX2" fmla="*/ 1008000 w 1127820"/>
              <a:gd name="connsiteY2" fmla="*/ 1065507 h 1065507"/>
              <a:gd name="connsiteX3" fmla="*/ 0 w 1127820"/>
              <a:gd name="connsiteY3" fmla="*/ 1065507 h 106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7820" h="1065507">
                <a:moveTo>
                  <a:pt x="0" y="1065507"/>
                </a:moveTo>
                <a:lnTo>
                  <a:pt x="1127820" y="0"/>
                </a:lnTo>
                <a:lnTo>
                  <a:pt x="1008000" y="1065507"/>
                </a:lnTo>
                <a:lnTo>
                  <a:pt x="0" y="1065507"/>
                </a:lnTo>
                <a:close/>
              </a:path>
            </a:pathLst>
          </a:custGeom>
          <a:solidFill>
            <a:srgbClr val="739B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5" name="Rectangle 1668">
            <a:extLst>
              <a:ext uri="{FF2B5EF4-FFF2-40B4-BE49-F238E27FC236}">
                <a16:creationId xmlns="" xmlns:a16="http://schemas.microsoft.com/office/drawing/2014/main" id="{50DD42AD-53A3-4559-853A-4EED5233C0FF}"/>
              </a:ext>
            </a:extLst>
          </p:cNvPr>
          <p:cNvSpPr/>
          <p:nvPr/>
        </p:nvSpPr>
        <p:spPr>
          <a:xfrm>
            <a:off x="3702956" y="2292982"/>
            <a:ext cx="1830097" cy="355268"/>
          </a:xfrm>
          <a:prstGeom prst="rect">
            <a:avLst/>
          </a:prstGeom>
          <a:solidFill>
            <a:srgbClr val="FBA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Obyektga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yondashgan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vizual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endParaRPr lang="ko-KR" alt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Isosceles Triangle 50">
            <a:extLst>
              <a:ext uri="{FF2B5EF4-FFF2-40B4-BE49-F238E27FC236}">
                <a16:creationId xmlns="" xmlns:a16="http://schemas.microsoft.com/office/drawing/2014/main" id="{F75E25C9-6231-4DC9-853C-42DF7CA44280}"/>
              </a:ext>
            </a:extLst>
          </p:cNvPr>
          <p:cNvSpPr/>
          <p:nvPr/>
        </p:nvSpPr>
        <p:spPr>
          <a:xfrm rot="16200000">
            <a:off x="3001447" y="1942479"/>
            <a:ext cx="829705" cy="60960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  <a:gd name="connsiteX0" fmla="*/ 0 w 2194255"/>
              <a:gd name="connsiteY0" fmla="*/ 1057967 h 1057967"/>
              <a:gd name="connsiteX1" fmla="*/ 2194255 w 2194255"/>
              <a:gd name="connsiteY1" fmla="*/ 0 h 1057967"/>
              <a:gd name="connsiteX2" fmla="*/ 1008000 w 2194255"/>
              <a:gd name="connsiteY2" fmla="*/ 1057967 h 1057967"/>
              <a:gd name="connsiteX3" fmla="*/ 0 w 2194255"/>
              <a:gd name="connsiteY3" fmla="*/ 1057967 h 1057967"/>
              <a:gd name="connsiteX0" fmla="*/ 0 w 2289085"/>
              <a:gd name="connsiteY0" fmla="*/ 1057965 h 1057965"/>
              <a:gd name="connsiteX1" fmla="*/ 2289085 w 2289085"/>
              <a:gd name="connsiteY1" fmla="*/ 0 h 1057965"/>
              <a:gd name="connsiteX2" fmla="*/ 1008000 w 2289085"/>
              <a:gd name="connsiteY2" fmla="*/ 1057965 h 1057965"/>
              <a:gd name="connsiteX3" fmla="*/ 0 w 2289085"/>
              <a:gd name="connsiteY3" fmla="*/ 1057965 h 1057965"/>
              <a:gd name="connsiteX0" fmla="*/ 0 w 2348219"/>
              <a:gd name="connsiteY0" fmla="*/ 1057965 h 1057965"/>
              <a:gd name="connsiteX1" fmla="*/ 2348219 w 2348219"/>
              <a:gd name="connsiteY1" fmla="*/ 0 h 1057965"/>
              <a:gd name="connsiteX2" fmla="*/ 1008000 w 2348219"/>
              <a:gd name="connsiteY2" fmla="*/ 1057965 h 1057965"/>
              <a:gd name="connsiteX3" fmla="*/ 0 w 2348219"/>
              <a:gd name="connsiteY3" fmla="*/ 1057965 h 1057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8219" h="1057965">
                <a:moveTo>
                  <a:pt x="0" y="1057965"/>
                </a:moveTo>
                <a:lnTo>
                  <a:pt x="2348219" y="0"/>
                </a:lnTo>
                <a:lnTo>
                  <a:pt x="1008000" y="1057965"/>
                </a:lnTo>
                <a:lnTo>
                  <a:pt x="0" y="1057965"/>
                </a:lnTo>
                <a:close/>
              </a:path>
            </a:pathLst>
          </a:custGeom>
          <a:solidFill>
            <a:srgbClr val="C9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7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712029" y="579233"/>
            <a:ext cx="1830097" cy="365300"/>
          </a:xfrm>
          <a:prstGeom prst="rect">
            <a:avLst/>
          </a:prstGeom>
          <a:solidFill>
            <a:srgbClr val="045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3002249" y="1128670"/>
            <a:ext cx="811766" cy="58964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1287529 w 2295529"/>
              <a:gd name="connsiteY0" fmla="*/ 1067429 h 1067429"/>
              <a:gd name="connsiteX1" fmla="*/ -1 w 2295529"/>
              <a:gd name="connsiteY1" fmla="*/ 0 h 1067429"/>
              <a:gd name="connsiteX2" fmla="*/ 2295529 w 2295529"/>
              <a:gd name="connsiteY2" fmla="*/ 1067429 h 1067429"/>
              <a:gd name="connsiteX3" fmla="*/ 1287529 w 2295529"/>
              <a:gd name="connsiteY3" fmla="*/ 1067429 h 1067429"/>
              <a:gd name="connsiteX0" fmla="*/ 1238149 w 2246149"/>
              <a:gd name="connsiteY0" fmla="*/ 1041999 h 1041999"/>
              <a:gd name="connsiteX1" fmla="*/ 0 w 2246149"/>
              <a:gd name="connsiteY1" fmla="*/ 0 h 1041999"/>
              <a:gd name="connsiteX2" fmla="*/ 2246149 w 2246149"/>
              <a:gd name="connsiteY2" fmla="*/ 1041999 h 1041999"/>
              <a:gd name="connsiteX3" fmla="*/ 1238149 w 2246149"/>
              <a:gd name="connsiteY3" fmla="*/ 1041999 h 1041999"/>
              <a:gd name="connsiteX0" fmla="*/ 1299877 w 2307877"/>
              <a:gd name="connsiteY0" fmla="*/ 1057891 h 1057891"/>
              <a:gd name="connsiteX1" fmla="*/ 0 w 2307877"/>
              <a:gd name="connsiteY1" fmla="*/ 0 h 1057891"/>
              <a:gd name="connsiteX2" fmla="*/ 2307877 w 2307877"/>
              <a:gd name="connsiteY2" fmla="*/ 1057891 h 1057891"/>
              <a:gd name="connsiteX3" fmla="*/ 1299877 w 2307877"/>
              <a:gd name="connsiteY3" fmla="*/ 1057891 h 105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7877" h="1057891">
                <a:moveTo>
                  <a:pt x="1299877" y="1057891"/>
                </a:moveTo>
                <a:lnTo>
                  <a:pt x="0" y="0"/>
                </a:lnTo>
                <a:lnTo>
                  <a:pt x="2307877" y="1057891"/>
                </a:lnTo>
                <a:lnTo>
                  <a:pt x="1299877" y="1057891"/>
                </a:lnTo>
                <a:close/>
              </a:path>
            </a:pathLst>
          </a:custGeom>
          <a:solidFill>
            <a:srgbClr val="0566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55" name="Заголовок 1">
            <a:extLst>
              <a:ext uri="{FF2B5EF4-FFF2-40B4-BE49-F238E27FC236}">
                <a16:creationId xmlns="" xmlns:a16="http://schemas.microsoft.com/office/drawing/2014/main" id="{398AD2AC-160A-4B93-A915-4464BB803F48}"/>
              </a:ext>
            </a:extLst>
          </p:cNvPr>
          <p:cNvSpPr txBox="1">
            <a:spLocks/>
          </p:cNvSpPr>
          <p:nvPr/>
        </p:nvSpPr>
        <p:spPr>
          <a:xfrm>
            <a:off x="63500" y="98425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 err="1"/>
              <a:t>Dasturlashning</a:t>
            </a:r>
            <a:r>
              <a:rPr lang="en-US" sz="2200" dirty="0"/>
              <a:t> </a:t>
            </a:r>
            <a:r>
              <a:rPr lang="en-US" sz="2200" dirty="0" err="1"/>
              <a:t>rivojlanish</a:t>
            </a:r>
            <a:r>
              <a:rPr lang="en-US" sz="2200" dirty="0"/>
              <a:t> </a:t>
            </a:r>
            <a:r>
              <a:rPr lang="en-US" sz="2200" dirty="0" err="1"/>
              <a:t>bosqichlari</a:t>
            </a:r>
            <a:endParaRPr lang="ru-RU" sz="2200" kern="0" dirty="0"/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BBC8FE1A-7724-43CE-8FF0-6EE79030CBB7}"/>
              </a:ext>
            </a:extLst>
          </p:cNvPr>
          <p:cNvSpPr txBox="1">
            <a:spLocks/>
          </p:cNvSpPr>
          <p:nvPr/>
        </p:nvSpPr>
        <p:spPr>
          <a:xfrm>
            <a:off x="108248" y="555625"/>
            <a:ext cx="3079451" cy="16004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3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Obyektga</a:t>
            </a:r>
            <a:r>
              <a:rPr lang="en-US" sz="13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13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protsedura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funksiyalarni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birlashtirish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dasturiy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vositalarning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imkoniyatlari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oshdi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Dastur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kodini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yaratishda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obyektlardan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foydalanila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boshlandi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1300" i="0" dirty="0" smtClean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300" i="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1300" i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3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visual </a:t>
            </a:r>
            <a:r>
              <a:rPr lang="en-US" sz="1300" b="1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300" b="1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 ham </a:t>
            </a:r>
            <a:r>
              <a:rPr lang="en-US" sz="1300" i="0" dirty="0" err="1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1300" i="0" dirty="0">
                <a:solidFill>
                  <a:prstClr val="black">
                    <a:lumMod val="85000"/>
                    <a:lumOff val="1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300" i="0" kern="1200" dirty="0">
              <a:solidFill>
                <a:prstClr val="black">
                  <a:lumMod val="85000"/>
                  <a:lumOff val="1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Лабораторная работа &quot;Калькулятор (функции Win API)&quot; на Visual C++ 6.0  (Си++) - Программа / Математика, Прочие">
            <a:extLst>
              <a:ext uri="{FF2B5EF4-FFF2-40B4-BE49-F238E27FC236}">
                <a16:creationId xmlns="" xmlns:a16="http://schemas.microsoft.com/office/drawing/2014/main" id="{344736EA-5020-44E8-9BAD-482F47847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2114672"/>
            <a:ext cx="984319" cy="963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8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Windows — Story">
            <a:extLst>
              <a:ext uri="{FF2B5EF4-FFF2-40B4-BE49-F238E27FC236}">
                <a16:creationId xmlns="" xmlns:a16="http://schemas.microsoft.com/office/drawing/2014/main" id="{B3F9158F-F39F-4600-9DC4-A59F0B7A0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73" y="2365769"/>
            <a:ext cx="1690935" cy="744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702957" y="1012825"/>
            <a:ext cx="1830097" cy="347982"/>
          </a:xfrm>
          <a:prstGeom prst="rect">
            <a:avLst/>
          </a:prstGeom>
          <a:solidFill>
            <a:srgbClr val="0680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Assembler</a:t>
            </a:r>
            <a:endParaRPr lang="ko-KR" altLang="en-US" sz="1200" b="1" dirty="0">
              <a:solidFill>
                <a:schemeClr val="bg1"/>
              </a:solidFill>
              <a:ea typeface="+mj-ea"/>
            </a:endParaRPr>
          </a:p>
        </p:txBody>
      </p:sp>
      <p:sp>
        <p:nvSpPr>
          <p:cNvPr id="40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2786860" y="904205"/>
            <a:ext cx="1256944" cy="59339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2058690 w 3066690"/>
              <a:gd name="connsiteY0" fmla="*/ 780509 h 780509"/>
              <a:gd name="connsiteX1" fmla="*/ 0 w 3066690"/>
              <a:gd name="connsiteY1" fmla="*/ 0 h 780509"/>
              <a:gd name="connsiteX2" fmla="*/ 3066690 w 3066690"/>
              <a:gd name="connsiteY2" fmla="*/ 780509 h 780509"/>
              <a:gd name="connsiteX3" fmla="*/ 2058690 w 3066690"/>
              <a:gd name="connsiteY3" fmla="*/ 780509 h 780509"/>
              <a:gd name="connsiteX0" fmla="*/ 2272761 w 3280761"/>
              <a:gd name="connsiteY0" fmla="*/ 759299 h 759299"/>
              <a:gd name="connsiteX1" fmla="*/ -1 w 3280761"/>
              <a:gd name="connsiteY1" fmla="*/ 0 h 759299"/>
              <a:gd name="connsiteX2" fmla="*/ 3280761 w 3280761"/>
              <a:gd name="connsiteY2" fmla="*/ 759299 h 759299"/>
              <a:gd name="connsiteX3" fmla="*/ 2272761 w 3280761"/>
              <a:gd name="connsiteY3" fmla="*/ 759299 h 759299"/>
              <a:gd name="connsiteX0" fmla="*/ 2319591 w 3327591"/>
              <a:gd name="connsiteY0" fmla="*/ 761950 h 761950"/>
              <a:gd name="connsiteX1" fmla="*/ 0 w 3327591"/>
              <a:gd name="connsiteY1" fmla="*/ 0 h 761950"/>
              <a:gd name="connsiteX2" fmla="*/ 3327591 w 3327591"/>
              <a:gd name="connsiteY2" fmla="*/ 761950 h 761950"/>
              <a:gd name="connsiteX3" fmla="*/ 2319591 w 3327591"/>
              <a:gd name="connsiteY3" fmla="*/ 761950 h 761950"/>
              <a:gd name="connsiteX0" fmla="*/ 2496519 w 3504519"/>
              <a:gd name="connsiteY0" fmla="*/ 832061 h 832061"/>
              <a:gd name="connsiteX1" fmla="*/ 1 w 3504519"/>
              <a:gd name="connsiteY1" fmla="*/ 0 h 832061"/>
              <a:gd name="connsiteX2" fmla="*/ 3504519 w 3504519"/>
              <a:gd name="connsiteY2" fmla="*/ 832061 h 832061"/>
              <a:gd name="connsiteX3" fmla="*/ 2496519 w 3504519"/>
              <a:gd name="connsiteY3" fmla="*/ 832061 h 832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19" h="832061">
                <a:moveTo>
                  <a:pt x="2496519" y="832061"/>
                </a:moveTo>
                <a:lnTo>
                  <a:pt x="1" y="0"/>
                </a:lnTo>
                <a:lnTo>
                  <a:pt x="3504519" y="832061"/>
                </a:lnTo>
                <a:lnTo>
                  <a:pt x="2496519" y="832061"/>
                </a:lnTo>
                <a:close/>
              </a:path>
            </a:pathLst>
          </a:cu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1" name="Rectangle 1664">
            <a:extLst>
              <a:ext uri="{FF2B5EF4-FFF2-40B4-BE49-F238E27FC236}">
                <a16:creationId xmlns="" xmlns:a16="http://schemas.microsoft.com/office/drawing/2014/main" id="{20A147DB-2BA9-4AB1-A943-5731537C75B7}"/>
              </a:ext>
            </a:extLst>
          </p:cNvPr>
          <p:cNvSpPr/>
          <p:nvPr/>
        </p:nvSpPr>
        <p:spPr>
          <a:xfrm>
            <a:off x="3721099" y="1431248"/>
            <a:ext cx="1830097" cy="373463"/>
          </a:xfrm>
          <a:prstGeom prst="rect">
            <a:avLst/>
          </a:prstGeom>
          <a:solidFill>
            <a:srgbClr val="07A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darajadagi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</a:t>
            </a:r>
            <a:endParaRPr lang="ko-KR" altLang="en-US" sz="1200" b="1" dirty="0">
              <a:solidFill>
                <a:schemeClr val="bg1"/>
              </a:solidFill>
              <a:latin typeface="Arial"/>
              <a:cs typeface="Arial" pitchFamily="34" charset="0"/>
            </a:endParaRPr>
          </a:p>
        </p:txBody>
      </p:sp>
      <p:sp>
        <p:nvSpPr>
          <p:cNvPr id="42" name="Isosceles Triangle 48">
            <a:extLst>
              <a:ext uri="{FF2B5EF4-FFF2-40B4-BE49-F238E27FC236}">
                <a16:creationId xmlns="" xmlns:a16="http://schemas.microsoft.com/office/drawing/2014/main" id="{50CF94AF-4201-4C40-B7CF-6D726F505431}"/>
              </a:ext>
            </a:extLst>
          </p:cNvPr>
          <p:cNvSpPr/>
          <p:nvPr/>
        </p:nvSpPr>
        <p:spPr>
          <a:xfrm rot="16200000">
            <a:off x="3211233" y="1335690"/>
            <a:ext cx="409647" cy="60549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  <a:gd name="connsiteX0" fmla="*/ 110070 w 1118070"/>
              <a:gd name="connsiteY0" fmla="*/ 1075330 h 1075330"/>
              <a:gd name="connsiteX1" fmla="*/ 0 w 1118070"/>
              <a:gd name="connsiteY1" fmla="*/ 0 h 1075330"/>
              <a:gd name="connsiteX2" fmla="*/ 1118070 w 1118070"/>
              <a:gd name="connsiteY2" fmla="*/ 1075330 h 1075330"/>
              <a:gd name="connsiteX3" fmla="*/ 110070 w 1118070"/>
              <a:gd name="connsiteY3" fmla="*/ 1075330 h 1075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8070" h="1075330">
                <a:moveTo>
                  <a:pt x="110070" y="1075330"/>
                </a:moveTo>
                <a:lnTo>
                  <a:pt x="0" y="0"/>
                </a:lnTo>
                <a:lnTo>
                  <a:pt x="1118070" y="1075330"/>
                </a:lnTo>
                <a:lnTo>
                  <a:pt x="110070" y="1075330"/>
                </a:lnTo>
                <a:close/>
              </a:path>
            </a:pathLst>
          </a:custGeom>
          <a:solidFill>
            <a:srgbClr val="0682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3" name="Rectangle 1666">
            <a:extLst>
              <a:ext uri="{FF2B5EF4-FFF2-40B4-BE49-F238E27FC236}">
                <a16:creationId xmlns="" xmlns:a16="http://schemas.microsoft.com/office/drawing/2014/main" id="{7F9A7267-069F-4A48-ADA2-F6E34740233C}"/>
              </a:ext>
            </a:extLst>
          </p:cNvPr>
          <p:cNvSpPr/>
          <p:nvPr/>
        </p:nvSpPr>
        <p:spPr>
          <a:xfrm>
            <a:off x="3721099" y="1877512"/>
            <a:ext cx="1830097" cy="335833"/>
          </a:xfrm>
          <a:prstGeom prst="rect">
            <a:avLst/>
          </a:prstGeom>
          <a:solidFill>
            <a:srgbClr val="90C2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Tuzilmaviy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endParaRPr lang="ko-KR" altLang="en-US" sz="1200" b="1" dirty="0">
              <a:solidFill>
                <a:schemeClr val="bg1"/>
              </a:solidFill>
              <a:latin typeface="Arial"/>
              <a:cs typeface="Arial" pitchFamily="34" charset="0"/>
            </a:endParaRPr>
          </a:p>
        </p:txBody>
      </p:sp>
      <p:sp>
        <p:nvSpPr>
          <p:cNvPr id="44" name="Isosceles Triangle 49">
            <a:extLst>
              <a:ext uri="{FF2B5EF4-FFF2-40B4-BE49-F238E27FC236}">
                <a16:creationId xmlns="" xmlns:a16="http://schemas.microsoft.com/office/drawing/2014/main" id="{313D6ADC-C56B-42F4-9CEA-76A8DE6D4F65}"/>
              </a:ext>
            </a:extLst>
          </p:cNvPr>
          <p:cNvSpPr/>
          <p:nvPr/>
        </p:nvSpPr>
        <p:spPr>
          <a:xfrm rot="16200000">
            <a:off x="3226296" y="1723500"/>
            <a:ext cx="370085" cy="609602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  <a:gd name="connsiteX0" fmla="*/ 0 w 1127820"/>
              <a:gd name="connsiteY0" fmla="*/ 1065507 h 1065507"/>
              <a:gd name="connsiteX1" fmla="*/ 1127820 w 1127820"/>
              <a:gd name="connsiteY1" fmla="*/ 0 h 1065507"/>
              <a:gd name="connsiteX2" fmla="*/ 1008000 w 1127820"/>
              <a:gd name="connsiteY2" fmla="*/ 1065507 h 1065507"/>
              <a:gd name="connsiteX3" fmla="*/ 0 w 1127820"/>
              <a:gd name="connsiteY3" fmla="*/ 1065507 h 106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7820" h="1065507">
                <a:moveTo>
                  <a:pt x="0" y="1065507"/>
                </a:moveTo>
                <a:lnTo>
                  <a:pt x="1127820" y="0"/>
                </a:lnTo>
                <a:lnTo>
                  <a:pt x="1008000" y="1065507"/>
                </a:lnTo>
                <a:lnTo>
                  <a:pt x="0" y="1065507"/>
                </a:lnTo>
                <a:close/>
              </a:path>
            </a:pathLst>
          </a:custGeom>
          <a:solidFill>
            <a:srgbClr val="739B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5" name="Rectangle 1668">
            <a:extLst>
              <a:ext uri="{FF2B5EF4-FFF2-40B4-BE49-F238E27FC236}">
                <a16:creationId xmlns="" xmlns:a16="http://schemas.microsoft.com/office/drawing/2014/main" id="{50DD42AD-53A3-4559-853A-4EED5233C0FF}"/>
              </a:ext>
            </a:extLst>
          </p:cNvPr>
          <p:cNvSpPr/>
          <p:nvPr/>
        </p:nvSpPr>
        <p:spPr>
          <a:xfrm>
            <a:off x="3702956" y="2292982"/>
            <a:ext cx="1830097" cy="355268"/>
          </a:xfrm>
          <a:prstGeom prst="rect">
            <a:avLst/>
          </a:prstGeom>
          <a:solidFill>
            <a:srgbClr val="FBA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Obyektga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yondashgan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vizual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endParaRPr lang="ko-KR" alt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Isosceles Triangle 50">
            <a:extLst>
              <a:ext uri="{FF2B5EF4-FFF2-40B4-BE49-F238E27FC236}">
                <a16:creationId xmlns="" xmlns:a16="http://schemas.microsoft.com/office/drawing/2014/main" id="{F75E25C9-6231-4DC9-853C-42DF7CA44280}"/>
              </a:ext>
            </a:extLst>
          </p:cNvPr>
          <p:cNvSpPr/>
          <p:nvPr/>
        </p:nvSpPr>
        <p:spPr>
          <a:xfrm rot="16200000">
            <a:off x="3001447" y="1942479"/>
            <a:ext cx="829705" cy="60960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  <a:gd name="connsiteX0" fmla="*/ 0 w 2194255"/>
              <a:gd name="connsiteY0" fmla="*/ 1057967 h 1057967"/>
              <a:gd name="connsiteX1" fmla="*/ 2194255 w 2194255"/>
              <a:gd name="connsiteY1" fmla="*/ 0 h 1057967"/>
              <a:gd name="connsiteX2" fmla="*/ 1008000 w 2194255"/>
              <a:gd name="connsiteY2" fmla="*/ 1057967 h 1057967"/>
              <a:gd name="connsiteX3" fmla="*/ 0 w 2194255"/>
              <a:gd name="connsiteY3" fmla="*/ 1057967 h 1057967"/>
              <a:gd name="connsiteX0" fmla="*/ 0 w 2289085"/>
              <a:gd name="connsiteY0" fmla="*/ 1057965 h 1057965"/>
              <a:gd name="connsiteX1" fmla="*/ 2289085 w 2289085"/>
              <a:gd name="connsiteY1" fmla="*/ 0 h 1057965"/>
              <a:gd name="connsiteX2" fmla="*/ 1008000 w 2289085"/>
              <a:gd name="connsiteY2" fmla="*/ 1057965 h 1057965"/>
              <a:gd name="connsiteX3" fmla="*/ 0 w 2289085"/>
              <a:gd name="connsiteY3" fmla="*/ 1057965 h 1057965"/>
              <a:gd name="connsiteX0" fmla="*/ 0 w 2348219"/>
              <a:gd name="connsiteY0" fmla="*/ 1057965 h 1057965"/>
              <a:gd name="connsiteX1" fmla="*/ 2348219 w 2348219"/>
              <a:gd name="connsiteY1" fmla="*/ 0 h 1057965"/>
              <a:gd name="connsiteX2" fmla="*/ 1008000 w 2348219"/>
              <a:gd name="connsiteY2" fmla="*/ 1057965 h 1057965"/>
              <a:gd name="connsiteX3" fmla="*/ 0 w 2348219"/>
              <a:gd name="connsiteY3" fmla="*/ 1057965 h 1057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48219" h="1057965">
                <a:moveTo>
                  <a:pt x="0" y="1057965"/>
                </a:moveTo>
                <a:lnTo>
                  <a:pt x="2348219" y="0"/>
                </a:lnTo>
                <a:lnTo>
                  <a:pt x="1008000" y="1057965"/>
                </a:lnTo>
                <a:lnTo>
                  <a:pt x="0" y="1057965"/>
                </a:lnTo>
                <a:close/>
              </a:path>
            </a:pathLst>
          </a:custGeom>
          <a:solidFill>
            <a:srgbClr val="C9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7" name="Rectangle 1662">
            <a:extLst>
              <a:ext uri="{FF2B5EF4-FFF2-40B4-BE49-F238E27FC236}">
                <a16:creationId xmlns=""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3712029" y="579233"/>
            <a:ext cx="1830097" cy="365300"/>
          </a:xfrm>
          <a:prstGeom prst="rect">
            <a:avLst/>
          </a:prstGeom>
          <a:solidFill>
            <a:srgbClr val="0458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/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kodi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Isosceles Triangle 26">
            <a:extLst>
              <a:ext uri="{FF2B5EF4-FFF2-40B4-BE49-F238E27FC236}">
                <a16:creationId xmlns=""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3002249" y="1128670"/>
            <a:ext cx="811766" cy="58964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  <a:gd name="connsiteX0" fmla="*/ 1287529 w 2295529"/>
              <a:gd name="connsiteY0" fmla="*/ 1067429 h 1067429"/>
              <a:gd name="connsiteX1" fmla="*/ -1 w 2295529"/>
              <a:gd name="connsiteY1" fmla="*/ 0 h 1067429"/>
              <a:gd name="connsiteX2" fmla="*/ 2295529 w 2295529"/>
              <a:gd name="connsiteY2" fmla="*/ 1067429 h 1067429"/>
              <a:gd name="connsiteX3" fmla="*/ 1287529 w 2295529"/>
              <a:gd name="connsiteY3" fmla="*/ 1067429 h 1067429"/>
              <a:gd name="connsiteX0" fmla="*/ 1238149 w 2246149"/>
              <a:gd name="connsiteY0" fmla="*/ 1041999 h 1041999"/>
              <a:gd name="connsiteX1" fmla="*/ 0 w 2246149"/>
              <a:gd name="connsiteY1" fmla="*/ 0 h 1041999"/>
              <a:gd name="connsiteX2" fmla="*/ 2246149 w 2246149"/>
              <a:gd name="connsiteY2" fmla="*/ 1041999 h 1041999"/>
              <a:gd name="connsiteX3" fmla="*/ 1238149 w 2246149"/>
              <a:gd name="connsiteY3" fmla="*/ 1041999 h 1041999"/>
              <a:gd name="connsiteX0" fmla="*/ 1299877 w 2307877"/>
              <a:gd name="connsiteY0" fmla="*/ 1057891 h 1057891"/>
              <a:gd name="connsiteX1" fmla="*/ 0 w 2307877"/>
              <a:gd name="connsiteY1" fmla="*/ 0 h 1057891"/>
              <a:gd name="connsiteX2" fmla="*/ 2307877 w 2307877"/>
              <a:gd name="connsiteY2" fmla="*/ 1057891 h 1057891"/>
              <a:gd name="connsiteX3" fmla="*/ 1299877 w 2307877"/>
              <a:gd name="connsiteY3" fmla="*/ 1057891 h 1057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07877" h="1057891">
                <a:moveTo>
                  <a:pt x="1299877" y="1057891"/>
                </a:moveTo>
                <a:lnTo>
                  <a:pt x="0" y="0"/>
                </a:lnTo>
                <a:lnTo>
                  <a:pt x="2307877" y="1057891"/>
                </a:lnTo>
                <a:lnTo>
                  <a:pt x="1299877" y="1057891"/>
                </a:lnTo>
                <a:close/>
              </a:path>
            </a:pathLst>
          </a:custGeom>
          <a:solidFill>
            <a:srgbClr val="0566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49" name="Rectangle 1668">
            <a:extLst>
              <a:ext uri="{FF2B5EF4-FFF2-40B4-BE49-F238E27FC236}">
                <a16:creationId xmlns="" xmlns:a16="http://schemas.microsoft.com/office/drawing/2014/main" id="{50DD42AD-53A3-4559-853A-4EED5233C0FF}"/>
              </a:ext>
            </a:extLst>
          </p:cNvPr>
          <p:cNvSpPr/>
          <p:nvPr/>
        </p:nvSpPr>
        <p:spPr>
          <a:xfrm>
            <a:off x="3702955" y="2732745"/>
            <a:ext cx="1830097" cy="360953"/>
          </a:xfrm>
          <a:prstGeom prst="rect">
            <a:avLst/>
          </a:prstGeom>
          <a:solidFill>
            <a:srgbClr val="DF5C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lvl="0" algn="ctr" defTabSz="914400">
              <a:defRPr/>
            </a:pP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Umumlashgan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Isosceles Triangle 50">
            <a:extLst>
              <a:ext uri="{FF2B5EF4-FFF2-40B4-BE49-F238E27FC236}">
                <a16:creationId xmlns="" xmlns:a16="http://schemas.microsoft.com/office/drawing/2014/main" id="{F75E25C9-6231-4DC9-853C-42DF7CA44280}"/>
              </a:ext>
            </a:extLst>
          </p:cNvPr>
          <p:cNvSpPr/>
          <p:nvPr/>
        </p:nvSpPr>
        <p:spPr>
          <a:xfrm rot="16200000">
            <a:off x="2787829" y="2158263"/>
            <a:ext cx="1256943" cy="60960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  <a:gd name="connsiteX0" fmla="*/ 0 w 2711372"/>
              <a:gd name="connsiteY0" fmla="*/ 857863 h 857863"/>
              <a:gd name="connsiteX1" fmla="*/ 2711372 w 2711372"/>
              <a:gd name="connsiteY1" fmla="*/ 0 h 857863"/>
              <a:gd name="connsiteX2" fmla="*/ 1008000 w 2711372"/>
              <a:gd name="connsiteY2" fmla="*/ 857863 h 857863"/>
              <a:gd name="connsiteX3" fmla="*/ 0 w 2711372"/>
              <a:gd name="connsiteY3" fmla="*/ 857863 h 857863"/>
              <a:gd name="connsiteX0" fmla="*/ 0 w 2646692"/>
              <a:gd name="connsiteY0" fmla="*/ 854351 h 854351"/>
              <a:gd name="connsiteX1" fmla="*/ 2646692 w 2646692"/>
              <a:gd name="connsiteY1" fmla="*/ 0 h 854351"/>
              <a:gd name="connsiteX2" fmla="*/ 1008000 w 2646692"/>
              <a:gd name="connsiteY2" fmla="*/ 854351 h 854351"/>
              <a:gd name="connsiteX3" fmla="*/ 0 w 2646692"/>
              <a:gd name="connsiteY3" fmla="*/ 854351 h 854351"/>
              <a:gd name="connsiteX0" fmla="*/ 0 w 2725755"/>
              <a:gd name="connsiteY0" fmla="*/ 868655 h 868655"/>
              <a:gd name="connsiteX1" fmla="*/ 2725755 w 2725755"/>
              <a:gd name="connsiteY1" fmla="*/ 0 h 868655"/>
              <a:gd name="connsiteX2" fmla="*/ 1008000 w 2725755"/>
              <a:gd name="connsiteY2" fmla="*/ 868655 h 868655"/>
              <a:gd name="connsiteX3" fmla="*/ 0 w 2725755"/>
              <a:gd name="connsiteY3" fmla="*/ 868655 h 868655"/>
              <a:gd name="connsiteX0" fmla="*/ 0 w 2725755"/>
              <a:gd name="connsiteY0" fmla="*/ 868655 h 872577"/>
              <a:gd name="connsiteX1" fmla="*/ 2725755 w 2725755"/>
              <a:gd name="connsiteY1" fmla="*/ 0 h 872577"/>
              <a:gd name="connsiteX2" fmla="*/ 977130 w 2725755"/>
              <a:gd name="connsiteY2" fmla="*/ 872577 h 872577"/>
              <a:gd name="connsiteX3" fmla="*/ 0 w 2725755"/>
              <a:gd name="connsiteY3" fmla="*/ 868655 h 872577"/>
              <a:gd name="connsiteX0" fmla="*/ 0 w 3196513"/>
              <a:gd name="connsiteY0" fmla="*/ 880415 h 884337"/>
              <a:gd name="connsiteX1" fmla="*/ 3196513 w 3196513"/>
              <a:gd name="connsiteY1" fmla="*/ 0 h 884337"/>
              <a:gd name="connsiteX2" fmla="*/ 977130 w 3196513"/>
              <a:gd name="connsiteY2" fmla="*/ 884337 h 884337"/>
              <a:gd name="connsiteX3" fmla="*/ 0 w 3196513"/>
              <a:gd name="connsiteY3" fmla="*/ 880415 h 884337"/>
              <a:gd name="connsiteX0" fmla="*/ 0 w 3281404"/>
              <a:gd name="connsiteY0" fmla="*/ 892175 h 896097"/>
              <a:gd name="connsiteX1" fmla="*/ 3281404 w 3281404"/>
              <a:gd name="connsiteY1" fmla="*/ 0 h 896097"/>
              <a:gd name="connsiteX2" fmla="*/ 977130 w 3281404"/>
              <a:gd name="connsiteY2" fmla="*/ 896097 h 896097"/>
              <a:gd name="connsiteX3" fmla="*/ 0 w 3281404"/>
              <a:gd name="connsiteY3" fmla="*/ 892175 h 896097"/>
              <a:gd name="connsiteX0" fmla="*/ 0 w 3529680"/>
              <a:gd name="connsiteY0" fmla="*/ 1009872 h 1013794"/>
              <a:gd name="connsiteX1" fmla="*/ 3529680 w 3529680"/>
              <a:gd name="connsiteY1" fmla="*/ 0 h 1013794"/>
              <a:gd name="connsiteX2" fmla="*/ 977130 w 3529680"/>
              <a:gd name="connsiteY2" fmla="*/ 1013794 h 1013794"/>
              <a:gd name="connsiteX3" fmla="*/ 0 w 3529680"/>
              <a:gd name="connsiteY3" fmla="*/ 1009872 h 1013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9680" h="1013794">
                <a:moveTo>
                  <a:pt x="0" y="1009872"/>
                </a:moveTo>
                <a:lnTo>
                  <a:pt x="3529680" y="0"/>
                </a:lnTo>
                <a:lnTo>
                  <a:pt x="977130" y="1013794"/>
                </a:lnTo>
                <a:lnTo>
                  <a:pt x="0" y="1009872"/>
                </a:lnTo>
                <a:close/>
              </a:path>
            </a:pathLst>
          </a:custGeom>
          <a:solidFill>
            <a:srgbClr val="9A3F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j-ea"/>
              <a:cs typeface="+mn-cs"/>
            </a:endParaRPr>
          </a:p>
        </p:txBody>
      </p:sp>
      <p:sp>
        <p:nvSpPr>
          <p:cNvPr id="55" name="Заголовок 1">
            <a:extLst>
              <a:ext uri="{FF2B5EF4-FFF2-40B4-BE49-F238E27FC236}">
                <a16:creationId xmlns="" xmlns:a16="http://schemas.microsoft.com/office/drawing/2014/main" id="{398AD2AC-160A-4B93-A915-4464BB803F48}"/>
              </a:ext>
            </a:extLst>
          </p:cNvPr>
          <p:cNvSpPr txBox="1">
            <a:spLocks/>
          </p:cNvSpPr>
          <p:nvPr/>
        </p:nvSpPr>
        <p:spPr>
          <a:xfrm>
            <a:off x="63500" y="98425"/>
            <a:ext cx="556260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dirty="0" err="1"/>
              <a:t>Dasturlashning</a:t>
            </a:r>
            <a:r>
              <a:rPr lang="en-US" sz="2200" dirty="0"/>
              <a:t> </a:t>
            </a:r>
            <a:r>
              <a:rPr lang="en-US" sz="2200" dirty="0" err="1"/>
              <a:t>rivojlanish</a:t>
            </a:r>
            <a:r>
              <a:rPr lang="en-US" sz="2200" dirty="0"/>
              <a:t> </a:t>
            </a:r>
            <a:r>
              <a:rPr lang="en-US" sz="2200" dirty="0" err="1"/>
              <a:t>bosqichlari</a:t>
            </a:r>
            <a:endParaRPr lang="ru-RU" sz="2200" kern="0" dirty="0"/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BBC8FE1A-7724-43CE-8FF0-6EE79030CBB7}"/>
              </a:ext>
            </a:extLst>
          </p:cNvPr>
          <p:cNvSpPr txBox="1">
            <a:spLocks/>
          </p:cNvSpPr>
          <p:nvPr/>
        </p:nvSpPr>
        <p:spPr>
          <a:xfrm>
            <a:off x="133347" y="588206"/>
            <a:ext cx="2985286" cy="1508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i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i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umumlashgan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ommaviylashib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bormoqda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yaratilayotgan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dasturni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paytning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o‘zida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xohlagan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operatsion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interfeysini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tilda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sozlash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imkonini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i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2" descr="Прикладное по определение. Виды прикладных программ. Что такое операционная  система">
            <a:extLst>
              <a:ext uri="{FF2B5EF4-FFF2-40B4-BE49-F238E27FC236}">
                <a16:creationId xmlns="" xmlns:a16="http://schemas.microsoft.com/office/drawing/2014/main" id="{8E06C706-9177-4C3A-AE72-DE3799A24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193" y="2096311"/>
            <a:ext cx="1371600" cy="457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Android 10 had the fastest adoption rate of any version of Android yet -  The Verge">
            <a:extLst>
              <a:ext uri="{FF2B5EF4-FFF2-40B4-BE49-F238E27FC236}">
                <a16:creationId xmlns="" xmlns:a16="http://schemas.microsoft.com/office/drawing/2014/main" id="{E1E8756D-980F-49E9-95FC-C7C3A2AD6E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414" y="2565329"/>
            <a:ext cx="817207" cy="543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" name="Прямая со стрелкой 21">
            <a:extLst>
              <a:ext uri="{FF2B5EF4-FFF2-40B4-BE49-F238E27FC236}">
                <a16:creationId xmlns="" xmlns:a16="http://schemas.microsoft.com/office/drawing/2014/main" id="{766FCA37-6A0E-4028-B9CE-9E3BEB8F330A}"/>
              </a:ext>
            </a:extLst>
          </p:cNvPr>
          <p:cNvCxnSpPr>
            <a:cxnSpLocks/>
          </p:cNvCxnSpPr>
          <p:nvPr/>
        </p:nvCxnSpPr>
        <p:spPr>
          <a:xfrm flipH="1">
            <a:off x="1619315" y="2565329"/>
            <a:ext cx="299237" cy="28248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="" xmlns:a16="http://schemas.microsoft.com/office/drawing/2014/main" id="{A6F7A2F6-C831-4D60-831A-7BC6B573D87F}"/>
              </a:ext>
            </a:extLst>
          </p:cNvPr>
          <p:cNvCxnSpPr>
            <a:cxnSpLocks/>
          </p:cNvCxnSpPr>
          <p:nvPr/>
        </p:nvCxnSpPr>
        <p:spPr>
          <a:xfrm>
            <a:off x="2088767" y="2569297"/>
            <a:ext cx="420319" cy="24116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53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2B4DBB27-7A85-4A34-AAA8-7A5E0DD2F70A}"/>
              </a:ext>
            </a:extLst>
          </p:cNvPr>
          <p:cNvSpPr txBox="1">
            <a:spLocks/>
          </p:cNvSpPr>
          <p:nvPr/>
        </p:nvSpPr>
        <p:spPr>
          <a:xfrm>
            <a:off x="309380" y="126226"/>
            <a:ext cx="51643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2200" kern="0" dirty="0" err="1"/>
              <a:t>Zamonaviy</a:t>
            </a:r>
            <a:r>
              <a:rPr lang="en-US" sz="2200" kern="0" dirty="0"/>
              <a:t> </a:t>
            </a:r>
            <a:r>
              <a:rPr lang="en-US" sz="2200" kern="0" dirty="0" err="1"/>
              <a:t>dasturlash</a:t>
            </a:r>
            <a:r>
              <a:rPr lang="en-US" sz="2200" kern="0" dirty="0"/>
              <a:t> </a:t>
            </a:r>
            <a:r>
              <a:rPr lang="en-US" sz="2200" kern="0" dirty="0" err="1" smtClean="0"/>
              <a:t>tillari</a:t>
            </a:r>
            <a:endParaRPr lang="ru-RU" sz="2200" kern="0" dirty="0"/>
          </a:p>
        </p:txBody>
      </p:sp>
      <p:grpSp>
        <p:nvGrpSpPr>
          <p:cNvPr id="7" name="Group 5">
            <a:extLst>
              <a:ext uri="{FF2B5EF4-FFF2-40B4-BE49-F238E27FC236}">
                <a16:creationId xmlns="" xmlns:a16="http://schemas.microsoft.com/office/drawing/2014/main" id="{ADB454B5-5F77-4C49-9103-B7C97A7995BA}"/>
              </a:ext>
            </a:extLst>
          </p:cNvPr>
          <p:cNvGrpSpPr/>
          <p:nvPr/>
        </p:nvGrpSpPr>
        <p:grpSpPr>
          <a:xfrm>
            <a:off x="1169953" y="1229628"/>
            <a:ext cx="4760947" cy="1263020"/>
            <a:chOff x="2895898" y="2601320"/>
            <a:chExt cx="9478349" cy="2624210"/>
          </a:xfrm>
        </p:grpSpPr>
        <p:sp>
          <p:nvSpPr>
            <p:cNvPr id="9" name="Block Arc 108">
              <a:extLst>
                <a:ext uri="{FF2B5EF4-FFF2-40B4-BE49-F238E27FC236}">
                  <a16:creationId xmlns="" xmlns:a16="http://schemas.microsoft.com/office/drawing/2014/main" id="{FE8A1025-CBFC-402B-BE6B-AFFE5D4E969B}"/>
                </a:ext>
              </a:extLst>
            </p:cNvPr>
            <p:cNvSpPr/>
            <p:nvPr/>
          </p:nvSpPr>
          <p:spPr>
            <a:xfrm>
              <a:off x="10539544" y="3390827"/>
              <a:ext cx="1834703" cy="1834703"/>
            </a:xfrm>
            <a:prstGeom prst="blockArc">
              <a:avLst>
                <a:gd name="adj1" fmla="val 12399071"/>
                <a:gd name="adj2" fmla="val 16243311"/>
                <a:gd name="adj3" fmla="val 6643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700" dirty="0"/>
            </a:p>
          </p:txBody>
        </p:sp>
        <p:sp>
          <p:nvSpPr>
            <p:cNvPr id="10" name="Block Arc 109">
              <a:extLst>
                <a:ext uri="{FF2B5EF4-FFF2-40B4-BE49-F238E27FC236}">
                  <a16:creationId xmlns="" xmlns:a16="http://schemas.microsoft.com/office/drawing/2014/main" id="{5B9948DF-5A0A-4747-B694-A56DACB3FF4D}"/>
                </a:ext>
              </a:extLst>
            </p:cNvPr>
            <p:cNvSpPr/>
            <p:nvPr/>
          </p:nvSpPr>
          <p:spPr>
            <a:xfrm rot="10800000">
              <a:off x="2895898" y="2601320"/>
              <a:ext cx="1834703" cy="1834703"/>
            </a:xfrm>
            <a:prstGeom prst="blockArc">
              <a:avLst>
                <a:gd name="adj1" fmla="val 12399071"/>
                <a:gd name="adj2" fmla="val 20021087"/>
                <a:gd name="adj3" fmla="val 6481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700" dirty="0"/>
            </a:p>
          </p:txBody>
        </p:sp>
        <p:sp>
          <p:nvSpPr>
            <p:cNvPr id="11" name="Block Arc 110">
              <a:extLst>
                <a:ext uri="{FF2B5EF4-FFF2-40B4-BE49-F238E27FC236}">
                  <a16:creationId xmlns="" xmlns:a16="http://schemas.microsoft.com/office/drawing/2014/main" id="{E67BDBDC-F19E-406B-B8E2-0E2179EB9E4D}"/>
                </a:ext>
              </a:extLst>
            </p:cNvPr>
            <p:cNvSpPr/>
            <p:nvPr/>
          </p:nvSpPr>
          <p:spPr>
            <a:xfrm>
              <a:off x="7477560" y="3384218"/>
              <a:ext cx="1834703" cy="1834703"/>
            </a:xfrm>
            <a:prstGeom prst="blockArc">
              <a:avLst>
                <a:gd name="adj1" fmla="val 12399071"/>
                <a:gd name="adj2" fmla="val 20021087"/>
                <a:gd name="adj3" fmla="val 648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700"/>
            </a:p>
          </p:txBody>
        </p:sp>
        <p:sp>
          <p:nvSpPr>
            <p:cNvPr id="12" name="Block Arc 111">
              <a:extLst>
                <a:ext uri="{FF2B5EF4-FFF2-40B4-BE49-F238E27FC236}">
                  <a16:creationId xmlns="" xmlns:a16="http://schemas.microsoft.com/office/drawing/2014/main" id="{330036F1-9DAC-4969-B3EF-83EF2CF63EB1}"/>
                </a:ext>
              </a:extLst>
            </p:cNvPr>
            <p:cNvSpPr/>
            <p:nvPr/>
          </p:nvSpPr>
          <p:spPr>
            <a:xfrm>
              <a:off x="4416280" y="3384218"/>
              <a:ext cx="1834703" cy="1834703"/>
            </a:xfrm>
            <a:prstGeom prst="blockArc">
              <a:avLst>
                <a:gd name="adj1" fmla="val 12399071"/>
                <a:gd name="adj2" fmla="val 20021087"/>
                <a:gd name="adj3" fmla="val 64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700"/>
            </a:p>
          </p:txBody>
        </p:sp>
        <p:sp>
          <p:nvSpPr>
            <p:cNvPr id="13" name="Block Arc 112">
              <a:extLst>
                <a:ext uri="{FF2B5EF4-FFF2-40B4-BE49-F238E27FC236}">
                  <a16:creationId xmlns="" xmlns:a16="http://schemas.microsoft.com/office/drawing/2014/main" id="{E40E8946-5E4B-4C26-84C5-466244B4392C}"/>
                </a:ext>
              </a:extLst>
            </p:cNvPr>
            <p:cNvSpPr/>
            <p:nvPr/>
          </p:nvSpPr>
          <p:spPr>
            <a:xfrm rot="10800000">
              <a:off x="5946920" y="2601320"/>
              <a:ext cx="1834703" cy="1834703"/>
            </a:xfrm>
            <a:prstGeom prst="blockArc">
              <a:avLst>
                <a:gd name="adj1" fmla="val 12399071"/>
                <a:gd name="adj2" fmla="val 20021087"/>
                <a:gd name="adj3" fmla="val 64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700"/>
            </a:p>
          </p:txBody>
        </p:sp>
        <p:sp>
          <p:nvSpPr>
            <p:cNvPr id="14" name="Block Arc 160">
              <a:extLst>
                <a:ext uri="{FF2B5EF4-FFF2-40B4-BE49-F238E27FC236}">
                  <a16:creationId xmlns="" xmlns:a16="http://schemas.microsoft.com/office/drawing/2014/main" id="{66238CEF-C54D-4BBA-BA3E-140CFFCE07D7}"/>
                </a:ext>
              </a:extLst>
            </p:cNvPr>
            <p:cNvSpPr/>
            <p:nvPr/>
          </p:nvSpPr>
          <p:spPr>
            <a:xfrm rot="10800000">
              <a:off x="9008904" y="2601320"/>
              <a:ext cx="1834703" cy="1834703"/>
            </a:xfrm>
            <a:prstGeom prst="blockArc">
              <a:avLst>
                <a:gd name="adj1" fmla="val 12399071"/>
                <a:gd name="adj2" fmla="val 20021087"/>
                <a:gd name="adj3" fmla="val 64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sz="2700"/>
            </a:p>
          </p:txBody>
        </p:sp>
      </p:grpSp>
      <p:sp>
        <p:nvSpPr>
          <p:cNvPr id="15" name="Block Arc 111">
            <a:extLst>
              <a:ext uri="{FF2B5EF4-FFF2-40B4-BE49-F238E27FC236}">
                <a16:creationId xmlns="" xmlns:a16="http://schemas.microsoft.com/office/drawing/2014/main" id="{1B3CD6F6-79E3-4ECB-BAA3-FB947F5677C3}"/>
              </a:ext>
            </a:extLst>
          </p:cNvPr>
          <p:cNvSpPr/>
          <p:nvPr/>
        </p:nvSpPr>
        <p:spPr>
          <a:xfrm>
            <a:off x="476911" y="1608071"/>
            <a:ext cx="847321" cy="883034"/>
          </a:xfrm>
          <a:prstGeom prst="blockArc">
            <a:avLst>
              <a:gd name="adj1" fmla="val 12399071"/>
              <a:gd name="adj2" fmla="val 20021087"/>
              <a:gd name="adj3" fmla="val 6481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/>
          </a:p>
        </p:txBody>
      </p:sp>
      <p:sp>
        <p:nvSpPr>
          <p:cNvPr id="16" name="Block Arc 108">
            <a:extLst>
              <a:ext uri="{FF2B5EF4-FFF2-40B4-BE49-F238E27FC236}">
                <a16:creationId xmlns="" xmlns:a16="http://schemas.microsoft.com/office/drawing/2014/main" id="{099759DE-4848-4CEE-AFA7-0C6708CF3BCC}"/>
              </a:ext>
            </a:extLst>
          </p:cNvPr>
          <p:cNvSpPr/>
          <p:nvPr/>
        </p:nvSpPr>
        <p:spPr>
          <a:xfrm flipH="1" flipV="1">
            <a:off x="-74102" y="1323354"/>
            <a:ext cx="671894" cy="779623"/>
          </a:xfrm>
          <a:prstGeom prst="blockArc">
            <a:avLst>
              <a:gd name="adj1" fmla="val 12399071"/>
              <a:gd name="adj2" fmla="val 16243311"/>
              <a:gd name="adj3" fmla="val 664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2700" dirty="0"/>
          </a:p>
        </p:txBody>
      </p:sp>
      <p:sp>
        <p:nvSpPr>
          <p:cNvPr id="19" name="Текст 2">
            <a:extLst>
              <a:ext uri="{FF2B5EF4-FFF2-40B4-BE49-F238E27FC236}">
                <a16:creationId xmlns="" xmlns:a16="http://schemas.microsoft.com/office/drawing/2014/main" id="{35C6BFB7-E766-4638-9A7F-82ADF585EC72}"/>
              </a:ext>
            </a:extLst>
          </p:cNvPr>
          <p:cNvSpPr txBox="1">
            <a:spLocks/>
          </p:cNvSpPr>
          <p:nvPr/>
        </p:nvSpPr>
        <p:spPr>
          <a:xfrm>
            <a:off x="318457" y="801726"/>
            <a:ext cx="1241548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i="0" kern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1000" b="1" i="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operatsion</a:t>
            </a:r>
            <a:r>
              <a:rPr lang="en-US" sz="1000" b="1" i="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tizimlarini</a:t>
            </a:r>
            <a:r>
              <a:rPr lang="en-US" sz="1000" b="1" i="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1000" b="1" i="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000" b="1" i="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1000" b="1" i="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endParaRPr lang="en-US" sz="10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Текст 2">
            <a:extLst>
              <a:ext uri="{FF2B5EF4-FFF2-40B4-BE49-F238E27FC236}">
                <a16:creationId xmlns="" xmlns:a16="http://schemas.microsoft.com/office/drawing/2014/main" id="{15E83983-D445-4F2A-86AA-5CEA75C1417A}"/>
              </a:ext>
            </a:extLst>
          </p:cNvPr>
          <p:cNvSpPr txBox="1">
            <a:spLocks/>
          </p:cNvSpPr>
          <p:nvPr/>
        </p:nvSpPr>
        <p:spPr>
          <a:xfrm>
            <a:off x="153898" y="555625"/>
            <a:ext cx="147925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i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1600" b="1" i="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Текст 2">
            <a:extLst>
              <a:ext uri="{FF2B5EF4-FFF2-40B4-BE49-F238E27FC236}">
                <a16:creationId xmlns="" xmlns:a16="http://schemas.microsoft.com/office/drawing/2014/main" id="{2FC975F3-9A57-4839-BC83-664763EF8131}"/>
              </a:ext>
            </a:extLst>
          </p:cNvPr>
          <p:cNvSpPr txBox="1">
            <a:spLocks/>
          </p:cNvSpPr>
          <p:nvPr/>
        </p:nvSpPr>
        <p:spPr>
          <a:xfrm>
            <a:off x="893524" y="2171770"/>
            <a:ext cx="147925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i="0" kern="1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JAVASCRIPT</a:t>
            </a:r>
          </a:p>
        </p:txBody>
      </p:sp>
      <p:sp>
        <p:nvSpPr>
          <p:cNvPr id="22" name="Текст 2">
            <a:extLst>
              <a:ext uri="{FF2B5EF4-FFF2-40B4-BE49-F238E27FC236}">
                <a16:creationId xmlns="" xmlns:a16="http://schemas.microsoft.com/office/drawing/2014/main" id="{A9DCF694-516A-48D7-9192-C231C1A72077}"/>
              </a:ext>
            </a:extLst>
          </p:cNvPr>
          <p:cNvSpPr txBox="1">
            <a:spLocks/>
          </p:cNvSpPr>
          <p:nvPr/>
        </p:nvSpPr>
        <p:spPr>
          <a:xfrm>
            <a:off x="1622004" y="555625"/>
            <a:ext cx="147925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i="0" kern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JAVA</a:t>
            </a:r>
          </a:p>
        </p:txBody>
      </p:sp>
      <p:sp>
        <p:nvSpPr>
          <p:cNvPr id="23" name="Текст 2">
            <a:extLst>
              <a:ext uri="{FF2B5EF4-FFF2-40B4-BE49-F238E27FC236}">
                <a16:creationId xmlns="" xmlns:a16="http://schemas.microsoft.com/office/drawing/2014/main" id="{E8FA7BF9-850A-4150-A112-DC9B3B9A3FF1}"/>
              </a:ext>
            </a:extLst>
          </p:cNvPr>
          <p:cNvSpPr txBox="1">
            <a:spLocks/>
          </p:cNvSpPr>
          <p:nvPr/>
        </p:nvSpPr>
        <p:spPr>
          <a:xfrm>
            <a:off x="2421677" y="2159858"/>
            <a:ext cx="147925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i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SCRATCH</a:t>
            </a:r>
            <a:endParaRPr lang="en-US" sz="1600" b="1" i="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Текст 2">
            <a:extLst>
              <a:ext uri="{FF2B5EF4-FFF2-40B4-BE49-F238E27FC236}">
                <a16:creationId xmlns="" xmlns:a16="http://schemas.microsoft.com/office/drawing/2014/main" id="{ABAD64B6-9656-4CD1-8BB0-73F6DDB28667}"/>
              </a:ext>
            </a:extLst>
          </p:cNvPr>
          <p:cNvSpPr txBox="1">
            <a:spLocks/>
          </p:cNvSpPr>
          <p:nvPr/>
        </p:nvSpPr>
        <p:spPr>
          <a:xfrm>
            <a:off x="3163254" y="577173"/>
            <a:ext cx="1512006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i="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  <a:endParaRPr lang="en-US" sz="1600" b="1" i="0" kern="12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Текст 2">
            <a:extLst>
              <a:ext uri="{FF2B5EF4-FFF2-40B4-BE49-F238E27FC236}">
                <a16:creationId xmlns="" xmlns:a16="http://schemas.microsoft.com/office/drawing/2014/main" id="{F543F870-084B-4E50-81D5-0625A3E936B5}"/>
              </a:ext>
            </a:extLst>
          </p:cNvPr>
          <p:cNvSpPr txBox="1">
            <a:spLocks/>
          </p:cNvSpPr>
          <p:nvPr/>
        </p:nvSpPr>
        <p:spPr>
          <a:xfrm>
            <a:off x="4155283" y="2158694"/>
            <a:ext cx="1168496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i="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PHP</a:t>
            </a:r>
            <a:endParaRPr lang="en-US" sz="1600" b="1" i="0" kern="12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Текст 2">
            <a:extLst>
              <a:ext uri="{FF2B5EF4-FFF2-40B4-BE49-F238E27FC236}">
                <a16:creationId xmlns="" xmlns:a16="http://schemas.microsoft.com/office/drawing/2014/main" id="{7F552E1F-50EF-42D3-AD02-405C31573942}"/>
              </a:ext>
            </a:extLst>
          </p:cNvPr>
          <p:cNvSpPr txBox="1">
            <a:spLocks/>
          </p:cNvSpPr>
          <p:nvPr/>
        </p:nvSpPr>
        <p:spPr>
          <a:xfrm>
            <a:off x="1058174" y="2403041"/>
            <a:ext cx="1185022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i="0" kern="12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Interfaol</a:t>
            </a:r>
            <a:r>
              <a:rPr lang="en-US" sz="1000" b="1" i="0" kern="1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web-</a:t>
            </a:r>
            <a:r>
              <a:rPr lang="en-US" sz="1000" b="1" i="0" kern="12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saytlarni</a:t>
            </a:r>
            <a:r>
              <a:rPr lang="en-US" sz="1000" b="1" i="0" kern="1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1000" b="1" i="0" kern="1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000" b="1" i="0" kern="1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1000" b="1" i="0" kern="1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endParaRPr lang="en-US" sz="1000" b="1" i="0" kern="12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Текст 2">
            <a:extLst>
              <a:ext uri="{FF2B5EF4-FFF2-40B4-BE49-F238E27FC236}">
                <a16:creationId xmlns="" xmlns:a16="http://schemas.microsoft.com/office/drawing/2014/main" id="{151266B7-B19E-49E9-BC68-A412C0FFC33A}"/>
              </a:ext>
            </a:extLst>
          </p:cNvPr>
          <p:cNvSpPr txBox="1">
            <a:spLocks/>
          </p:cNvSpPr>
          <p:nvPr/>
        </p:nvSpPr>
        <p:spPr>
          <a:xfrm>
            <a:off x="2567982" y="2406079"/>
            <a:ext cx="1282024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i="0" kern="1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Dasturlashni</a:t>
            </a:r>
            <a:r>
              <a:rPr lang="en-US" sz="1000" b="1" i="0" kern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</a:t>
            </a:r>
            <a:r>
              <a:rPr lang="en-US" sz="1000" b="1" i="0" kern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000" b="1" i="0" kern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000" b="1" i="0" kern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1000" b="1" i="0" kern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vizuallashgan</a:t>
            </a:r>
            <a:r>
              <a:rPr lang="en-US" sz="1000" b="1" i="0" kern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000" b="1" i="0" kern="1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lang="en-US" sz="1000" b="1" i="0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Текст 2">
            <a:extLst>
              <a:ext uri="{FF2B5EF4-FFF2-40B4-BE49-F238E27FC236}">
                <a16:creationId xmlns="" xmlns:a16="http://schemas.microsoft.com/office/drawing/2014/main" id="{10478BFA-90B6-4B4C-A9EB-B029CDDA3539}"/>
              </a:ext>
            </a:extLst>
          </p:cNvPr>
          <p:cNvSpPr txBox="1">
            <a:spLocks/>
          </p:cNvSpPr>
          <p:nvPr/>
        </p:nvSpPr>
        <p:spPr>
          <a:xfrm>
            <a:off x="1840649" y="814913"/>
            <a:ext cx="1107538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i="0" kern="12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</a:t>
            </a:r>
            <a:r>
              <a:rPr lang="en-US" sz="10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b="1" i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10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0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0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planshetlar</a:t>
            </a:r>
            <a:r>
              <a:rPr lang="en-US" sz="10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0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en-US" sz="10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en-US" sz="1000" b="1" i="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endParaRPr lang="en-US" sz="1000" b="1" i="0" kern="1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Текст 2">
            <a:extLst>
              <a:ext uri="{FF2B5EF4-FFF2-40B4-BE49-F238E27FC236}">
                <a16:creationId xmlns="" xmlns:a16="http://schemas.microsoft.com/office/drawing/2014/main" id="{496B658F-3AE5-47FB-995B-E03ED4A7AC8D}"/>
              </a:ext>
            </a:extLst>
          </p:cNvPr>
          <p:cNvSpPr txBox="1">
            <a:spLocks/>
          </p:cNvSpPr>
          <p:nvPr/>
        </p:nvSpPr>
        <p:spPr>
          <a:xfrm>
            <a:off x="3324358" y="804401"/>
            <a:ext cx="1226255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i="0" kern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1000" b="1" i="0" kern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1000" b="1" i="0" kern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1000" b="1" i="0" kern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000" b="1" i="0" kern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sun’iy</a:t>
            </a:r>
            <a:r>
              <a:rPr lang="en-US" sz="1000" b="1" i="0" kern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intellect </a:t>
            </a:r>
            <a:r>
              <a:rPr lang="en-US" sz="1000" b="1" i="0" kern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tizimlari</a:t>
            </a:r>
            <a:r>
              <a:rPr lang="en-US" sz="1000" b="1" i="0" kern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000" b="1" i="0" kern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1000" b="1" i="0" kern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dasturlash</a:t>
            </a:r>
            <a:r>
              <a:rPr lang="en-US" sz="1000" b="1" i="0" kern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lang="en-US" sz="1000" b="1" i="0" kern="12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Текст 2">
            <a:extLst>
              <a:ext uri="{FF2B5EF4-FFF2-40B4-BE49-F238E27FC236}">
                <a16:creationId xmlns="" xmlns:a16="http://schemas.microsoft.com/office/drawing/2014/main" id="{3189F1C7-9FEC-47D2-8D42-9830127ADE6E}"/>
              </a:ext>
            </a:extLst>
          </p:cNvPr>
          <p:cNvSpPr txBox="1">
            <a:spLocks/>
          </p:cNvSpPr>
          <p:nvPr/>
        </p:nvSpPr>
        <p:spPr>
          <a:xfrm>
            <a:off x="4178346" y="2417991"/>
            <a:ext cx="1168496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400" b="0" i="1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i="0" kern="12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Dinamik</a:t>
            </a:r>
            <a:r>
              <a:rPr lang="en-US" sz="1000" b="1" i="0" kern="1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web-</a:t>
            </a:r>
            <a:r>
              <a:rPr lang="en-US" sz="1000" b="1" i="0" kern="12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saytlar</a:t>
            </a:r>
            <a:r>
              <a:rPr lang="en-US" sz="1000" b="1" i="0" kern="1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sz="1000" b="1" i="0" kern="1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000" b="1" i="0" kern="1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mo‘ljallangan</a:t>
            </a:r>
            <a:r>
              <a:rPr lang="en-US" sz="1000" b="1" i="0" kern="12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i="0" kern="1200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endParaRPr lang="en-US" sz="1000" b="1" i="0" kern="12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="" xmlns:a16="http://schemas.microsoft.com/office/drawing/2014/main" id="{1B4C88F0-5E55-475F-BEE8-CAEC9C0E3523}"/>
              </a:ext>
            </a:extLst>
          </p:cNvPr>
          <p:cNvCxnSpPr/>
          <p:nvPr/>
        </p:nvCxnSpPr>
        <p:spPr>
          <a:xfrm>
            <a:off x="-256919" y="2079625"/>
            <a:ext cx="513838" cy="0"/>
          </a:xfrm>
          <a:prstGeom prst="line">
            <a:avLst/>
          </a:prstGeom>
          <a:ln w="44450">
            <a:solidFill>
              <a:srgbClr val="4BAC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="" xmlns:a16="http://schemas.microsoft.com/office/drawing/2014/main" id="{077C5BF6-5A8D-4798-AE49-F754D90ED45E}"/>
              </a:ext>
            </a:extLst>
          </p:cNvPr>
          <p:cNvCxnSpPr/>
          <p:nvPr/>
        </p:nvCxnSpPr>
        <p:spPr>
          <a:xfrm>
            <a:off x="5417441" y="1637665"/>
            <a:ext cx="513838" cy="0"/>
          </a:xfrm>
          <a:prstGeom prst="line">
            <a:avLst/>
          </a:prstGeom>
          <a:ln w="44450">
            <a:solidFill>
              <a:srgbClr val="4BAC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5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3557</TotalTime>
  <Words>502</Words>
  <Application>Microsoft Office PowerPoint</Application>
  <PresentationFormat>Произвольный</PresentationFormat>
  <Paragraphs>86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Informatika va AT</vt:lpstr>
      <vt:lpstr>Zamonaviy ilovalar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Azizbek</cp:lastModifiedBy>
  <cp:revision>223</cp:revision>
  <dcterms:created xsi:type="dcterms:W3CDTF">2020-04-13T08:05:16Z</dcterms:created>
  <dcterms:modified xsi:type="dcterms:W3CDTF">2020-12-26T05:57:57Z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