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6" r:id="rId2"/>
    <p:sldId id="295" r:id="rId3"/>
    <p:sldId id="333" r:id="rId4"/>
    <p:sldId id="334" r:id="rId5"/>
    <p:sldId id="335" r:id="rId6"/>
    <p:sldId id="336" r:id="rId7"/>
    <p:sldId id="338" r:id="rId8"/>
    <p:sldId id="337" r:id="rId9"/>
    <p:sldId id="339" r:id="rId10"/>
    <p:sldId id="340" r:id="rId11"/>
    <p:sldId id="341" r:id="rId12"/>
    <p:sldId id="343" r:id="rId13"/>
    <p:sldId id="285" r:id="rId14"/>
    <p:sldId id="344" r:id="rId15"/>
    <p:sldId id="345" r:id="rId1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136" d="100"/>
          <a:sy n="136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92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5">
            <a:extLst>
              <a:ext uri="{FF2B5EF4-FFF2-40B4-BE49-F238E27FC236}">
                <a16:creationId xmlns:a16="http://schemas.microsoft.com/office/drawing/2014/main" xmlns="" id="{38020421-0932-4876-AD01-6C2797AEF46A}"/>
              </a:ext>
            </a:extLst>
          </p:cNvPr>
          <p:cNvSpPr/>
          <p:nvPr/>
        </p:nvSpPr>
        <p:spPr>
          <a:xfrm>
            <a:off x="292100" y="2155825"/>
            <a:ext cx="252000" cy="6858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ADACFDA-3424-4FFF-8A3C-D66292078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96" y="2338426"/>
            <a:ext cx="1121849" cy="706549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7828" y="6447"/>
            <a:ext cx="5757972" cy="10207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9317" y="298959"/>
            <a:ext cx="3301127" cy="384480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 algn="l">
              <a:spcBef>
                <a:spcPts val="114"/>
              </a:spcBef>
            </a:pPr>
            <a:r>
              <a:rPr lang="en-US" sz="2403" spc="5" dirty="0" err="1">
                <a:latin typeface="Arial" panose="020B0604020202020204" pitchFamily="34" charset="0"/>
                <a:cs typeface="Arial" panose="020B0604020202020204" pitchFamily="34" charset="0"/>
              </a:rPr>
              <a:t>Informatika</a:t>
            </a:r>
            <a:r>
              <a:rPr lang="en-US" sz="2403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3" spc="5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3" spc="5" dirty="0">
                <a:latin typeface="Arial" panose="020B0604020202020204" pitchFamily="34" charset="0"/>
                <a:cs typeface="Arial" panose="020B0604020202020204" pitchFamily="34" charset="0"/>
              </a:rPr>
              <a:t> AT</a:t>
            </a:r>
            <a:endParaRPr sz="24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57237" y="1147543"/>
            <a:ext cx="4876800" cy="1270855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 algn="ctr">
              <a:lnSpc>
                <a:spcPts val="1954"/>
              </a:lnSpc>
              <a:spcBef>
                <a:spcPts val="18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MS 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Access 2010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dasturida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ma’lumotlar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omborini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tashkil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etish</a:t>
            </a:r>
            <a:r>
              <a:rPr lang="ru-RU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/>
                <a:cs typeface="Arial"/>
              </a:rPr>
              <a:t>mavzusida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18407" algn="ctr">
              <a:lnSpc>
                <a:spcPts val="1954"/>
              </a:lnSpc>
              <a:spcBef>
                <a:spcPts val="1800"/>
              </a:spcBef>
            </a:pP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AMALIY MASHG‘ULOT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2100" y="1160487"/>
            <a:ext cx="252000" cy="6858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74F1148F-3E1F-4BF6-8A2D-952BB1A0A6DA}"/>
              </a:ext>
            </a:extLst>
          </p:cNvPr>
          <p:cNvGrpSpPr/>
          <p:nvPr/>
        </p:nvGrpSpPr>
        <p:grpSpPr>
          <a:xfrm>
            <a:off x="4330700" y="214968"/>
            <a:ext cx="1066800" cy="603664"/>
            <a:chOff x="4454242" y="214968"/>
            <a:chExt cx="1248058" cy="603664"/>
          </a:xfrm>
        </p:grpSpPr>
        <p:sp>
          <p:nvSpPr>
            <p:cNvPr id="20" name="object 9">
              <a:extLst>
                <a:ext uri="{FF2B5EF4-FFF2-40B4-BE49-F238E27FC236}">
                  <a16:creationId xmlns:a16="http://schemas.microsoft.com/office/drawing/2014/main" xmlns="" id="{F294EAD7-CAB8-401C-B12D-6064AA1177E0}"/>
                </a:ext>
              </a:extLst>
            </p:cNvPr>
            <p:cNvSpPr/>
            <p:nvPr/>
          </p:nvSpPr>
          <p:spPr>
            <a:xfrm>
              <a:off x="4454242" y="214968"/>
              <a:ext cx="1248058" cy="603664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1133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xmlns="" id="{27824596-7DE1-4136-95E4-49A51856B6D3}"/>
                </a:ext>
              </a:extLst>
            </p:cNvPr>
            <p:cNvSpPr/>
            <p:nvPr/>
          </p:nvSpPr>
          <p:spPr>
            <a:xfrm>
              <a:off x="4454242" y="214968"/>
              <a:ext cx="1248058" cy="603664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1133"/>
            </a:p>
          </p:txBody>
        </p:sp>
      </p:grp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390742" y="304009"/>
            <a:ext cx="1311558" cy="721089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9" b="1" spc="10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lang="en-US" sz="2400" dirty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sz="2249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382AB4AE-4981-4494-BB32-7A573B110208}"/>
              </a:ext>
            </a:extLst>
          </p:cNvPr>
          <p:cNvSpPr/>
          <p:nvPr/>
        </p:nvSpPr>
        <p:spPr>
          <a:xfrm>
            <a:off x="328537" y="303926"/>
            <a:ext cx="493302" cy="379513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xmlns="" id="{095BD782-9915-451D-8BDE-31B9F6A26271}"/>
              </a:ext>
            </a:extLst>
          </p:cNvPr>
          <p:cNvSpPr/>
          <p:nvPr/>
        </p:nvSpPr>
        <p:spPr>
          <a:xfrm>
            <a:off x="397831" y="452835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xmlns="" id="{312CDD75-671C-4D07-9747-AFD5EA1B46A6}"/>
              </a:ext>
            </a:extLst>
          </p:cNvPr>
          <p:cNvSpPr/>
          <p:nvPr/>
        </p:nvSpPr>
        <p:spPr>
          <a:xfrm>
            <a:off x="397831" y="333796"/>
            <a:ext cx="354721" cy="95355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</p:spTree>
    <p:extLst>
      <p:ext uri="{BB962C8B-B14F-4D97-AF65-F5344CB8AC3E}">
        <p14:creationId xmlns:p14="http://schemas.microsoft.com/office/powerpoint/2010/main" val="15281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FECF73C-D358-48AB-9A8D-EAF9081CC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9" t="17091" r="57929" b="52351"/>
          <a:stretch/>
        </p:blipFill>
        <p:spPr>
          <a:xfrm>
            <a:off x="215900" y="637441"/>
            <a:ext cx="3391052" cy="2204184"/>
          </a:xfrm>
          <a:prstGeom prst="rect">
            <a:avLst/>
          </a:prstGeom>
        </p:spPr>
      </p:pic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2F75CD74-3C1A-4669-98FF-62783F7634CA}"/>
              </a:ext>
            </a:extLst>
          </p:cNvPr>
          <p:cNvSpPr txBox="1">
            <a:spLocks/>
          </p:cNvSpPr>
          <p:nvPr/>
        </p:nvSpPr>
        <p:spPr>
          <a:xfrm>
            <a:off x="3721100" y="860425"/>
            <a:ext cx="19050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buyrug‘ini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tanlash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215900" y="2472002"/>
            <a:ext cx="480289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Таблицы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bo‘limidan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darsliklari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0621ACF-2930-4D35-B0A3-D4D369EB6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5" r="57929" b="59403"/>
          <a:stretch/>
        </p:blipFill>
        <p:spPr>
          <a:xfrm>
            <a:off x="673100" y="631825"/>
            <a:ext cx="3810000" cy="1871308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F01064A4-5601-4897-B25E-43BEC6D40B34}"/>
              </a:ext>
            </a:extLst>
          </p:cNvPr>
          <p:cNvCxnSpPr>
            <a:cxnSpLocks/>
          </p:cNvCxnSpPr>
          <p:nvPr/>
        </p:nvCxnSpPr>
        <p:spPr>
          <a:xfrm>
            <a:off x="447267" y="1872796"/>
            <a:ext cx="322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7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638A87-6BB6-4B66-A0DD-13D7E5C40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8" t="18309" r="30176" b="61753"/>
          <a:stretch/>
        </p:blipFill>
        <p:spPr>
          <a:xfrm>
            <a:off x="289423" y="1295687"/>
            <a:ext cx="5071080" cy="1049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309380" y="708025"/>
            <a:ext cx="480289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ombori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darsliklari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to‘ldiriladi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i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xmlns="" id="{4BDC4D43-D9D4-4ED4-A33A-02F4CF4CB9FA}"/>
              </a:ext>
            </a:extLst>
          </p:cNvPr>
          <p:cNvSpPr txBox="1">
            <a:spLocks/>
          </p:cNvSpPr>
          <p:nvPr/>
        </p:nvSpPr>
        <p:spPr>
          <a:xfrm>
            <a:off x="289423" y="2460625"/>
            <a:ext cx="480289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Сохранить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buyrug‘i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78814" y="884553"/>
            <a:ext cx="5408171" cy="1576072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 defTabSz="536575">
              <a:buClr>
                <a:srgbClr val="C00000"/>
              </a:buClr>
              <a:buSzPct val="136000"/>
            </a:pPr>
            <a:r>
              <a:rPr lang="ru-RU" altLang="ru-RU" sz="2000" dirty="0">
                <a:solidFill>
                  <a:srgbClr val="463416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Access 2010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</a:p>
          <a:p>
            <a:pPr algn="ctr" defTabSz="536575">
              <a:buClr>
                <a:srgbClr val="C00000"/>
              </a:buClr>
              <a:buSzPct val="136000"/>
            </a:pP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lang="en-US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bo‘limining</a:t>
            </a:r>
            <a:r>
              <a:rPr lang="ru-RU" alt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Итоги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endParaRPr lang="en-US" alt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36575">
              <a:buClr>
                <a:srgbClr val="C00000"/>
              </a:buClr>
              <a:buSzPct val="136000"/>
            </a:pP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ustunlardagi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altLang="ru-R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sonining</a:t>
            </a:r>
            <a:r>
              <a:rPr lang="en-US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kattasini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kichigini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arifmetigini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yig‘indisini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alt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DA04890-DFC2-49E4-A38B-A92B897E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2" y="120196"/>
            <a:ext cx="5562600" cy="307777"/>
          </a:xfrm>
        </p:spPr>
        <p:txBody>
          <a:bodyPr/>
          <a:lstStyle/>
          <a:p>
            <a:pPr algn="ctr"/>
            <a:r>
              <a:rPr lang="en-US" sz="2000" dirty="0" err="1"/>
              <a:t>Amaliy</a:t>
            </a:r>
            <a:r>
              <a:rPr lang="en-US" sz="2000" dirty="0"/>
              <a:t> </a:t>
            </a:r>
            <a:r>
              <a:rPr lang="en-US" sz="2000" dirty="0" err="1"/>
              <a:t>topshiriq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23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DA04890-DFC2-49E4-A38B-A92B897E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2" y="120196"/>
            <a:ext cx="5562600" cy="307777"/>
          </a:xfrm>
        </p:spPr>
        <p:txBody>
          <a:bodyPr/>
          <a:lstStyle/>
          <a:p>
            <a:pPr algn="ctr"/>
            <a:r>
              <a:rPr lang="en-US" sz="2000" dirty="0" err="1"/>
              <a:t>Amaliy</a:t>
            </a:r>
            <a:r>
              <a:rPr lang="en-US" sz="2000" dirty="0"/>
              <a:t> </a:t>
            </a:r>
            <a:r>
              <a:rPr lang="en-US" sz="2000" dirty="0" err="1"/>
              <a:t>topshiriqni</a:t>
            </a:r>
            <a:r>
              <a:rPr lang="en-US" sz="2000" dirty="0"/>
              <a:t> </a:t>
            </a:r>
            <a:r>
              <a:rPr lang="en-US" sz="2000" dirty="0" err="1"/>
              <a:t>bajarish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4590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DA04890-DFC2-49E4-A38B-A92B897E2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2" y="120196"/>
            <a:ext cx="5562600" cy="307777"/>
          </a:xfrm>
        </p:spPr>
        <p:txBody>
          <a:bodyPr/>
          <a:lstStyle/>
          <a:p>
            <a:pPr algn="ctr"/>
            <a:r>
              <a:rPr lang="en-US" sz="2000" dirty="0" err="1"/>
              <a:t>Mustaqil</a:t>
            </a:r>
            <a:r>
              <a:rPr lang="en-US" sz="2000" dirty="0"/>
              <a:t> </a:t>
            </a:r>
            <a:r>
              <a:rPr lang="en-US" sz="2000" dirty="0" err="1"/>
              <a:t>bajarish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 </a:t>
            </a:r>
            <a:r>
              <a:rPr lang="en-US" sz="2000" dirty="0" err="1"/>
              <a:t>topshiriqlar</a:t>
            </a:r>
            <a:r>
              <a:rPr lang="en-US" sz="2000" dirty="0"/>
              <a:t>:</a:t>
            </a:r>
            <a:endParaRPr lang="ru-RU" sz="2000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xmlns="" id="{94CA8DFC-065B-4F28-83A4-A6F8F1ACC4B2}"/>
              </a:ext>
            </a:extLst>
          </p:cNvPr>
          <p:cNvSpPr txBox="1"/>
          <p:nvPr/>
        </p:nvSpPr>
        <p:spPr>
          <a:xfrm>
            <a:off x="178814" y="661906"/>
            <a:ext cx="5408171" cy="96051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defTabSz="536575">
              <a:buClr>
                <a:srgbClr val="C00000"/>
              </a:buClr>
              <a:buSzPct val="136000"/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(56-bet).</a:t>
            </a:r>
          </a:p>
          <a:p>
            <a:pPr defTabSz="536575">
              <a:buClr>
                <a:srgbClr val="C00000"/>
              </a:buClr>
              <a:buSzPct val="136000"/>
            </a:pP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36575">
              <a:buClr>
                <a:srgbClr val="C00000"/>
              </a:buClr>
              <a:buSzPct val="136000"/>
            </a:pP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4-amaliy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bajarib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2D3D26F6-F338-4D0D-B650-63CE75BF89A4}"/>
              </a:ext>
            </a:extLst>
          </p:cNvPr>
          <p:cNvSpPr txBox="1">
            <a:spLocks/>
          </p:cNvSpPr>
          <p:nvPr/>
        </p:nvSpPr>
        <p:spPr>
          <a:xfrm>
            <a:off x="368300" y="1651907"/>
            <a:ext cx="48028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Access</a:t>
            </a:r>
            <a:r>
              <a:rPr lang="ru-RU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444910-33BE-4813-9B3F-C946D0327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9" t="18279" r="29132" b="59402"/>
          <a:stretch/>
        </p:blipFill>
        <p:spPr>
          <a:xfrm>
            <a:off x="178815" y="1936498"/>
            <a:ext cx="4990086" cy="11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890" y="631825"/>
            <a:ext cx="2423410" cy="646331"/>
          </a:xfrm>
        </p:spPr>
        <p:txBody>
          <a:bodyPr/>
          <a:lstStyle/>
          <a:p>
            <a:pPr algn="just">
              <a:spcBef>
                <a:spcPts val="1200"/>
              </a:spcBef>
            </a:pPr>
            <a:r>
              <a:rPr lang="en-US" b="1" i="0" dirty="0"/>
              <a:t>1-usul. </a:t>
            </a:r>
            <a:r>
              <a:rPr lang="en-US" i="0" dirty="0" err="1"/>
              <a:t>Foydalanuvchining</a:t>
            </a:r>
            <a:r>
              <a:rPr lang="en-US" i="0" dirty="0"/>
              <a:t> </a:t>
            </a:r>
            <a:r>
              <a:rPr lang="en-US" i="0" dirty="0" err="1"/>
              <a:t>ish</a:t>
            </a:r>
            <a:r>
              <a:rPr lang="en-US" i="0" dirty="0"/>
              <a:t> </a:t>
            </a:r>
            <a:r>
              <a:rPr lang="en-US" i="0" dirty="0" err="1"/>
              <a:t>stolidagi</a:t>
            </a:r>
            <a:r>
              <a:rPr lang="en-US" i="0" dirty="0"/>
              <a:t> </a:t>
            </a:r>
            <a:r>
              <a:rPr lang="en-US" i="0" dirty="0" err="1"/>
              <a:t>yorliq</a:t>
            </a:r>
            <a:r>
              <a:rPr lang="en-US" i="0" dirty="0"/>
              <a:t> </a:t>
            </a:r>
            <a:r>
              <a:rPr lang="en-US" i="0" dirty="0" err="1"/>
              <a:t>yordamida</a:t>
            </a:r>
            <a:endParaRPr lang="en-US" i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39382"/>
            <a:ext cx="5164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1600" dirty="0"/>
              <a:t>MS Access 2010ni </a:t>
            </a:r>
            <a:r>
              <a:rPr lang="en-US" sz="1600" dirty="0" err="1"/>
              <a:t>uch</a:t>
            </a:r>
            <a:r>
              <a:rPr lang="en-US" sz="1600" dirty="0"/>
              <a:t> </a:t>
            </a:r>
            <a:r>
              <a:rPr lang="en-US" sz="1600" dirty="0" err="1"/>
              <a:t>xil</a:t>
            </a:r>
            <a:r>
              <a:rPr lang="en-US" sz="1600" dirty="0"/>
              <a:t> </a:t>
            </a:r>
            <a:r>
              <a:rPr lang="en-US" sz="1600" dirty="0" err="1"/>
              <a:t>usulda</a:t>
            </a:r>
            <a:r>
              <a:rPr lang="en-US" sz="1600" dirty="0"/>
              <a:t> </a:t>
            </a:r>
            <a:r>
              <a:rPr lang="en-US" sz="1600" dirty="0" err="1"/>
              <a:t>ishga</a:t>
            </a:r>
            <a:r>
              <a:rPr lang="en-US" sz="1600" dirty="0"/>
              <a:t> </a:t>
            </a:r>
            <a:r>
              <a:rPr lang="en-US" sz="1600" dirty="0" err="1"/>
              <a:t>tushiring</a:t>
            </a:r>
            <a:r>
              <a:rPr lang="en-US" sz="1600" dirty="0"/>
              <a:t>.</a:t>
            </a:r>
          </a:p>
          <a:p>
            <a:pPr algn="ctr"/>
            <a:r>
              <a:rPr lang="en-US" sz="1600" kern="0" dirty="0"/>
              <a:t>:</a:t>
            </a:r>
            <a:endParaRPr lang="ru-RU" sz="1600" kern="0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230891" y="1408514"/>
            <a:ext cx="2347210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ru-RU" b="1" i="0" kern="0" dirty="0"/>
              <a:t>2</a:t>
            </a:r>
            <a:r>
              <a:rPr lang="en-US" b="1" i="0" kern="0" dirty="0"/>
              <a:t>-</a:t>
            </a:r>
            <a:r>
              <a:rPr lang="en-US" b="1" i="0" kern="0" dirty="0" err="1"/>
              <a:t>usul</a:t>
            </a:r>
            <a:r>
              <a:rPr lang="en-US" b="1" i="0" kern="0" dirty="0"/>
              <a:t>. </a:t>
            </a:r>
            <a:r>
              <a:rPr lang="en-US" i="0" kern="0" dirty="0" err="1"/>
              <a:t>Masalalar</a:t>
            </a:r>
            <a:r>
              <a:rPr lang="en-US" i="0" kern="0" dirty="0"/>
              <a:t> </a:t>
            </a:r>
            <a:r>
              <a:rPr lang="en-US" i="0" kern="0" dirty="0" err="1"/>
              <a:t>panelidagi</a:t>
            </a:r>
            <a:r>
              <a:rPr lang="en-US" i="0" kern="0" dirty="0"/>
              <a:t> MS Access 2010 </a:t>
            </a:r>
            <a:r>
              <a:rPr lang="en-US" i="0" kern="0" dirty="0" err="1"/>
              <a:t>ning</a:t>
            </a:r>
            <a:r>
              <a:rPr lang="en-US" i="0" kern="0" dirty="0"/>
              <a:t> </a:t>
            </a:r>
            <a:r>
              <a:rPr lang="en-US" i="0" kern="0" dirty="0" err="1"/>
              <a:t>yorliq</a:t>
            </a:r>
            <a:r>
              <a:rPr lang="en-US" i="0" kern="0" dirty="0"/>
              <a:t> </a:t>
            </a:r>
            <a:r>
              <a:rPr lang="en-US" i="0" kern="0" dirty="0" err="1"/>
              <a:t>belgisi</a:t>
            </a:r>
            <a:r>
              <a:rPr lang="en-US" i="0" kern="0" dirty="0"/>
              <a:t> </a:t>
            </a:r>
            <a:r>
              <a:rPr lang="en-US" i="0" kern="0" dirty="0" err="1"/>
              <a:t>yordamida</a:t>
            </a:r>
            <a:endParaRPr lang="en-US" i="0" kern="0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230890" y="2320022"/>
            <a:ext cx="252501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ru-RU" b="1" i="0" kern="0" dirty="0"/>
              <a:t>3</a:t>
            </a:r>
            <a:r>
              <a:rPr lang="en-US" b="1" i="0" kern="0" dirty="0"/>
              <a:t>-</a:t>
            </a:r>
            <a:r>
              <a:rPr lang="en-US" b="1" i="0" kern="0" dirty="0" err="1"/>
              <a:t>usul</a:t>
            </a:r>
            <a:r>
              <a:rPr lang="en-US" b="1" i="0" kern="0" dirty="0"/>
              <a:t>. </a:t>
            </a:r>
            <a:r>
              <a:rPr lang="en-US" i="0" kern="0" dirty="0"/>
              <a:t>Bosh </a:t>
            </a:r>
            <a:r>
              <a:rPr lang="en-US" i="0" kern="0" dirty="0" err="1"/>
              <a:t>menyu</a:t>
            </a:r>
            <a:r>
              <a:rPr lang="en-US" i="0" kern="0" dirty="0"/>
              <a:t> </a:t>
            </a:r>
            <a:r>
              <a:rPr lang="en-US" i="0" kern="0" dirty="0" err="1"/>
              <a:t>yordamida</a:t>
            </a:r>
            <a:r>
              <a:rPr lang="en-US" i="0" kern="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840" y="631825"/>
            <a:ext cx="2651726" cy="149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67" r="94201" b="32017"/>
          <a:stretch/>
        </p:blipFill>
        <p:spPr bwMode="auto">
          <a:xfrm>
            <a:off x="3263900" y="631825"/>
            <a:ext cx="1093203" cy="12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425700" y="1012825"/>
            <a:ext cx="465840" cy="457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2757714" y="2154058"/>
            <a:ext cx="133825" cy="3180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>
            <a:off x="2578100" y="1639352"/>
            <a:ext cx="1143000" cy="4068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349087" y="2669534"/>
            <a:ext cx="512461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ru-RU" sz="1200" b="1" i="0" kern="0" dirty="0"/>
              <a:t>Пуск → Все программы → </a:t>
            </a:r>
            <a:r>
              <a:rPr lang="en-US" sz="1200" b="1" i="0" kern="0" dirty="0"/>
              <a:t>Microsoft Office </a:t>
            </a:r>
            <a:r>
              <a:rPr lang="ru-RU" sz="1200" b="1" i="0" kern="0" dirty="0"/>
              <a:t>→</a:t>
            </a:r>
            <a:r>
              <a:rPr lang="en-US" sz="1200" b="1" i="0" kern="0" dirty="0"/>
              <a:t> Microsoft Access 2010</a:t>
            </a:r>
            <a:endParaRPr lang="en-US" sz="1200" i="0" kern="0" dirty="0"/>
          </a:p>
        </p:txBody>
      </p:sp>
    </p:spTree>
    <p:extLst>
      <p:ext uri="{BB962C8B-B14F-4D97-AF65-F5344CB8AC3E}">
        <p14:creationId xmlns:p14="http://schemas.microsoft.com/office/powerpoint/2010/main" val="38983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00" y="631825"/>
            <a:ext cx="5321300" cy="738664"/>
          </a:xfrm>
        </p:spPr>
        <p:txBody>
          <a:bodyPr/>
          <a:lstStyle/>
          <a:p>
            <a:pPr indent="355600" algn="just">
              <a:spcBef>
                <a:spcPts val="1200"/>
              </a:spcBef>
            </a:pP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Конструктор таблиц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bo‘limini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familiyasi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ismi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yashash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manzili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raqami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to‘g‘risidagi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 err="1"/>
              <a:t>Takrorlash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45071" b="61502"/>
          <a:stretch/>
        </p:blipFill>
        <p:spPr bwMode="auto">
          <a:xfrm>
            <a:off x="653516" y="1470025"/>
            <a:ext cx="4210584" cy="1526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690" y="631825"/>
            <a:ext cx="5473700" cy="984885"/>
          </a:xfrm>
        </p:spPr>
        <p:txBody>
          <a:bodyPr/>
          <a:lstStyle/>
          <a:p>
            <a:pPr indent="536575" algn="just"/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Microsoft Access 2010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z-Cyrl-UZ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Режим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kumimoji="0" lang="ru-RU" sz="1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Конструктор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bo‘limidan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darsliklarining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muallifi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beruvchi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kumimoji="0" lang="en-US" sz="16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154690" y="1927225"/>
            <a:ext cx="54737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sz="1600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topshiriqni</a:t>
            </a:r>
            <a:r>
              <a:rPr lang="en-US" sz="1600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1600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1600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b="1" i="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174647" y="2255361"/>
            <a:ext cx="54737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 Access 2010 </a:t>
            </a:r>
            <a:r>
              <a:rPr lang="en-US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dasturini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tushiriladi</a:t>
            </a:r>
            <a:r>
              <a:rPr lang="en-U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092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177800" y="2613025"/>
            <a:ext cx="51053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2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1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omborini</a:t>
            </a:r>
            <a:r>
              <a:rPr lang="en-US" sz="1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2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 → Создать → Новая база данных → Создать </a:t>
            </a:r>
            <a:r>
              <a:rPr lang="en-US" sz="12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buyruqlar</a:t>
            </a:r>
            <a:r>
              <a:rPr lang="en-US" sz="12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</a:t>
            </a:r>
            <a:r>
              <a:rPr lang="en-US" sz="12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12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9F3069-D879-4130-AA5E-3AF11BDB5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8" b="6150"/>
          <a:stretch/>
        </p:blipFill>
        <p:spPr>
          <a:xfrm>
            <a:off x="825500" y="631825"/>
            <a:ext cx="3810000" cy="19463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C1ECE8A4-79A1-4EE2-AB7A-8D5BEFA78471}"/>
              </a:ext>
            </a:extLst>
          </p:cNvPr>
          <p:cNvCxnSpPr>
            <a:cxnSpLocks/>
          </p:cNvCxnSpPr>
          <p:nvPr/>
        </p:nvCxnSpPr>
        <p:spPr>
          <a:xfrm>
            <a:off x="444500" y="654050"/>
            <a:ext cx="322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8369A22E-17B1-4D8F-913E-ADD3DC049E14}"/>
              </a:ext>
            </a:extLst>
          </p:cNvPr>
          <p:cNvCxnSpPr>
            <a:cxnSpLocks/>
          </p:cNvCxnSpPr>
          <p:nvPr/>
        </p:nvCxnSpPr>
        <p:spPr>
          <a:xfrm>
            <a:off x="444500" y="1698625"/>
            <a:ext cx="322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24E3A1A-5E4D-4BEE-A42B-B79BF3F4943F}"/>
              </a:ext>
            </a:extLst>
          </p:cNvPr>
          <p:cNvSpPr/>
          <p:nvPr/>
        </p:nvSpPr>
        <p:spPr>
          <a:xfrm>
            <a:off x="1435100" y="901782"/>
            <a:ext cx="457200" cy="3396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86A33018-DE7B-4DF5-B813-022F6910C265}"/>
              </a:ext>
            </a:extLst>
          </p:cNvPr>
          <p:cNvSpPr/>
          <p:nvPr/>
        </p:nvSpPr>
        <p:spPr>
          <a:xfrm>
            <a:off x="3666671" y="2037525"/>
            <a:ext cx="381000" cy="3396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230890" y="2613025"/>
            <a:ext cx="4709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 → Режим → Конструктор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buyruqlar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ketma-ketligini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tanlang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57238B-F421-40B3-BA63-EF695F8FC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8" r="60573" b="64104"/>
          <a:stretch/>
        </p:blipFill>
        <p:spPr>
          <a:xfrm>
            <a:off x="614180" y="669925"/>
            <a:ext cx="4059464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C6D6944D-1EC0-4B68-A52B-A547555EFDB7}"/>
              </a:ext>
            </a:extLst>
          </p:cNvPr>
          <p:cNvCxnSpPr>
            <a:cxnSpLocks/>
          </p:cNvCxnSpPr>
          <p:nvPr/>
        </p:nvCxnSpPr>
        <p:spPr>
          <a:xfrm>
            <a:off x="292100" y="1241425"/>
            <a:ext cx="322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87C5A7C8-F775-4AC3-917D-8B91C9DA9439}"/>
              </a:ext>
            </a:extLst>
          </p:cNvPr>
          <p:cNvCxnSpPr>
            <a:cxnSpLocks/>
          </p:cNvCxnSpPr>
          <p:nvPr/>
        </p:nvCxnSpPr>
        <p:spPr>
          <a:xfrm>
            <a:off x="292100" y="1898197"/>
            <a:ext cx="322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7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19882FA-85D2-47FC-B1D6-75C7B9A12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27" t="24143" r="39427" b="57052"/>
          <a:stretch/>
        </p:blipFill>
        <p:spPr>
          <a:xfrm>
            <a:off x="161471" y="631834"/>
            <a:ext cx="2590782" cy="12953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3454206-2137-4D82-9C19-1CABF27D1B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27" t="24143" r="39427" b="57052"/>
          <a:stretch/>
        </p:blipFill>
        <p:spPr>
          <a:xfrm>
            <a:off x="2918286" y="622046"/>
            <a:ext cx="2631614" cy="131580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318451" y="2182129"/>
            <a:ext cx="470941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oynasida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таблицы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tugmasi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i="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97F18C17-C90B-4002-9B90-9D613A23CF07}"/>
              </a:ext>
            </a:extLst>
          </p:cNvPr>
          <p:cNvCxnSpPr>
            <a:cxnSpLocks/>
          </p:cNvCxnSpPr>
          <p:nvPr/>
        </p:nvCxnSpPr>
        <p:spPr>
          <a:xfrm>
            <a:off x="2717800" y="1317625"/>
            <a:ext cx="32208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04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FF0346-2FA3-4D48-9695-0C3830EC3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86" r="45588" b="45300"/>
          <a:stretch/>
        </p:blipFill>
        <p:spPr>
          <a:xfrm>
            <a:off x="309380" y="631825"/>
            <a:ext cx="4563342" cy="2438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C6D6944D-1EC0-4B68-A52B-A547555EFDB7}"/>
              </a:ext>
            </a:extLst>
          </p:cNvPr>
          <p:cNvCxnSpPr>
            <a:cxnSpLocks/>
          </p:cNvCxnSpPr>
          <p:nvPr/>
        </p:nvCxnSpPr>
        <p:spPr>
          <a:xfrm flipH="1">
            <a:off x="2944586" y="1408339"/>
            <a:ext cx="36372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FF60971-D645-4CE0-8BF4-128C42FB1E51}"/>
              </a:ext>
            </a:extLst>
          </p:cNvPr>
          <p:cNvSpPr/>
          <p:nvPr/>
        </p:nvSpPr>
        <p:spPr>
          <a:xfrm>
            <a:off x="1754414" y="1479175"/>
            <a:ext cx="1143000" cy="371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704B958-1528-4AC5-BFED-6A25A8CD9357}"/>
              </a:ext>
            </a:extLst>
          </p:cNvPr>
          <p:cNvSpPr/>
          <p:nvPr/>
        </p:nvSpPr>
        <p:spPr>
          <a:xfrm>
            <a:off x="2917371" y="1477890"/>
            <a:ext cx="879929" cy="371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B4DBB27-7A85-4A34-AAA8-7A5E0DD2F70A}"/>
              </a:ext>
            </a:extLst>
          </p:cNvPr>
          <p:cNvSpPr txBox="1">
            <a:spLocks/>
          </p:cNvSpPr>
          <p:nvPr/>
        </p:nvSpPr>
        <p:spPr>
          <a:xfrm>
            <a:off x="309380" y="126226"/>
            <a:ext cx="516432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000" kern="0" dirty="0"/>
              <a:t>1- </a:t>
            </a:r>
            <a:r>
              <a:rPr lang="en-US" sz="2000" kern="0" dirty="0" err="1"/>
              <a:t>amaliy</a:t>
            </a:r>
            <a:r>
              <a:rPr lang="en-US" sz="2000" kern="0" dirty="0"/>
              <a:t> </a:t>
            </a:r>
            <a:r>
              <a:rPr lang="en-US" sz="2000" kern="0" dirty="0" err="1"/>
              <a:t>topshiriqni</a:t>
            </a:r>
            <a:r>
              <a:rPr lang="en-US" sz="2000" kern="0" dirty="0"/>
              <a:t> </a:t>
            </a:r>
            <a:r>
              <a:rPr lang="en-US" sz="2000" kern="0" dirty="0" err="1"/>
              <a:t>bajarish</a:t>
            </a:r>
            <a:r>
              <a:rPr lang="en-US" sz="2000" kern="0" dirty="0"/>
              <a:t>:</a:t>
            </a:r>
            <a:endParaRPr lang="ru-RU" sz="2000" kern="0" dirty="0"/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06B4A955-0671-4D9C-B1A7-2A7FB220A3EB}"/>
              </a:ext>
            </a:extLst>
          </p:cNvPr>
          <p:cNvSpPr txBox="1">
            <a:spLocks/>
          </p:cNvSpPr>
          <p:nvPr/>
        </p:nvSpPr>
        <p:spPr>
          <a:xfrm>
            <a:off x="309380" y="629563"/>
            <a:ext cx="470941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b="1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ko‘rinishdagi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shakllantiriladi</a:t>
            </a:r>
            <a:r>
              <a:rPr lang="en-US" i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i="0" kern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0BBF22-9774-471E-B6E3-C9E76E2DF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39" t="17091" r="57930" b="61753"/>
          <a:stretch/>
        </p:blipFill>
        <p:spPr>
          <a:xfrm>
            <a:off x="520700" y="936625"/>
            <a:ext cx="4233333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02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316</Words>
  <Application>Microsoft Office PowerPoint</Application>
  <PresentationFormat>Произвольный</PresentationFormat>
  <Paragraphs>42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Informatika va AT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Amaliy topshiriq</vt:lpstr>
      <vt:lpstr>Amaliy topshiriqni bajarish</vt:lpstr>
      <vt:lpstr>Mustaqil bajarish uchun topshiriqlar: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172</cp:revision>
  <dcterms:created xsi:type="dcterms:W3CDTF">2020-04-13T08:05:16Z</dcterms:created>
  <dcterms:modified xsi:type="dcterms:W3CDTF">2020-12-23T04:30:23Z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