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79" r:id="rId3"/>
    <p:sldId id="307" r:id="rId4"/>
    <p:sldId id="308" r:id="rId5"/>
    <p:sldId id="311" r:id="rId6"/>
    <p:sldId id="312" r:id="rId7"/>
    <p:sldId id="313" r:id="rId8"/>
    <p:sldId id="314" r:id="rId9"/>
    <p:sldId id="315" r:id="rId10"/>
    <p:sldId id="276" r:id="rId11"/>
  </p:sldIdLst>
  <p:sldSz cx="9144000" cy="5143500" type="screen16x9"/>
  <p:notesSz cx="6858000" cy="9144000"/>
  <p:defaultTextStyle>
    <a:defPPr>
      <a:defRPr lang="ru-RU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98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97" autoAdjust="0"/>
    <p:restoredTop sz="94660"/>
  </p:normalViewPr>
  <p:slideViewPr>
    <p:cSldViewPr snapToGrid="0">
      <p:cViewPr varScale="1">
        <p:scale>
          <a:sx n="141" d="100"/>
          <a:sy n="141" d="100"/>
        </p:scale>
        <p:origin x="618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350029-9BEE-4534-A2EC-53C2F3A9A0AD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42514-324F-40E9-8EBE-9A872DB7FB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49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C42514-324F-40E9-8EBE-9A872DB7FBC1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206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700903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679504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581152"/>
      </p:ext>
    </p:extLst>
  </p:cSld>
  <p:clrMapOvr>
    <a:masterClrMapping/>
  </p:clrMapOvr>
  <p:transition spd="med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4" indent="-114284">
              <a:buFont typeface="Arial" panose="020B0604020202020204" pitchFamily="34" charset="0"/>
              <a:buChar char="•"/>
              <a:defRPr sz="1000"/>
            </a:lvl2pPr>
            <a:lvl3pPr marL="228569" indent="-114284">
              <a:defRPr sz="1000"/>
            </a:lvl3pPr>
            <a:lvl4pPr marL="399996" indent="-171427">
              <a:defRPr sz="1000"/>
            </a:lvl4pPr>
            <a:lvl5pPr marL="571423" indent="-17142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4" indent="-114284">
              <a:buFont typeface="Arial" panose="020B0604020202020204" pitchFamily="34" charset="0"/>
              <a:buChar char="•"/>
              <a:defRPr sz="1000"/>
            </a:lvl2pPr>
            <a:lvl3pPr marL="228569" indent="-114284">
              <a:defRPr sz="1000"/>
            </a:lvl3pPr>
            <a:lvl4pPr marL="399996" indent="-171427">
              <a:defRPr sz="1000"/>
            </a:lvl4pPr>
            <a:lvl5pPr marL="571423" indent="-17142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4" indent="-114284">
              <a:buFont typeface="Arial" panose="020B0604020202020204" pitchFamily="34" charset="0"/>
              <a:buChar char="•"/>
              <a:defRPr sz="1000"/>
            </a:lvl2pPr>
            <a:lvl3pPr marL="228569" indent="-114284">
              <a:defRPr sz="1000"/>
            </a:lvl3pPr>
            <a:lvl4pPr marL="399996" indent="-171427">
              <a:defRPr sz="1000"/>
            </a:lvl4pPr>
            <a:lvl5pPr marL="571423" indent="-17142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58447113"/>
      </p:ext>
    </p:extLst>
  </p:cSld>
  <p:clrMapOvr>
    <a:masterClrMapping/>
  </p:clrMapOvr>
  <p:transition spd="med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7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500" y="2127560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2"/>
            <a:ext cx="2893250" cy="3046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5"/>
            <a:ext cx="3977641" cy="2908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00136352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054883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025147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010390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228797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653403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026918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951630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131466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0B315-69B2-49AD-9EE4-44100904CD4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161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>
    <p:pull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hdphoto" Target="../media/hdphoto3.wdp"/><Relationship Id="rId7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5" Type="http://schemas.openxmlformats.org/officeDocument/2006/relationships/image" Target="../media/image12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microsoft.com/office/2007/relationships/hdphoto" Target="../media/hdphoto4.wdp"/><Relationship Id="rId7" Type="http://schemas.openxmlformats.org/officeDocument/2006/relationships/image" Target="../media/image3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4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31431" y="2244141"/>
            <a:ext cx="5707350" cy="217679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/>
            <a:r>
              <a:rPr lang="en-US" sz="5000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5000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en-US" sz="5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9189"/>
            <a:r>
              <a:rPr lang="en-US" sz="4500" b="1" dirty="0" err="1" smtClean="0">
                <a:solidFill>
                  <a:srgbClr val="002060"/>
                </a:solidFill>
                <a:latin typeface="Arial"/>
                <a:cs typeface="Arial"/>
              </a:rPr>
              <a:t>Uch</a:t>
            </a:r>
            <a:r>
              <a:rPr lang="en-US" sz="45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500" b="1" dirty="0" err="1" smtClean="0">
                <a:solidFill>
                  <a:srgbClr val="002060"/>
                </a:solidFill>
                <a:latin typeface="Arial"/>
                <a:cs typeface="Arial"/>
              </a:rPr>
              <a:t>perpendikular</a:t>
            </a:r>
            <a:r>
              <a:rPr lang="en-US" sz="45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500" b="1" dirty="0" err="1" smtClean="0">
                <a:solidFill>
                  <a:srgbClr val="002060"/>
                </a:solidFill>
                <a:latin typeface="Arial"/>
                <a:cs typeface="Arial"/>
              </a:rPr>
              <a:t>haqidagi</a:t>
            </a:r>
            <a:r>
              <a:rPr lang="en-US" sz="45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500" b="1" dirty="0" err="1" smtClean="0">
                <a:solidFill>
                  <a:srgbClr val="002060"/>
                </a:solidFill>
                <a:latin typeface="Arial"/>
                <a:cs typeface="Arial"/>
              </a:rPr>
              <a:t>teorema</a:t>
            </a:r>
            <a:endParaRPr sz="4500" b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9" y="2075460"/>
            <a:ext cx="389432" cy="111631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588225" y="361577"/>
            <a:ext cx="1804339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588225" y="361577"/>
            <a:ext cx="1804339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733311" y="485240"/>
            <a:ext cx="1533359" cy="574310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600" b="1" spc="16" dirty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10"/>
            <a:ext cx="4808049" cy="854070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574">
              <a:spcBef>
                <a:spcPts val="181"/>
              </a:spcBef>
              <a:defRPr/>
            </a:pPr>
            <a:r>
              <a:rPr lang="en-US" sz="5400" kern="0" spc="8" dirty="0">
                <a:solidFill>
                  <a:sysClr val="window" lastClr="FFFFFF"/>
                </a:solidFill>
              </a:rPr>
              <a:t>GEOMETRIYA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471" y="2084343"/>
            <a:ext cx="2278490" cy="2354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323529" y="3606839"/>
            <a:ext cx="379076" cy="108131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800"/>
          </a:p>
        </p:txBody>
      </p:sp>
      <p:sp>
        <p:nvSpPr>
          <p:cNvPr id="23" name="object 11">
            <a:extLst>
              <a:ext uri="{FF2B5EF4-FFF2-40B4-BE49-F238E27FC236}">
                <a16:creationId xmlns:a16="http://schemas.microsoft.com/office/drawing/2014/main" xmlns="" id="{46A917B8-D015-E34E-A852-A214A8CF8C72}"/>
              </a:ext>
            </a:extLst>
          </p:cNvPr>
          <p:cNvSpPr/>
          <p:nvPr/>
        </p:nvSpPr>
        <p:spPr>
          <a:xfrm>
            <a:off x="459639" y="320800"/>
            <a:ext cx="699000" cy="73875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sz="14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0356337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5979" y="3335718"/>
            <a:ext cx="2451986" cy="156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82771" y="111844"/>
            <a:ext cx="8835601" cy="4924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378"/>
            <a:r>
              <a:rPr lang="en-US" sz="3200" b="1" kern="0" dirty="0" err="1"/>
              <a:t>Mustaqil</a:t>
            </a:r>
            <a:r>
              <a:rPr lang="en-US" sz="3200" b="1" kern="0" dirty="0"/>
              <a:t> </a:t>
            </a:r>
            <a:r>
              <a:rPr lang="en-US" sz="3200" b="1" kern="0" dirty="0" err="1"/>
              <a:t>bajarish</a:t>
            </a:r>
            <a:r>
              <a:rPr lang="en-US" sz="3200" b="1" kern="0" dirty="0"/>
              <a:t> </a:t>
            </a:r>
            <a:r>
              <a:rPr lang="en-US" sz="3200" b="1" kern="0" dirty="0" err="1"/>
              <a:t>uchun</a:t>
            </a:r>
            <a:r>
              <a:rPr lang="en-US" sz="3200" b="1" kern="0" dirty="0"/>
              <a:t> </a:t>
            </a:r>
            <a:r>
              <a:rPr lang="en-US" sz="3200" b="1" kern="0" dirty="0" err="1" smtClean="0"/>
              <a:t>topshiriq</a:t>
            </a:r>
            <a:endParaRPr lang="ru-RU" sz="32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5" y="843558"/>
            <a:ext cx="8979617" cy="1067326"/>
          </a:xfrm>
          <a:prstGeom prst="rect">
            <a:avLst/>
          </a:prstGeom>
        </p:spPr>
        <p:txBody>
          <a:bodyPr vert="horz" lIns="81643" tIns="40822" rIns="81643" bIns="40822" rtlCol="0">
            <a:normAutofit/>
          </a:bodyPr>
          <a:lstStyle/>
          <a:p>
            <a:pPr marL="0" indent="0">
              <a:buNone/>
            </a:pPr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pPr marL="0" indent="0">
              <a:buNone/>
            </a:pPr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505" y="1016267"/>
            <a:ext cx="8795160" cy="145424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4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131-sahifasidagi</a:t>
            </a:r>
            <a:endParaRPr lang="en-US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5.34-masalani </a:t>
            </a:r>
            <a:r>
              <a:rPr lang="en-US" sz="4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2049379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07504" y="230378"/>
            <a:ext cx="8979617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80241" y="935182"/>
                <a:ext cx="8979617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5.29.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uchburchakda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tekisligidan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masofada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uchlaridan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xil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masofada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yotadi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Shu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masofani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241" y="935182"/>
                <a:ext cx="8979617" cy="1200329"/>
              </a:xfrm>
              <a:prstGeom prst="rect">
                <a:avLst/>
              </a:prstGeom>
              <a:blipFill>
                <a:blip r:embed="rId3"/>
                <a:stretch>
                  <a:fillRect l="-1086" t="-3553" b="-111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Равнобедренный треугольник 20"/>
          <p:cNvSpPr/>
          <p:nvPr/>
        </p:nvSpPr>
        <p:spPr>
          <a:xfrm>
            <a:off x="7138556" y="3211469"/>
            <a:ext cx="1619250" cy="1018101"/>
          </a:xfrm>
          <a:prstGeom prst="triangle">
            <a:avLst>
              <a:gd name="adj" fmla="val 68235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единительная линия 23"/>
          <p:cNvCxnSpPr>
            <a:endCxn id="21" idx="0"/>
          </p:cNvCxnSpPr>
          <p:nvPr/>
        </p:nvCxnSpPr>
        <p:spPr>
          <a:xfrm>
            <a:off x="7424306" y="3076572"/>
            <a:ext cx="819145" cy="1348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endCxn id="21" idx="4"/>
          </p:cNvCxnSpPr>
          <p:nvPr/>
        </p:nvCxnSpPr>
        <p:spPr>
          <a:xfrm>
            <a:off x="7424306" y="3076572"/>
            <a:ext cx="1333500" cy="115299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>
            <a:endCxn id="21" idx="2"/>
          </p:cNvCxnSpPr>
          <p:nvPr/>
        </p:nvCxnSpPr>
        <p:spPr>
          <a:xfrm flipH="1">
            <a:off x="7138556" y="3076572"/>
            <a:ext cx="285750" cy="115299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7424306" y="3076572"/>
            <a:ext cx="535132" cy="82001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>
            <a:stCxn id="21" idx="2"/>
          </p:cNvCxnSpPr>
          <p:nvPr/>
        </p:nvCxnSpPr>
        <p:spPr>
          <a:xfrm flipV="1">
            <a:off x="7138556" y="3896588"/>
            <a:ext cx="820882" cy="3329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endCxn id="21" idx="0"/>
          </p:cNvCxnSpPr>
          <p:nvPr/>
        </p:nvCxnSpPr>
        <p:spPr>
          <a:xfrm flipV="1">
            <a:off x="7959438" y="3211469"/>
            <a:ext cx="284013" cy="68511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>
            <a:endCxn id="21" idx="4"/>
          </p:cNvCxnSpPr>
          <p:nvPr/>
        </p:nvCxnSpPr>
        <p:spPr>
          <a:xfrm>
            <a:off x="7959438" y="3896588"/>
            <a:ext cx="798368" cy="3329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7322515" y="2743590"/>
                <a:ext cx="20358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𝑺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2515" y="2743590"/>
                <a:ext cx="203582" cy="307777"/>
              </a:xfrm>
              <a:prstGeom prst="rect">
                <a:avLst/>
              </a:prstGeom>
              <a:blipFill>
                <a:blip r:embed="rId4"/>
                <a:stretch>
                  <a:fillRect l="-26471" r="-29412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7845957" y="3893993"/>
                <a:ext cx="24525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5957" y="3893993"/>
                <a:ext cx="245259" cy="307777"/>
              </a:xfrm>
              <a:prstGeom prst="rect">
                <a:avLst/>
              </a:prstGeom>
              <a:blipFill>
                <a:blip r:embed="rId5"/>
                <a:stretch>
                  <a:fillRect l="-22500" r="-275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8719999" y="4210578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9999" y="4210578"/>
                <a:ext cx="218008" cy="307777"/>
              </a:xfrm>
              <a:prstGeom prst="rect">
                <a:avLst/>
              </a:prstGeom>
              <a:blipFill>
                <a:blip r:embed="rId6"/>
                <a:stretch>
                  <a:fillRect l="-25000" r="-27778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8229217" y="2922683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9217" y="2922683"/>
                <a:ext cx="243656" cy="307777"/>
              </a:xfrm>
              <a:prstGeom prst="rect">
                <a:avLst/>
              </a:prstGeom>
              <a:blipFill>
                <a:blip r:embed="rId7"/>
                <a:stretch>
                  <a:fillRect l="-25000" r="-225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6933627" y="4224379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3627" y="4224379"/>
                <a:ext cx="227626" cy="307777"/>
              </a:xfrm>
              <a:prstGeom prst="rect">
                <a:avLst/>
              </a:prstGeom>
              <a:blipFill>
                <a:blip r:embed="rId8"/>
                <a:stretch>
                  <a:fillRect l="-23684" r="-26316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154559" y="2068219"/>
            <a:ext cx="71263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i="1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000" b="1" i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shartiga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chizamiz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270164" y="2650071"/>
                <a:ext cx="6483927" cy="20406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𝑨𝑩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𝑩𝑪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𝟏𝟔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e>
                      </m:rad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𝟐𝟎</m:t>
                          </m:r>
                        </m:e>
                      </m:rad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𝒎</m:t>
                      </m:r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𝑹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ad>
                            <m:radPr>
                              <m:degHide m:val="on"/>
                              <m:ctrlPr>
                                <a:rPr lang="en-US" sz="2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𝟐𝟎</m:t>
                              </m:r>
                            </m:e>
                          </m:rad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ad>
                            <m:radPr>
                              <m:degHide m:val="on"/>
                              <m:ctrlPr>
                                <a:rPr lang="en-US" sz="2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𝟐𝟎</m:t>
                              </m:r>
                            </m:e>
                          </m:rad>
                        </m:num>
                        <m:den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𝟒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∙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𝟒</m:t>
                              </m:r>
                            </m:num>
                            <m:den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den>
                          </m:f>
                        </m:den>
                      </m:f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𝒎</m:t>
                      </m:r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𝑺𝑨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𝑺𝑩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𝑺𝑪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𝟑𝟔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𝟐𝟓</m:t>
                          </m:r>
                        </m:e>
                      </m:rad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𝒎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164" y="2650071"/>
                <a:ext cx="6483927" cy="2040687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0966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8697" y="127498"/>
            <a:ext cx="8928588" cy="6540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3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2821" t="32899" r="17873" b="57775"/>
          <a:stretch/>
        </p:blipFill>
        <p:spPr>
          <a:xfrm>
            <a:off x="288788" y="1040245"/>
            <a:ext cx="8588405" cy="91324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54559" y="1964309"/>
            <a:ext cx="71263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i="1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000" b="1" i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shartiga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chizamiz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араллелограмм 2"/>
          <p:cNvSpPr/>
          <p:nvPr/>
        </p:nvSpPr>
        <p:spPr>
          <a:xfrm>
            <a:off x="6858000" y="3616036"/>
            <a:ext cx="1776846" cy="1246909"/>
          </a:xfrm>
          <a:prstGeom prst="parallelogram">
            <a:avLst>
              <a:gd name="adj" fmla="val 34167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7724994" y="2829913"/>
            <a:ext cx="0" cy="140481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609035" y="2518307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9035" y="2518307"/>
                <a:ext cx="227626" cy="307777"/>
              </a:xfrm>
              <a:prstGeom prst="rect">
                <a:avLst/>
              </a:prstGeom>
              <a:blipFill>
                <a:blip r:embed="rId4"/>
                <a:stretch>
                  <a:fillRect l="-23684" r="-26316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/>
          <p:cNvCxnSpPr>
            <a:stCxn id="14" idx="2"/>
          </p:cNvCxnSpPr>
          <p:nvPr/>
        </p:nvCxnSpPr>
        <p:spPr>
          <a:xfrm>
            <a:off x="7722848" y="2826084"/>
            <a:ext cx="911998" cy="78995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7722848" y="3612208"/>
            <a:ext cx="911998" cy="62252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8278622" y="3456406"/>
                <a:ext cx="940074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8622" y="3456406"/>
                <a:ext cx="940074" cy="307777"/>
              </a:xfrm>
              <a:prstGeom prst="rect">
                <a:avLst/>
              </a:prstGeom>
              <a:blipFill>
                <a:blip r:embed="rId5"/>
                <a:stretch>
                  <a:fillRect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7533809" y="4234728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3809" y="4234728"/>
                <a:ext cx="243656" cy="307777"/>
              </a:xfrm>
              <a:prstGeom prst="rect">
                <a:avLst/>
              </a:prstGeom>
              <a:blipFill>
                <a:blip r:embed="rId6"/>
                <a:stretch>
                  <a:fillRect l="-25000" r="-225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88788" y="2672195"/>
                <a:ext cx="6382176" cy="23368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𝑨𝑪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</m:oMath>
                </a14:m>
                <a:r>
                  <a:rPr lang="en-US" sz="2600" b="1" dirty="0" smtClean="0"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𝑩𝑪</m:t>
                    </m:r>
                    <m:r>
                      <a:rPr lang="en-US" sz="2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  <m:rad>
                          <m:radPr>
                            <m:degHide m:val="on"/>
                            <m:ctrlPr>
                              <a:rPr lang="en-US" sz="2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sz="2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2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e>
                        </m:rad>
                      </m:den>
                    </m:f>
                  </m:oMath>
                </a14:m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2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𝑨𝑩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2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𝒃</m:t>
                                  </m:r>
                                </m:e>
                                <m:sup>
                                  <m:r>
                                    <a:rPr lang="en-US" sz="2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ru-RU" sz="2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788" y="2672195"/>
                <a:ext cx="6382176" cy="233685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499921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18697" y="127498"/>
            <a:ext cx="8928588" cy="6540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3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2933" t="42622" r="17984" b="51039"/>
          <a:stretch/>
        </p:blipFill>
        <p:spPr>
          <a:xfrm>
            <a:off x="260839" y="1066800"/>
            <a:ext cx="8644303" cy="627752"/>
          </a:xfrm>
          <a:prstGeom prst="rect">
            <a:avLst/>
          </a:prstGeom>
        </p:spPr>
      </p:pic>
      <p:sp>
        <p:nvSpPr>
          <p:cNvPr id="22" name="Параллелограмм 21"/>
          <p:cNvSpPr/>
          <p:nvPr/>
        </p:nvSpPr>
        <p:spPr>
          <a:xfrm>
            <a:off x="2419351" y="2752862"/>
            <a:ext cx="4619624" cy="1729084"/>
          </a:xfrm>
          <a:prstGeom prst="parallelogram">
            <a:avLst>
              <a:gd name="adj" fmla="val 34167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380060" y="1971858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0060" y="1971858"/>
                <a:ext cx="227626" cy="307777"/>
              </a:xfrm>
              <a:prstGeom prst="rect">
                <a:avLst/>
              </a:prstGeom>
              <a:blipFill>
                <a:blip r:embed="rId4"/>
                <a:stretch>
                  <a:fillRect l="-27027" r="-27027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955078" y="3392061"/>
                <a:ext cx="940074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5078" y="3392061"/>
                <a:ext cx="940074" cy="307777"/>
              </a:xfrm>
              <a:prstGeom prst="rect">
                <a:avLst/>
              </a:prstGeom>
              <a:blipFill>
                <a:blip r:embed="rId5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726388" y="3880192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6388" y="3880192"/>
                <a:ext cx="243656" cy="307777"/>
              </a:xfrm>
              <a:prstGeom prst="rect">
                <a:avLst/>
              </a:prstGeom>
              <a:blipFill>
                <a:blip r:embed="rId6"/>
                <a:stretch>
                  <a:fillRect l="-22500" r="-250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Овал 13"/>
          <p:cNvSpPr/>
          <p:nvPr/>
        </p:nvSpPr>
        <p:spPr>
          <a:xfrm>
            <a:off x="3732619" y="3030168"/>
            <a:ext cx="1578683" cy="10315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2" name="Прямая соединительная линия 41"/>
          <p:cNvCxnSpPr>
            <a:endCxn id="25" idx="2"/>
          </p:cNvCxnSpPr>
          <p:nvPr/>
        </p:nvCxnSpPr>
        <p:spPr>
          <a:xfrm flipH="1" flipV="1">
            <a:off x="4493873" y="2279635"/>
            <a:ext cx="28087" cy="126631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>
            <a:stCxn id="14" idx="6"/>
            <a:endCxn id="25" idx="2"/>
          </p:cNvCxnSpPr>
          <p:nvPr/>
        </p:nvCxnSpPr>
        <p:spPr>
          <a:xfrm flipH="1" flipV="1">
            <a:off x="4493873" y="2279635"/>
            <a:ext cx="817429" cy="126631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>
            <a:stCxn id="14" idx="3"/>
            <a:endCxn id="25" idx="2"/>
          </p:cNvCxnSpPr>
          <p:nvPr/>
        </p:nvCxnSpPr>
        <p:spPr>
          <a:xfrm flipV="1">
            <a:off x="3963812" y="2279635"/>
            <a:ext cx="530061" cy="163102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>
            <a:stCxn id="14" idx="5"/>
            <a:endCxn id="25" idx="2"/>
          </p:cNvCxnSpPr>
          <p:nvPr/>
        </p:nvCxnSpPr>
        <p:spPr>
          <a:xfrm flipH="1" flipV="1">
            <a:off x="4493873" y="2279635"/>
            <a:ext cx="586236" cy="163102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>
            <a:stCxn id="14" idx="1"/>
            <a:endCxn id="25" idx="2"/>
          </p:cNvCxnSpPr>
          <p:nvPr/>
        </p:nvCxnSpPr>
        <p:spPr>
          <a:xfrm flipV="1">
            <a:off x="3963812" y="2279635"/>
            <a:ext cx="530061" cy="90160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3708750" y="2993515"/>
                <a:ext cx="25506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8750" y="2993515"/>
                <a:ext cx="255062" cy="307777"/>
              </a:xfrm>
              <a:prstGeom prst="rect">
                <a:avLst/>
              </a:prstGeom>
              <a:blipFill>
                <a:blip r:embed="rId7"/>
                <a:stretch>
                  <a:fillRect l="-16667" r="-19048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5072094" y="3840051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2094" y="3840051"/>
                <a:ext cx="250068" cy="307777"/>
              </a:xfrm>
              <a:prstGeom prst="rect">
                <a:avLst/>
              </a:prstGeom>
              <a:blipFill>
                <a:blip r:embed="rId8"/>
                <a:stretch>
                  <a:fillRect l="-21951" r="-26829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805384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18697" y="127498"/>
            <a:ext cx="8928588" cy="6540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3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43812" y="893618"/>
                <a:ext cx="8852857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5.32.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nuqtadan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tekislikka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uzunliklari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  <m:r>
                      <a:rPr lang="en-US" sz="2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2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𝟏𝟕</m:t>
                    </m:r>
                    <m:r>
                      <a:rPr lang="en-US" sz="2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ikkita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og‘ma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o‘tkazilgan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Bu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og‘malar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proyeksiyasining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ayirmasi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𝟗</m:t>
                    </m:r>
                    <m:r>
                      <a:rPr lang="en-US" sz="2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2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Og‘malar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proyeksiyalarini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812" y="893618"/>
                <a:ext cx="8852857" cy="1107996"/>
              </a:xfrm>
              <a:prstGeom prst="rect">
                <a:avLst/>
              </a:prstGeom>
              <a:blipFill>
                <a:blip r:embed="rId2"/>
                <a:stretch>
                  <a:fillRect l="-895" t="-3315" b="-110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383161" y="1903696"/>
            <a:ext cx="71263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i="1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000" b="1" i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shartiga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chizamiz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араллелограмм 12"/>
          <p:cNvSpPr/>
          <p:nvPr/>
        </p:nvSpPr>
        <p:spPr>
          <a:xfrm>
            <a:off x="6213764" y="3616036"/>
            <a:ext cx="2421082" cy="1246909"/>
          </a:xfrm>
          <a:prstGeom prst="parallelogram">
            <a:avLst>
              <a:gd name="adj" fmla="val 34167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7533809" y="2829913"/>
            <a:ext cx="0" cy="140481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419996" y="2550848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9996" y="2550848"/>
                <a:ext cx="227626" cy="307777"/>
              </a:xfrm>
              <a:prstGeom prst="rect">
                <a:avLst/>
              </a:prstGeom>
              <a:blipFill>
                <a:blip r:embed="rId3"/>
                <a:stretch>
                  <a:fillRect l="-23684" r="-26316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/>
          <p:cNvCxnSpPr>
            <a:stCxn id="16" idx="2"/>
          </p:cNvCxnSpPr>
          <p:nvPr/>
        </p:nvCxnSpPr>
        <p:spPr>
          <a:xfrm>
            <a:off x="7533809" y="2858625"/>
            <a:ext cx="701944" cy="122221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7523668" y="4077357"/>
            <a:ext cx="712085" cy="16900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879529" y="3850007"/>
                <a:ext cx="940074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9529" y="3850007"/>
                <a:ext cx="940074" cy="307777"/>
              </a:xfrm>
              <a:prstGeom prst="rect">
                <a:avLst/>
              </a:prstGeom>
              <a:blipFill>
                <a:blip r:embed="rId4"/>
                <a:stretch>
                  <a:fillRect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533809" y="4234728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3809" y="4234728"/>
                <a:ext cx="243656" cy="307777"/>
              </a:xfrm>
              <a:prstGeom prst="rect">
                <a:avLst/>
              </a:prstGeom>
              <a:blipFill>
                <a:blip r:embed="rId5"/>
                <a:stretch>
                  <a:fillRect l="-25000" r="-225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я соединительная линия 23"/>
          <p:cNvCxnSpPr>
            <a:stCxn id="16" idx="2"/>
          </p:cNvCxnSpPr>
          <p:nvPr/>
        </p:nvCxnSpPr>
        <p:spPr>
          <a:xfrm flipH="1">
            <a:off x="6942595" y="2858625"/>
            <a:ext cx="591214" cy="182767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661572" y="4532411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1572" y="4532411"/>
                <a:ext cx="250068" cy="307777"/>
              </a:xfrm>
              <a:prstGeom prst="rect">
                <a:avLst/>
              </a:prstGeom>
              <a:blipFill>
                <a:blip r:embed="rId6"/>
                <a:stretch>
                  <a:fillRect l="-24390" r="-2439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единительная линия 28"/>
          <p:cNvCxnSpPr/>
          <p:nvPr/>
        </p:nvCxnSpPr>
        <p:spPr>
          <a:xfrm flipV="1">
            <a:off x="6942594" y="4246358"/>
            <a:ext cx="591215" cy="43994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94428" y="2209436"/>
                <a:ext cx="5901572" cy="28748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𝑩𝑪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𝑩𝑫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</m:t>
                      </m:r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𝟐𝟖𝟗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p>
                        <m:sSup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𝟗</m:t>
                              </m:r>
                            </m:e>
                          </m:d>
                        </m:e>
                        <m:sup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𝟏𝟎𝟎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p>
                        <m:sSup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𝟏𝟖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𝟐𝟖𝟗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𝟖𝟏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𝟏𝟎𝟎</m:t>
                      </m:r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𝟏𝟖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𝟏𝟎𝟔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2400" b="1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𝑩𝑪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𝑩𝑫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𝟏𝟓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428" y="2209436"/>
                <a:ext cx="5901572" cy="287482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836744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8697" y="127498"/>
            <a:ext cx="8928588" cy="6540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3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20187" y="1771650"/>
                <a:ext cx="8623788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5.33.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Nuqtadan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tekislikka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ikkita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og‘ma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o‘tkazilgan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Agar </a:t>
                </a:r>
              </a:p>
              <a:p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ulardan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ikkinchisidan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𝟐𝟔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og‘malarning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proyeksiyalari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𝟒𝟎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og‘malar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uzunliklari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nisbatda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bo‘lib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ularning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proyeksiyalari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og‘malarning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uzunliklarini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187" y="1771650"/>
                <a:ext cx="8623788" cy="1938992"/>
              </a:xfrm>
              <a:prstGeom prst="rect">
                <a:avLst/>
              </a:prstGeom>
              <a:blipFill>
                <a:blip r:embed="rId2"/>
                <a:stretch>
                  <a:fillRect l="-1132" t="-2201" b="-66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773615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62379" y="1041251"/>
                <a:ext cx="7649012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i="1" dirty="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Masala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shartiga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chizma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chizamiz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379" y="1041251"/>
                <a:ext cx="7649012" cy="553998"/>
              </a:xfrm>
              <a:prstGeom prst="rect">
                <a:avLst/>
              </a:prstGeom>
              <a:blipFill>
                <a:blip r:embed="rId2"/>
                <a:stretch>
                  <a:fillRect l="-1833" t="-14286" b="-329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араллелограмм 5"/>
          <p:cNvSpPr/>
          <p:nvPr/>
        </p:nvSpPr>
        <p:spPr>
          <a:xfrm>
            <a:off x="6286501" y="3127667"/>
            <a:ext cx="2421082" cy="1246909"/>
          </a:xfrm>
          <a:prstGeom prst="parallelogram">
            <a:avLst>
              <a:gd name="adj" fmla="val 34167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7606546" y="2341544"/>
            <a:ext cx="0" cy="140481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492733" y="2062479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2733" y="2062479"/>
                <a:ext cx="227626" cy="307777"/>
              </a:xfrm>
              <a:prstGeom prst="rect">
                <a:avLst/>
              </a:prstGeom>
              <a:blipFill>
                <a:blip r:embed="rId3"/>
                <a:stretch>
                  <a:fillRect l="-24324" r="-2973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/>
          <p:cNvCxnSpPr>
            <a:stCxn id="8" idx="2"/>
          </p:cNvCxnSpPr>
          <p:nvPr/>
        </p:nvCxnSpPr>
        <p:spPr>
          <a:xfrm>
            <a:off x="7606546" y="2370256"/>
            <a:ext cx="701944" cy="122221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7596405" y="3588988"/>
            <a:ext cx="712085" cy="16900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952266" y="3361638"/>
                <a:ext cx="940074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2266" y="3361638"/>
                <a:ext cx="940074" cy="307777"/>
              </a:xfrm>
              <a:prstGeom prst="rect">
                <a:avLst/>
              </a:prstGeom>
              <a:blipFill>
                <a:blip r:embed="rId4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606546" y="3746359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6546" y="3746359"/>
                <a:ext cx="243656" cy="307777"/>
              </a:xfrm>
              <a:prstGeom prst="rect">
                <a:avLst/>
              </a:prstGeom>
              <a:blipFill>
                <a:blip r:embed="rId5"/>
                <a:stretch>
                  <a:fillRect l="-25000" r="-225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/>
          <p:cNvCxnSpPr>
            <a:stCxn id="8" idx="2"/>
          </p:cNvCxnSpPr>
          <p:nvPr/>
        </p:nvCxnSpPr>
        <p:spPr>
          <a:xfrm flipH="1">
            <a:off x="7015332" y="2370256"/>
            <a:ext cx="591214" cy="182767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734309" y="4044042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4309" y="4044042"/>
                <a:ext cx="250068" cy="307777"/>
              </a:xfrm>
              <a:prstGeom prst="rect">
                <a:avLst/>
              </a:prstGeom>
              <a:blipFill>
                <a:blip r:embed="rId6"/>
                <a:stretch>
                  <a:fillRect l="-24390" r="-2439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/>
          <p:cNvCxnSpPr/>
          <p:nvPr/>
        </p:nvCxnSpPr>
        <p:spPr>
          <a:xfrm flipV="1">
            <a:off x="7015331" y="3757989"/>
            <a:ext cx="591215" cy="43994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49382" y="1631373"/>
                <a:ext cx="5943600" cy="28748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𝑨𝑪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𝑨𝑫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𝟐𝟔</m:t>
                      </m:r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𝟐𝟔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  <m:sup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𝟏𝟔𝟎𝟎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ru-RU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𝟏𝟒𝟒</m:t>
                      </m:r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𝟓𝟐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𝟏𝟔𝟎𝟎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𝟏𝟒𝟒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𝟔𝟕𝟔</m:t>
                      </m:r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𝟓𝟐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𝟕𝟖𝟎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ru-RU" sz="2400" b="1" dirty="0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400" b="1" i="0" dirty="0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𝟏𝟓</m:t>
                      </m:r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𝑨𝑪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𝟏𝟓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𝑨𝑫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𝟒𝟏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382" y="1631373"/>
                <a:ext cx="5943600" cy="287482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16"/>
          <p:cNvSpPr/>
          <p:nvPr/>
        </p:nvSpPr>
        <p:spPr>
          <a:xfrm>
            <a:off x="118697" y="127498"/>
            <a:ext cx="8928588" cy="6540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3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232215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62379" y="1041251"/>
                <a:ext cx="7649012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i="1" dirty="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Masala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shartiga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chizma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chizamiz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379" y="1041251"/>
                <a:ext cx="7649012" cy="553998"/>
              </a:xfrm>
              <a:prstGeom prst="rect">
                <a:avLst/>
              </a:prstGeom>
              <a:blipFill>
                <a:blip r:embed="rId2"/>
                <a:stretch>
                  <a:fillRect l="-1833" t="-14286" b="-329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араллелограмм 5"/>
          <p:cNvSpPr/>
          <p:nvPr/>
        </p:nvSpPr>
        <p:spPr>
          <a:xfrm>
            <a:off x="6286501" y="3127667"/>
            <a:ext cx="2421082" cy="1246909"/>
          </a:xfrm>
          <a:prstGeom prst="parallelogram">
            <a:avLst>
              <a:gd name="adj" fmla="val 34167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7606546" y="2341544"/>
            <a:ext cx="0" cy="140481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492733" y="2062479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2733" y="2062479"/>
                <a:ext cx="227626" cy="307777"/>
              </a:xfrm>
              <a:prstGeom prst="rect">
                <a:avLst/>
              </a:prstGeom>
              <a:blipFill>
                <a:blip r:embed="rId3"/>
                <a:stretch>
                  <a:fillRect l="-24324" r="-2973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/>
          <p:cNvCxnSpPr>
            <a:stCxn id="8" idx="2"/>
          </p:cNvCxnSpPr>
          <p:nvPr/>
        </p:nvCxnSpPr>
        <p:spPr>
          <a:xfrm>
            <a:off x="7606546" y="2370256"/>
            <a:ext cx="701944" cy="122221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7596405" y="3588988"/>
            <a:ext cx="712085" cy="16900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952266" y="3361638"/>
                <a:ext cx="940074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2266" y="3361638"/>
                <a:ext cx="940074" cy="307777"/>
              </a:xfrm>
              <a:prstGeom prst="rect">
                <a:avLst/>
              </a:prstGeom>
              <a:blipFill>
                <a:blip r:embed="rId4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606546" y="3746359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6546" y="3746359"/>
                <a:ext cx="243656" cy="307777"/>
              </a:xfrm>
              <a:prstGeom prst="rect">
                <a:avLst/>
              </a:prstGeom>
              <a:blipFill>
                <a:blip r:embed="rId5"/>
                <a:stretch>
                  <a:fillRect l="-25000" r="-225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/>
          <p:cNvCxnSpPr>
            <a:stCxn id="8" idx="2"/>
          </p:cNvCxnSpPr>
          <p:nvPr/>
        </p:nvCxnSpPr>
        <p:spPr>
          <a:xfrm flipH="1">
            <a:off x="7015332" y="2370256"/>
            <a:ext cx="591214" cy="182767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734309" y="4044042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4309" y="4044042"/>
                <a:ext cx="250068" cy="307777"/>
              </a:xfrm>
              <a:prstGeom prst="rect">
                <a:avLst/>
              </a:prstGeom>
              <a:blipFill>
                <a:blip r:embed="rId6"/>
                <a:stretch>
                  <a:fillRect l="-24390" r="-2439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/>
          <p:cNvCxnSpPr/>
          <p:nvPr/>
        </p:nvCxnSpPr>
        <p:spPr>
          <a:xfrm flipV="1">
            <a:off x="7015331" y="3757989"/>
            <a:ext cx="591215" cy="43994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49382" y="1631373"/>
                <a:ext cx="5943600" cy="28748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𝑨𝑪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𝑨𝑫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sSup>
                        <m:sSupPr>
                          <m:ctrlPr>
                            <a:rPr lang="ru-RU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𝟒𝟗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ru-RU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sSup>
                        <m:sSupPr>
                          <m:ctrlPr>
                            <a:rPr lang="ru-RU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𝟒𝟖</m:t>
                      </m:r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𝟏𝟔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ru-RU" sz="2400" b="1" dirty="0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400" b="1" i="0" dirty="0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𝑨𝑪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𝑨𝑫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382" y="1631373"/>
                <a:ext cx="5943600" cy="287482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16"/>
          <p:cNvSpPr/>
          <p:nvPr/>
        </p:nvSpPr>
        <p:spPr>
          <a:xfrm>
            <a:off x="118697" y="127498"/>
            <a:ext cx="8928588" cy="6540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3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881765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3044" t="40439" r="17984" b="52219"/>
          <a:stretch/>
        </p:blipFill>
        <p:spPr>
          <a:xfrm>
            <a:off x="241277" y="900792"/>
            <a:ext cx="8525521" cy="7058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4829" t="80121" r="15642" b="16506"/>
          <a:stretch/>
        </p:blipFill>
        <p:spPr>
          <a:xfrm>
            <a:off x="136503" y="1514021"/>
            <a:ext cx="8525523" cy="324304"/>
          </a:xfrm>
          <a:prstGeom prst="rect">
            <a:avLst/>
          </a:prstGeom>
        </p:spPr>
      </p:pic>
      <p:sp>
        <p:nvSpPr>
          <p:cNvPr id="7" name="Параллелограмм 6"/>
          <p:cNvSpPr/>
          <p:nvPr/>
        </p:nvSpPr>
        <p:spPr>
          <a:xfrm>
            <a:off x="5876926" y="3575342"/>
            <a:ext cx="3095624" cy="1246909"/>
          </a:xfrm>
          <a:prstGeom prst="parallelogram">
            <a:avLst>
              <a:gd name="adj" fmla="val 34167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7196971" y="2789219"/>
            <a:ext cx="0" cy="140481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083158" y="2510154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3158" y="2510154"/>
                <a:ext cx="227626" cy="307777"/>
              </a:xfrm>
              <a:prstGeom prst="rect">
                <a:avLst/>
              </a:prstGeom>
              <a:blipFill>
                <a:blip r:embed="rId4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/>
          <p:cNvCxnSpPr>
            <a:stCxn id="9" idx="2"/>
          </p:cNvCxnSpPr>
          <p:nvPr/>
        </p:nvCxnSpPr>
        <p:spPr>
          <a:xfrm>
            <a:off x="7196971" y="2817931"/>
            <a:ext cx="815757" cy="156356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186830" y="4205665"/>
            <a:ext cx="825898" cy="17583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012728" y="4239242"/>
                <a:ext cx="232481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2728" y="4239242"/>
                <a:ext cx="232481" cy="307777"/>
              </a:xfrm>
              <a:prstGeom prst="rect">
                <a:avLst/>
              </a:prstGeom>
              <a:blipFill>
                <a:blip r:embed="rId5"/>
                <a:stretch>
                  <a:fillRect l="-20513" r="-20513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377520" y="4514474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7520" y="4514474"/>
                <a:ext cx="243656" cy="307777"/>
              </a:xfrm>
              <a:prstGeom prst="rect">
                <a:avLst/>
              </a:prstGeom>
              <a:blipFill>
                <a:blip r:embed="rId6"/>
                <a:stretch>
                  <a:fillRect l="-22500" r="-250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/>
          <p:cNvCxnSpPr>
            <a:stCxn id="9" idx="2"/>
            <a:endCxn id="13" idx="3"/>
          </p:cNvCxnSpPr>
          <p:nvPr/>
        </p:nvCxnSpPr>
        <p:spPr>
          <a:xfrm flipH="1">
            <a:off x="6621176" y="2817931"/>
            <a:ext cx="575795" cy="18504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174670" y="3952744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4670" y="3952744"/>
                <a:ext cx="250068" cy="307777"/>
              </a:xfrm>
              <a:prstGeom prst="rect">
                <a:avLst/>
              </a:prstGeom>
              <a:blipFill>
                <a:blip r:embed="rId7"/>
                <a:stretch>
                  <a:fillRect l="-24390" r="-2439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/>
          <p:cNvCxnSpPr>
            <a:stCxn id="13" idx="3"/>
          </p:cNvCxnSpPr>
          <p:nvPr/>
        </p:nvCxnSpPr>
        <p:spPr>
          <a:xfrm flipV="1">
            <a:off x="6621176" y="4205664"/>
            <a:ext cx="575795" cy="46269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stCxn id="13" idx="3"/>
          </p:cNvCxnSpPr>
          <p:nvPr/>
        </p:nvCxnSpPr>
        <p:spPr>
          <a:xfrm flipV="1">
            <a:off x="6621176" y="4393131"/>
            <a:ext cx="1391125" cy="2752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87911" y="1827496"/>
            <a:ext cx="71263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i="1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000" b="1" i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shartiga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chizamiz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87911" y="2427030"/>
                <a:ext cx="5465189" cy="21399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𝑪𝑫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𝑩𝑫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𝒅𝒄𝒕𝒈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𝟑𝟎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°=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𝒅</m:t>
                      </m:r>
                      <m:rad>
                        <m:radPr>
                          <m:degHide m:val="on"/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en-US" sz="2000" b="1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en-US" sz="2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𝑩𝑪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sSup>
                            <m:sSup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𝒅</m:t>
                              </m:r>
                            </m:e>
                            <m:sup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𝒅</m:t>
                              </m:r>
                            </m:e>
                            <m:sup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𝒅</m:t>
                          </m:r>
                          <m:rad>
                            <m:radPr>
                              <m:degHide m:val="on"/>
                              <m:ctrlPr>
                                <a:rPr lang="en-US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∙</m:t>
                              </m:r>
                            </m:e>
                          </m:rad>
                          <m:r>
                            <a:rPr lang="en-US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𝒅</m:t>
                          </m:r>
                          <m:rad>
                            <m:radPr>
                              <m:degHide m:val="on"/>
                              <m:ctrlPr>
                                <a:rPr lang="en-US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e>
                          </m:rad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𝒄𝒐𝒔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𝟏𝟐𝟎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e>
                      </m:rad>
                    </m:oMath>
                  </m:oMathPara>
                </a14:m>
                <a:endParaRPr lang="en-US" sz="2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𝑩𝑪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𝒅</m:t>
                      </m:r>
                    </m:oMath>
                  </m:oMathPara>
                </a14:m>
                <a:endParaRPr lang="ru-RU" sz="3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911" y="2427030"/>
                <a:ext cx="5465189" cy="213994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Прямоугольник 27"/>
          <p:cNvSpPr/>
          <p:nvPr/>
        </p:nvSpPr>
        <p:spPr>
          <a:xfrm>
            <a:off x="118697" y="127498"/>
            <a:ext cx="8928588" cy="6540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3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7785983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2095</TotalTime>
  <Words>281</Words>
  <Application>Microsoft Office PowerPoint</Application>
  <PresentationFormat>Экран (16:9)</PresentationFormat>
  <Paragraphs>83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Teacher</cp:lastModifiedBy>
  <cp:revision>218</cp:revision>
  <dcterms:created xsi:type="dcterms:W3CDTF">2021-01-07T07:05:37Z</dcterms:created>
  <dcterms:modified xsi:type="dcterms:W3CDTF">2021-02-19T06:56:52Z</dcterms:modified>
</cp:coreProperties>
</file>