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79" r:id="rId3"/>
    <p:sldId id="295" r:id="rId4"/>
    <p:sldId id="291" r:id="rId5"/>
    <p:sldId id="296" r:id="rId6"/>
    <p:sldId id="297" r:id="rId7"/>
    <p:sldId id="300" r:id="rId8"/>
    <p:sldId id="276" r:id="rId9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98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72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50029-9BEE-4534-A2EC-53C2F3A9A0A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42514-324F-40E9-8EBE-9A872DB7F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49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700903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679504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581152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4" indent="-114284">
              <a:buFont typeface="Arial" panose="020B0604020202020204" pitchFamily="34" charset="0"/>
              <a:buChar char="•"/>
              <a:defRPr sz="1000"/>
            </a:lvl2pPr>
            <a:lvl3pPr marL="228569" indent="-114284">
              <a:defRPr sz="1000"/>
            </a:lvl3pPr>
            <a:lvl4pPr marL="399996" indent="-171427">
              <a:defRPr sz="1000"/>
            </a:lvl4pPr>
            <a:lvl5pPr marL="571423" indent="-171427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4" indent="-114284">
              <a:buFont typeface="Arial" panose="020B0604020202020204" pitchFamily="34" charset="0"/>
              <a:buChar char="•"/>
              <a:defRPr sz="1000"/>
            </a:lvl2pPr>
            <a:lvl3pPr marL="228569" indent="-114284">
              <a:defRPr sz="1000"/>
            </a:lvl3pPr>
            <a:lvl4pPr marL="399996" indent="-171427">
              <a:defRPr sz="1000"/>
            </a:lvl4pPr>
            <a:lvl5pPr marL="571423" indent="-171427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4" indent="-114284">
              <a:buFont typeface="Arial" panose="020B0604020202020204" pitchFamily="34" charset="0"/>
              <a:buChar char="•"/>
              <a:defRPr sz="1000"/>
            </a:lvl2pPr>
            <a:lvl3pPr marL="228569" indent="-114284">
              <a:defRPr sz="1000"/>
            </a:lvl3pPr>
            <a:lvl4pPr marL="399996" indent="-171427">
              <a:defRPr sz="1000"/>
            </a:lvl4pPr>
            <a:lvl5pPr marL="571423" indent="-171427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58447113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7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500" y="2127560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2"/>
            <a:ext cx="2893250" cy="3046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2" y="1183005"/>
            <a:ext cx="3977641" cy="290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0136352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054883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025147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010390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228797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653403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026918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951630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131466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0B315-69B2-49AD-9EE4-44100904CD47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16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pull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2704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808897" y="1897894"/>
            <a:ext cx="5707350" cy="2484572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Aft>
                <a:spcPts val="1200"/>
              </a:spcAft>
            </a:pPr>
            <a:r>
              <a:rPr lang="en-US" sz="5000" dirty="0" err="1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sz="5000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lang="en-US" sz="50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9189"/>
            <a:r>
              <a:rPr lang="en-US" sz="5000" b="1" dirty="0" err="1" smtClean="0">
                <a:solidFill>
                  <a:srgbClr val="002060"/>
                </a:solidFill>
                <a:latin typeface="Arial"/>
                <a:cs typeface="Arial"/>
              </a:rPr>
              <a:t>Amaliy</a:t>
            </a:r>
            <a:r>
              <a:rPr lang="en-US" sz="5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  <a:latin typeface="Arial"/>
                <a:cs typeface="Arial"/>
              </a:rPr>
              <a:t>mashq</a:t>
            </a:r>
            <a:r>
              <a:rPr lang="en-US" sz="5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</a:p>
          <a:p>
            <a:pPr marL="29189"/>
            <a:r>
              <a:rPr lang="en-US" sz="5000" b="1" dirty="0" err="1" smtClean="0">
                <a:solidFill>
                  <a:srgbClr val="002060"/>
                </a:solidFill>
                <a:latin typeface="Arial"/>
                <a:cs typeface="Arial"/>
              </a:rPr>
              <a:t>va</a:t>
            </a:r>
            <a:r>
              <a:rPr lang="en-US" sz="5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  <a:latin typeface="Arial"/>
                <a:cs typeface="Arial"/>
              </a:rPr>
              <a:t>tatbiq</a:t>
            </a:r>
            <a:endParaRPr sz="5000" b="1" dirty="0"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23529" y="2041085"/>
            <a:ext cx="389432" cy="111631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588225" y="361577"/>
            <a:ext cx="1804339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6588225" y="361577"/>
            <a:ext cx="1804339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6733311" y="485240"/>
            <a:ext cx="1533359" cy="574310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600" b="1" spc="16" dirty="0">
                <a:solidFill>
                  <a:srgbClr val="FEFEFE"/>
                </a:solidFill>
                <a:latin typeface="Arial"/>
                <a:cs typeface="Arial"/>
              </a:rPr>
              <a:t>10-sinf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10"/>
            <a:ext cx="4808049" cy="854070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574">
              <a:spcBef>
                <a:spcPts val="181"/>
              </a:spcBef>
              <a:defRPr/>
            </a:pPr>
            <a:r>
              <a:rPr lang="en-US" sz="5400" kern="0" spc="8" dirty="0">
                <a:solidFill>
                  <a:sysClr val="window" lastClr="FFFFFF"/>
                </a:solidFill>
              </a:rPr>
              <a:t>GEOMETRIYA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471" y="2084343"/>
            <a:ext cx="2278490" cy="2354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323529" y="3283705"/>
            <a:ext cx="379076" cy="108131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23" name="object 11">
            <a:extLst>
              <a:ext uri="{FF2B5EF4-FFF2-40B4-BE49-F238E27FC236}">
                <a16:creationId xmlns:a16="http://schemas.microsoft.com/office/drawing/2014/main" id="{46A917B8-D015-E34E-A852-A214A8CF8C72}"/>
              </a:ext>
            </a:extLst>
          </p:cNvPr>
          <p:cNvSpPr/>
          <p:nvPr/>
        </p:nvSpPr>
        <p:spPr>
          <a:xfrm>
            <a:off x="459639" y="320800"/>
            <a:ext cx="699000" cy="738750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endParaRPr sz="14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35633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07504" y="230378"/>
            <a:ext cx="8979617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masalalarni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1928" t="39843" r="17984" b="53411"/>
          <a:stretch/>
        </p:blipFill>
        <p:spPr>
          <a:xfrm>
            <a:off x="219341" y="1028702"/>
            <a:ext cx="8755941" cy="6630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341" y="1704107"/>
            <a:ext cx="875594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6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26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Uchburchak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medianalarining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parallel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proyeksiyasini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uchburchakning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medianalari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o‘tkaziladi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undagi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nuqtadan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proyeksiyalash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yo‘nalishiga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parallel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chiziqlar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o‘tkaziladi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Natijada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proyeksiyalash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tekisligidagi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uchburchakda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medianalarning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parallel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proyeksiyalari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96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07504" y="230378"/>
            <a:ext cx="8979617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masalalarni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2348" y="914400"/>
                <a:ext cx="877578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4.78.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𝑨𝑩𝑪𝑫</m:t>
                    </m:r>
                  </m:oMath>
                </a14:m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parallelogramm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𝑨𝑩𝑬</m:t>
                    </m:r>
                  </m:oMath>
                </a14:m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bitta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tekislikda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yotmaydi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𝑸</m:t>
                    </m:r>
                  </m:oMath>
                </a14:m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𝑹</m:t>
                    </m:r>
                  </m:oMath>
                </a14:m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nuqtalar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𝑨𝑫</m:t>
                    </m:r>
                  </m:oMath>
                </a14:m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𝑩𝑪</m:t>
                    </m:r>
                  </m:oMath>
                </a14:m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kesmalarning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o‘rtasi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𝑴</m:t>
                    </m:r>
                  </m:oMath>
                </a14:m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𝑵</m:t>
                    </m:r>
                  </m:oMath>
                </a14:m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esa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𝑨𝑬</m:t>
                    </m:r>
                  </m:oMath>
                </a14:m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𝑩𝑬</m:t>
                    </m:r>
                  </m:oMath>
                </a14:m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kesmalarning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o‘rtasi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𝑸𝑹</m:t>
                    </m:r>
                  </m:oMath>
                </a14:m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𝑴𝑵</m:t>
                    </m:r>
                  </m:oMath>
                </a14:m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kesmalarning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parallel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ekanligini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isbotlang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24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24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Masala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shartiga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mos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chizma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chizamiz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48" y="914400"/>
                <a:ext cx="8775788" cy="1938992"/>
              </a:xfrm>
              <a:prstGeom prst="rect">
                <a:avLst/>
              </a:prstGeom>
              <a:blipFill>
                <a:blip r:embed="rId2"/>
                <a:stretch>
                  <a:fillRect l="-1112" t="-2201" r="-973" b="-66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араллелограмм 3"/>
          <p:cNvSpPr/>
          <p:nvPr/>
        </p:nvSpPr>
        <p:spPr>
          <a:xfrm>
            <a:off x="6712528" y="2933368"/>
            <a:ext cx="2130136" cy="1132609"/>
          </a:xfrm>
          <a:prstGeom prst="parallelogram">
            <a:avLst>
              <a:gd name="adj" fmla="val 50688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 flipV="1">
            <a:off x="5704609" y="3499672"/>
            <a:ext cx="1007920" cy="56630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5704611" y="2933367"/>
            <a:ext cx="1595349" cy="56630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6208569" y="3216519"/>
            <a:ext cx="293716" cy="5663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4" idx="1"/>
            <a:endCxn id="4" idx="3"/>
          </p:cNvCxnSpPr>
          <p:nvPr/>
        </p:nvCxnSpPr>
        <p:spPr>
          <a:xfrm flipH="1">
            <a:off x="7490548" y="2933368"/>
            <a:ext cx="574096" cy="11326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6448193" y="3999012"/>
                <a:ext cx="4571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193" y="3999012"/>
                <a:ext cx="45717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7071373" y="2533303"/>
                <a:ext cx="47641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𝑩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373" y="2533303"/>
                <a:ext cx="476412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8665576" y="2561878"/>
                <a:ext cx="44595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𝑪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5576" y="2561878"/>
                <a:ext cx="445956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8048393" y="3951387"/>
                <a:ext cx="4844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𝑫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393" y="3951387"/>
                <a:ext cx="484427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7210193" y="3970437"/>
                <a:ext cx="47961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𝑸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0193" y="3970437"/>
                <a:ext cx="479618" cy="461665"/>
              </a:xfrm>
              <a:prstGeom prst="rect">
                <a:avLst/>
              </a:prstGeom>
              <a:blipFill>
                <a:blip r:embed="rId7"/>
                <a:stretch>
                  <a:fillRect l="-1282" r="-2564" b="-131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7829318" y="2541687"/>
                <a:ext cx="4683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𝑹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9318" y="2541687"/>
                <a:ext cx="468397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5336645" y="3268840"/>
                <a:ext cx="4555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𝑬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645" y="3268840"/>
                <a:ext cx="455573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5914167" y="3697708"/>
                <a:ext cx="5341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𝑴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167" y="3697708"/>
                <a:ext cx="534121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6257578" y="2818278"/>
                <a:ext cx="48763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𝑵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578" y="2818278"/>
                <a:ext cx="487633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03341" y="2856369"/>
                <a:ext cx="4955645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𝑴𝑵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||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𝑨𝑩</m:t>
                      </m:r>
                    </m:oMath>
                  </m:oMathPara>
                </a14:m>
                <a:endPara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𝑸𝑹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||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𝑨𝑩</m:t>
                      </m:r>
                    </m:oMath>
                  </m:oMathPara>
                </a14:m>
                <a:endPara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𝑴𝑵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||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𝑸𝑹</m:t>
                      </m:r>
                    </m:oMath>
                  </m:oMathPara>
                </a14:m>
                <a:endParaRPr lang="ru-RU" sz="3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41" y="2856369"/>
                <a:ext cx="4955645" cy="193899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97546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697" y="127498"/>
            <a:ext cx="8928588" cy="6540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en-US" sz="3800" b="1" dirty="0" err="1">
                <a:solidFill>
                  <a:schemeClr val="bg1"/>
                </a:solidFill>
                <a:latin typeface="Arial"/>
                <a:cs typeface="Arial"/>
              </a:rPr>
              <a:t>Masalalar</a:t>
            </a:r>
            <a:r>
              <a:rPr lang="en-US" sz="3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3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2598" t="48772" r="17761" b="41506"/>
          <a:stretch/>
        </p:blipFill>
        <p:spPr>
          <a:xfrm>
            <a:off x="471314" y="1006434"/>
            <a:ext cx="8223353" cy="9054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35163" t="35082" r="51116" b="41505"/>
          <a:stretch/>
        </p:blipFill>
        <p:spPr>
          <a:xfrm>
            <a:off x="5763023" y="1911928"/>
            <a:ext cx="2931644" cy="28124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2425" y="2009775"/>
                <a:ext cx="5410598" cy="2400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</m:e>
                        <m:sub>
                          <m:r>
                            <a:rPr lang="en-US" sz="3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ru-RU" sz="3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𝑩</m:t>
                          </m:r>
                        </m:e>
                        <m:sub>
                          <m:r>
                            <a:rPr lang="en-US" sz="3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3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||</m:t>
                      </m:r>
                      <m:r>
                        <a:rPr lang="en-US" sz="3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𝑨𝑩𝑪𝑫</m:t>
                      </m:r>
                    </m:oMath>
                  </m:oMathPara>
                </a14:m>
                <a:endParaRPr lang="en-US" sz="3000" b="1" i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3000" b="1" i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</m:e>
                        <m:sub>
                          <m:r>
                            <a:rPr lang="en-US" sz="3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ru-RU" sz="3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𝑩</m:t>
                          </m:r>
                        </m:e>
                        <m:sub>
                          <m:r>
                            <a:rPr lang="en-US" sz="3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3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||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𝑫</m:t>
                      </m:r>
                      <m:sSub>
                        <m:sSubPr>
                          <m:ctrlPr>
                            <a:rPr lang="en-US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𝑫</m:t>
                          </m:r>
                        </m:e>
                        <m:sub>
                          <m:r>
                            <a:rPr lang="en-US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𝑪</m:t>
                      </m:r>
                    </m:oMath>
                  </m:oMathPara>
                </a14:m>
                <a:endParaRPr lang="en-US" sz="3000" b="1" i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30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25" y="2009775"/>
                <a:ext cx="5410598" cy="2400657"/>
              </a:xfrm>
              <a:prstGeom prst="rect">
                <a:avLst/>
              </a:prstGeom>
              <a:blipFill>
                <a:blip r:embed="rId5"/>
                <a:stretch>
                  <a:fillRect l="-2706" t="-3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20658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697" y="127498"/>
            <a:ext cx="8928588" cy="6540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en-US" sz="3800" b="1" dirty="0" err="1">
                <a:solidFill>
                  <a:schemeClr val="bg1"/>
                </a:solidFill>
                <a:latin typeface="Arial"/>
                <a:cs typeface="Arial"/>
              </a:rPr>
              <a:t>Masalalar</a:t>
            </a:r>
            <a:r>
              <a:rPr lang="en-US" sz="3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3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1610" t="42448" r="33456" b="33854"/>
          <a:stretch/>
        </p:blipFill>
        <p:spPr>
          <a:xfrm>
            <a:off x="6100526" y="2045293"/>
            <a:ext cx="2754506" cy="2457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2425" y="1866900"/>
                <a:ext cx="5410598" cy="3096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𝑺𝑹𝑸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~∆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𝑷𝑹𝑻</m:t>
                    </m:r>
                  </m:oMath>
                </a14:m>
                <a:r>
                  <a:rPr lang="en-US" sz="28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dan</a:t>
                </a:r>
              </a:p>
              <a:p>
                <a:endParaRPr lang="en-US" sz="2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𝑷𝑻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𝑺𝑸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𝑷𝑹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𝑺𝑹</m:t>
                          </m:r>
                        </m:den>
                      </m:f>
                    </m:oMath>
                  </m:oMathPara>
                </a14:m>
                <a:endParaRPr lang="en-US" sz="2800" b="1" i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8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𝑷𝑻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𝑺𝑸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𝑷𝑹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𝑺𝑹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𝟒𝟐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𝟕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𝟏𝟖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en-US" sz="2800" b="1" i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25" y="1866900"/>
                <a:ext cx="5410598" cy="3096169"/>
              </a:xfrm>
              <a:prstGeom prst="rect">
                <a:avLst/>
              </a:prstGeom>
              <a:blipFill>
                <a:blip r:embed="rId5"/>
                <a:stretch>
                  <a:fillRect l="-2706" t="-25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85397" y="960120"/>
                <a:ext cx="887290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4.80.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𝑷𝑹𝑻</m:t>
                    </m:r>
                  </m:oMath>
                </a14:m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𝑷𝑻</m:t>
                    </m:r>
                  </m:oMath>
                </a14:m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chiziqqa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parallel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</m:oMath>
                </a14:m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tekislik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𝑷𝑹</m:t>
                    </m:r>
                  </m:oMath>
                </a14:m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tomonni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𝑺</m:t>
                    </m:r>
                  </m:oMath>
                </a14:m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nuqtada,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𝑹𝑻</m:t>
                    </m:r>
                  </m:oMath>
                </a14:m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tomonni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𝑸</m:t>
                    </m:r>
                  </m:oMath>
                </a14:m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nuqtada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kesib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o‘tadi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7-rasm). Agar </a:t>
                </a:r>
                <a:endParaRPr lang="en-US" sz="2000" b="1" i="1" dirty="0" smtClean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𝑺𝑹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𝟕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𝑺𝑸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𝑺𝑷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𝟑𝟓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𝑷𝑻</m:t>
                    </m:r>
                  </m:oMath>
                </a14:m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tomonni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97" y="960120"/>
                <a:ext cx="8872903" cy="1015663"/>
              </a:xfrm>
              <a:prstGeom prst="rect">
                <a:avLst/>
              </a:prstGeom>
              <a:blipFill>
                <a:blip r:embed="rId6"/>
                <a:stretch>
                  <a:fillRect l="-687" t="-3012" b="-102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2396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697" y="127498"/>
            <a:ext cx="8928588" cy="6540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en-US" sz="3800" b="1" dirty="0" err="1">
                <a:solidFill>
                  <a:schemeClr val="bg1"/>
                </a:solidFill>
                <a:latin typeface="Arial"/>
                <a:cs typeface="Arial"/>
              </a:rPr>
              <a:t>Masalalar</a:t>
            </a:r>
            <a:r>
              <a:rPr lang="en-US" sz="3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3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70059" t="41927" r="15007" b="33854"/>
          <a:stretch/>
        </p:blipFill>
        <p:spPr>
          <a:xfrm>
            <a:off x="6185528" y="2353383"/>
            <a:ext cx="2773147" cy="25284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8764" y="857229"/>
                <a:ext cx="885852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4.81.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</m:oMath>
                </a14:m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tekislik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𝑨𝑩𝑪𝑫</m:t>
                    </m:r>
                  </m:oMath>
                </a14:m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yonli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trapetsiya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𝑨𝑫</m:t>
                    </m:r>
                  </m:oMath>
                </a14:m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parallel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hamda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𝑨𝑩</m:t>
                    </m:r>
                  </m:oMath>
                </a14:m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𝑪𝑫</m:t>
                    </m:r>
                  </m:oMath>
                </a14:m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tomonlarini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𝑴</m:t>
                    </m:r>
                  </m:oMath>
                </a14:m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𝑵</m:t>
                    </m:r>
                  </m:oMath>
                </a14:m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nuqtalarda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kesib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o‘tadi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b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(8-rasm).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𝑨𝑫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𝑴𝑵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𝟏𝟔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Agar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𝑴</m:t>
                    </m:r>
                  </m:oMath>
                </a14:m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𝑨𝑩</m:t>
                    </m:r>
                  </m:oMath>
                </a14:m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kesmaning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𝑨𝑩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𝟖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trapetsiya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perimetrini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64" y="857229"/>
                <a:ext cx="8858521" cy="1569660"/>
              </a:xfrm>
              <a:prstGeom prst="rect">
                <a:avLst/>
              </a:prstGeom>
              <a:blipFill>
                <a:blip r:embed="rId3"/>
                <a:stretch>
                  <a:fillRect l="-1101" t="-2724" b="-85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8764" y="2288068"/>
                <a:ext cx="5996764" cy="2616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O‘rta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chiziq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asoslar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yig‘indisining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yarmiga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en-US" sz="2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𝑩𝑪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𝑴𝑵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𝑨𝑫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𝟑𝟐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𝟐𝟎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𝟏𝟐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𝑷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𝟏𝟐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𝟐𝟎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𝟒𝟖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2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64" y="2288068"/>
                <a:ext cx="5996764" cy="2616101"/>
              </a:xfrm>
              <a:prstGeom prst="rect">
                <a:avLst/>
              </a:prstGeom>
              <a:blipFill>
                <a:blip r:embed="rId4"/>
                <a:stretch>
                  <a:fillRect l="-2439" t="-30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56599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697" y="127498"/>
            <a:ext cx="8928588" cy="6540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en-US" sz="3800" b="1" dirty="0" err="1">
                <a:solidFill>
                  <a:schemeClr val="bg1"/>
                </a:solidFill>
                <a:latin typeface="Arial"/>
                <a:cs typeface="Arial"/>
              </a:rPr>
              <a:t>Masalalar</a:t>
            </a:r>
            <a:r>
              <a:rPr lang="en-US" sz="3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800" b="1" dirty="0" err="1" smtClean="0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3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2376" y="1941853"/>
            <a:ext cx="715304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3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3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shartiga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chizma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chizamiz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5905500" y="4102676"/>
            <a:ext cx="2885726" cy="114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297866" y="2413163"/>
                <a:ext cx="3494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en-US" sz="2400" b="1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7866" y="2413163"/>
                <a:ext cx="349455" cy="369332"/>
              </a:xfrm>
              <a:prstGeom prst="rect">
                <a:avLst/>
              </a:prstGeom>
              <a:blipFill>
                <a:blip r:embed="rId2"/>
                <a:stretch>
                  <a:fillRect l="-18966" r="-20690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664589" y="3644776"/>
                <a:ext cx="2660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𝛂</m:t>
                      </m:r>
                    </m:oMath>
                  </m:oMathPara>
                </a14:m>
                <a:endParaRPr lang="en-US" sz="2400" b="1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4589" y="3644776"/>
                <a:ext cx="266098" cy="369332"/>
              </a:xfrm>
              <a:prstGeom prst="rect">
                <a:avLst/>
              </a:prstGeom>
              <a:blipFill>
                <a:blip r:embed="rId3"/>
                <a:stretch>
                  <a:fillRect l="-15909" r="-15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Прямая соединительная линия 23"/>
          <p:cNvCxnSpPr/>
          <p:nvPr/>
        </p:nvCxnSpPr>
        <p:spPr>
          <a:xfrm flipV="1">
            <a:off x="6248400" y="2737013"/>
            <a:ext cx="2177369" cy="13771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endCxn id="31" idx="0"/>
          </p:cNvCxnSpPr>
          <p:nvPr/>
        </p:nvCxnSpPr>
        <p:spPr>
          <a:xfrm flipH="1">
            <a:off x="8259098" y="2737013"/>
            <a:ext cx="166672" cy="13771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endCxn id="30" idx="0"/>
          </p:cNvCxnSpPr>
          <p:nvPr/>
        </p:nvCxnSpPr>
        <p:spPr>
          <a:xfrm flipH="1">
            <a:off x="7419495" y="3296187"/>
            <a:ext cx="140264" cy="80886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332029" y="2924831"/>
                <a:ext cx="3045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𝑲</m:t>
                      </m:r>
                    </m:oMath>
                  </m:oMathPara>
                </a14:m>
                <a:endParaRPr lang="en-US" sz="2400" b="1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029" y="2924831"/>
                <a:ext cx="304571" cy="369332"/>
              </a:xfrm>
              <a:prstGeom prst="rect">
                <a:avLst/>
              </a:prstGeom>
              <a:blipFill>
                <a:blip r:embed="rId4"/>
                <a:stretch>
                  <a:fillRect l="-24000" r="-22000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026848" y="4071959"/>
                <a:ext cx="2949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en-US" sz="2400" b="1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848" y="4071959"/>
                <a:ext cx="294953" cy="369332"/>
              </a:xfrm>
              <a:prstGeom prst="rect">
                <a:avLst/>
              </a:prstGeom>
              <a:blipFill>
                <a:blip r:embed="rId5"/>
                <a:stretch>
                  <a:fillRect l="-25000" r="-25000" b="-49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279232" y="4105056"/>
                <a:ext cx="2805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en-US" sz="2400" b="1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9232" y="4105056"/>
                <a:ext cx="280526" cy="369332"/>
              </a:xfrm>
              <a:prstGeom prst="rect">
                <a:avLst/>
              </a:prstGeom>
              <a:blipFill>
                <a:blip r:embed="rId6"/>
                <a:stretch>
                  <a:fillRect l="-23913" r="-26087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127652" y="4114160"/>
                <a:ext cx="2628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𝒁</m:t>
                      </m:r>
                    </m:oMath>
                  </m:oMathPara>
                </a14:m>
                <a:endParaRPr lang="en-US" sz="2400" b="1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652" y="4114160"/>
                <a:ext cx="262892" cy="369332"/>
              </a:xfrm>
              <a:prstGeom prst="rect">
                <a:avLst/>
              </a:prstGeom>
              <a:blipFill>
                <a:blip r:embed="rId7"/>
                <a:stretch>
                  <a:fillRect l="-25581" r="-30233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707223" y="3238995"/>
                <a:ext cx="2468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400" b="1" dirty="0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223" y="3238995"/>
                <a:ext cx="246862" cy="369332"/>
              </a:xfrm>
              <a:prstGeom prst="rect">
                <a:avLst/>
              </a:prstGeom>
              <a:blipFill>
                <a:blip r:embed="rId8"/>
                <a:stretch>
                  <a:fillRect l="-17073" r="-170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397480" y="3225139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US" sz="2400" b="1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480" y="3225139"/>
                <a:ext cx="253274" cy="369332"/>
              </a:xfrm>
              <a:prstGeom prst="rect">
                <a:avLst/>
              </a:prstGeom>
              <a:blipFill>
                <a:blip r:embed="rId9"/>
                <a:stretch>
                  <a:fillRect l="-29268" r="-29268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521746" y="3462377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2400" b="1" dirty="0" smtClean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1746" y="3462377"/>
                <a:ext cx="253274" cy="369332"/>
              </a:xfrm>
              <a:prstGeom prst="rect">
                <a:avLst/>
              </a:prstGeom>
              <a:blipFill>
                <a:blip r:embed="rId10"/>
                <a:stretch>
                  <a:fillRect l="-29268" r="-29268" b="-49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913139" y="2627641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2400" b="1" dirty="0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139" y="2627641"/>
                <a:ext cx="253274" cy="369332"/>
              </a:xfrm>
              <a:prstGeom prst="rect">
                <a:avLst/>
              </a:prstGeom>
              <a:blipFill>
                <a:blip r:embed="rId11"/>
                <a:stretch>
                  <a:fillRect l="-26190" r="-28571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87215" y="2241139"/>
                <a:ext cx="4939412" cy="2795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ru-RU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𝑴𝑶𝒁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~∆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𝑲𝑶𝑷</m:t>
                    </m:r>
                  </m:oMath>
                </a14:m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ko‘ra</a:t>
                </a:r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ru-RU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𝟗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𝟏𝟖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</m:t>
                      </m:r>
                      <m:r>
                        <a:rPr lang="ru-RU" sz="2400" b="1" dirty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en-US" sz="2400" b="1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𝑴𝑶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15" y="2241139"/>
                <a:ext cx="4939412" cy="2795124"/>
              </a:xfrm>
              <a:prstGeom prst="rect">
                <a:avLst/>
              </a:prstGeom>
              <a:blipFill>
                <a:blip r:embed="rId12"/>
                <a:stretch>
                  <a:fillRect l="-2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9251" y="963115"/>
                <a:ext cx="882803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4.82.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</m:oMath>
                </a14:m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tekislikning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𝑷</m:t>
                    </m:r>
                  </m:oMath>
                </a14:m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𝒁</m:t>
                    </m:r>
                  </m:oMath>
                </a14:m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nuqtalariga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undan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tashqarida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𝑷𝑲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𝒁𝑴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𝟗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kesmalar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o‘tkazilgan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𝑴𝑲</m:t>
                    </m:r>
                  </m:oMath>
                </a14:m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chiziq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tekislikni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𝑶</m:t>
                    </m:r>
                  </m:oMath>
                </a14:m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nuqtada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kesib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o‘tadi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Agar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𝑴𝑲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𝑴𝑶</m:t>
                    </m:r>
                  </m:oMath>
                </a14:m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masofani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51" y="963115"/>
                <a:ext cx="8828034" cy="1015663"/>
              </a:xfrm>
              <a:prstGeom prst="rect">
                <a:avLst/>
              </a:prstGeom>
              <a:blipFill>
                <a:blip r:embed="rId13"/>
                <a:stretch>
                  <a:fillRect l="-760" t="-2994" b="-101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56807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979" y="3335718"/>
            <a:ext cx="2451986" cy="15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1" y="111844"/>
            <a:ext cx="8835601" cy="4924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378"/>
            <a:r>
              <a:rPr lang="en-US" sz="3200" b="1" kern="0" dirty="0" err="1"/>
              <a:t>Mustaqil</a:t>
            </a:r>
            <a:r>
              <a:rPr lang="en-US" sz="3200" b="1" kern="0" dirty="0"/>
              <a:t> </a:t>
            </a:r>
            <a:r>
              <a:rPr lang="en-US" sz="3200" b="1" kern="0" dirty="0" err="1"/>
              <a:t>bajarish</a:t>
            </a:r>
            <a:r>
              <a:rPr lang="en-US" sz="3200" b="1" kern="0" dirty="0"/>
              <a:t> </a:t>
            </a:r>
            <a:r>
              <a:rPr lang="en-US" sz="3200" b="1" kern="0" dirty="0" err="1"/>
              <a:t>uchun</a:t>
            </a:r>
            <a:r>
              <a:rPr lang="en-US" sz="3200" b="1" kern="0" dirty="0"/>
              <a:t> </a:t>
            </a:r>
            <a:r>
              <a:rPr lang="en-US" sz="3200" b="1" kern="0" dirty="0" err="1"/>
              <a:t>topshiriqlar</a:t>
            </a:r>
            <a:endParaRPr lang="ru-RU" sz="3200" b="1" kern="0" dirty="0"/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5" y="843558"/>
            <a:ext cx="8979617" cy="1067326"/>
          </a:xfrm>
          <a:prstGeom prst="rect">
            <a:avLst/>
          </a:prstGeom>
        </p:spPr>
        <p:txBody>
          <a:bodyPr vert="horz" lIns="81643" tIns="40822" rIns="81643" bIns="40822" rtlCol="0">
            <a:normAutofit/>
          </a:bodyPr>
          <a:lstStyle/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pPr marL="0" indent="0">
              <a:buNone/>
            </a:pPr>
            <a:endParaRPr lang="en-US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016267"/>
            <a:ext cx="8795160" cy="214674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Darslikning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118-sahifasidagi</a:t>
            </a:r>
          </a:p>
          <a:p>
            <a:pPr algn="ctr"/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4.83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4.84-masalalarni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204937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1611</TotalTime>
  <Words>321</Words>
  <Application>Microsoft Office PowerPoint</Application>
  <PresentationFormat>Экран (16:9)</PresentationFormat>
  <Paragraphs>65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172</cp:revision>
  <dcterms:created xsi:type="dcterms:W3CDTF">2021-01-07T07:05:37Z</dcterms:created>
  <dcterms:modified xsi:type="dcterms:W3CDTF">2021-02-08T07:36:23Z</dcterms:modified>
</cp:coreProperties>
</file>