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79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7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50029-9BEE-4534-A2EC-53C2F3A9A0A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42514-324F-40E9-8EBE-9A872DB7F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49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42514-324F-40E9-8EBE-9A872DB7FBC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3701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42514-324F-40E9-8EBE-9A872DB7FBC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487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700903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679504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581152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1"/>
            <a:ext cx="10363201" cy="54373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8447113"/>
      </p:ext>
    </p:extLst>
  </p:cSld>
  <p:clrMapOvr>
    <a:masterClrMapping/>
  </p:clrMapOvr>
  <p:transition spd="med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6" y="1133195"/>
            <a:ext cx="11948965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353" y="150395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6" y="2836746"/>
            <a:ext cx="3406669" cy="846876"/>
          </a:xfrm>
        </p:spPr>
        <p:txBody>
          <a:bodyPr lIns="0" tIns="0" rIns="0" bIns="0"/>
          <a:lstStyle>
            <a:lvl1pPr>
              <a:defRPr sz="546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6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0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0136352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054883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025147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010390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228797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653403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026918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951630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131466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0B315-69B2-49AD-9EE4-44100904CD47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16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605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51029" y="2594693"/>
            <a:ext cx="7609800" cy="3061411"/>
          </a:xfrm>
          <a:prstGeom prst="rect">
            <a:avLst/>
          </a:prstGeom>
        </p:spPr>
        <p:txBody>
          <a:bodyPr vert="horz" wrap="square" lIns="0" tIns="29524" rIns="0" bIns="0" rtlCol="0">
            <a:spAutoFit/>
          </a:bodyPr>
          <a:lstStyle/>
          <a:p>
            <a:pPr marL="38918">
              <a:spcAft>
                <a:spcPts val="600"/>
              </a:spcAft>
            </a:pPr>
            <a:r>
              <a:rPr lang="en-US" sz="48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48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/>
            <a:r>
              <a:rPr lang="en-US"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Fazoda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to‘g‘ri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chiziqlar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tekislikning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o‘zaro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joylashuvi</a:t>
            </a:r>
            <a:endParaRPr sz="48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31371" y="2721446"/>
            <a:ext cx="519243" cy="14884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8977747" y="646986"/>
            <a:ext cx="2044479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797503" y="455746"/>
            <a:ext cx="6410732" cy="113876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32">
              <a:spcBef>
                <a:spcPts val="241"/>
              </a:spcBef>
              <a:defRPr/>
            </a:pPr>
            <a:r>
              <a:rPr lang="en-US" sz="7197" kern="0" spc="11" dirty="0">
                <a:solidFill>
                  <a:sysClr val="window" lastClr="FFFFFF"/>
                </a:solidFill>
              </a:rPr>
              <a:t>GEOMETRIYA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1961" y="2779124"/>
            <a:ext cx="3037986" cy="3139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45179" y="4378274"/>
            <a:ext cx="505435" cy="13254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3" name="object 11">
            <a:extLst>
              <a:ext uri="{FF2B5EF4-FFF2-40B4-BE49-F238E27FC236}">
                <a16:creationId xmlns:a16="http://schemas.microsoft.com/office/drawing/2014/main" xmlns="" id="{46A917B8-D015-E34E-A852-A214A8CF8C72}"/>
              </a:ext>
            </a:extLst>
          </p:cNvPr>
          <p:cNvSpPr/>
          <p:nvPr/>
        </p:nvSpPr>
        <p:spPr>
          <a:xfrm>
            <a:off x="612852" y="427733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35633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8262" y="336258"/>
            <a:ext cx="119047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918" algn="ctr"/>
            <a:r>
              <a:rPr lang="en-US" sz="4000" b="1" dirty="0" err="1" smtClean="0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4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500" t="30185" r="24896" b="62963"/>
          <a:stretch/>
        </p:blipFill>
        <p:spPr>
          <a:xfrm>
            <a:off x="451164" y="1372541"/>
            <a:ext cx="11046438" cy="809343"/>
          </a:xfrm>
          <a:prstGeom prst="rect">
            <a:avLst/>
          </a:prstGeom>
        </p:spPr>
      </p:pic>
      <p:sp>
        <p:nvSpPr>
          <p:cNvPr id="7" name="Параллелограмм 6"/>
          <p:cNvSpPr/>
          <p:nvPr/>
        </p:nvSpPr>
        <p:spPr>
          <a:xfrm>
            <a:off x="8247707" y="2607397"/>
            <a:ext cx="2924270" cy="1249379"/>
          </a:xfrm>
          <a:prstGeom prst="parallelogram">
            <a:avLst>
              <a:gd name="adj" fmla="val 5833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836094" y="2607397"/>
                <a:ext cx="20839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6094" y="2607397"/>
                <a:ext cx="208390" cy="276999"/>
              </a:xfrm>
              <a:prstGeom prst="rect">
                <a:avLst/>
              </a:prstGeom>
              <a:blipFill>
                <a:blip r:embed="rId3"/>
                <a:stretch>
                  <a:fillRect l="-17647" r="-176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944823" y="2884396"/>
                <a:ext cx="20518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4823" y="2884396"/>
                <a:ext cx="205184" cy="276999"/>
              </a:xfrm>
              <a:prstGeom prst="rect">
                <a:avLst/>
              </a:prstGeom>
              <a:blipFill>
                <a:blip r:embed="rId4"/>
                <a:stretch>
                  <a:fillRect l="-26471" r="-26471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8924625" y="2955087"/>
            <a:ext cx="2455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.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9902738" y="2884396"/>
                <a:ext cx="19717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2738" y="2884396"/>
                <a:ext cx="197170" cy="276999"/>
              </a:xfrm>
              <a:prstGeom prst="rect">
                <a:avLst/>
              </a:prstGeom>
              <a:blipFill>
                <a:blip r:embed="rId5"/>
                <a:stretch>
                  <a:fillRect l="-27273" r="-27273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9882540" y="2955087"/>
            <a:ext cx="2455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.</a:t>
            </a:r>
            <a:endParaRPr lang="ru-RU" b="1" dirty="0"/>
          </a:p>
        </p:txBody>
      </p:sp>
      <p:sp>
        <p:nvSpPr>
          <p:cNvPr id="13" name="Параллелограмм 12"/>
          <p:cNvSpPr/>
          <p:nvPr/>
        </p:nvSpPr>
        <p:spPr>
          <a:xfrm>
            <a:off x="8247707" y="4231626"/>
            <a:ext cx="2924270" cy="1249379"/>
          </a:xfrm>
          <a:prstGeom prst="parallelogram">
            <a:avLst>
              <a:gd name="adj" fmla="val 5833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836094" y="4231626"/>
                <a:ext cx="20999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6094" y="4231626"/>
                <a:ext cx="209994" cy="276999"/>
              </a:xfrm>
              <a:prstGeom prst="rect">
                <a:avLst/>
              </a:prstGeom>
              <a:blipFill>
                <a:blip r:embed="rId6"/>
                <a:stretch>
                  <a:fillRect l="-41176" t="-2174" r="-41176" b="-326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944823" y="4508625"/>
                <a:ext cx="21961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4823" y="4508625"/>
                <a:ext cx="219611" cy="276999"/>
              </a:xfrm>
              <a:prstGeom prst="rect">
                <a:avLst/>
              </a:prstGeom>
              <a:blipFill>
                <a:blip r:embed="rId7"/>
                <a:stretch>
                  <a:fillRect l="-25000" r="-25000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/>
          <p:cNvSpPr/>
          <p:nvPr/>
        </p:nvSpPr>
        <p:spPr>
          <a:xfrm>
            <a:off x="8924625" y="4579316"/>
            <a:ext cx="2455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.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9902738" y="4508625"/>
                <a:ext cx="2260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2738" y="4508625"/>
                <a:ext cx="226023" cy="276999"/>
              </a:xfrm>
              <a:prstGeom prst="rect">
                <a:avLst/>
              </a:prstGeom>
              <a:blipFill>
                <a:blip r:embed="rId8"/>
                <a:stretch>
                  <a:fillRect l="-23684" r="-23684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9882540" y="4579316"/>
            <a:ext cx="2455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.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05076" y="2422731"/>
                <a:ext cx="6708617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𝐴𝐶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o‘tkazsak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faqat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tekislikda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yotadi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𝜷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kesib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o‘tmaydi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Huddi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kabi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davom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etamiz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𝐶𝐷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kesib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kesmaydi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kesadi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kesadi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kesadi.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076" y="2422731"/>
                <a:ext cx="6708617" cy="3046988"/>
              </a:xfrm>
              <a:prstGeom prst="rect">
                <a:avLst/>
              </a:prstGeom>
              <a:blipFill>
                <a:blip r:embed="rId9"/>
                <a:stretch>
                  <a:fillRect l="-1362" t="-1400" b="-38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903481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875" y="2852936"/>
            <a:ext cx="5856651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4977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267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335361" y="149125"/>
            <a:ext cx="11780801" cy="656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1219170"/>
            <a:r>
              <a:rPr lang="en-US" sz="4267" b="1" kern="0" dirty="0" err="1"/>
              <a:t>Mustaqil</a:t>
            </a:r>
            <a:r>
              <a:rPr lang="en-US" sz="4267" b="1" kern="0" dirty="0"/>
              <a:t> </a:t>
            </a:r>
            <a:r>
              <a:rPr lang="en-US" sz="4267" b="1" kern="0" dirty="0" err="1"/>
              <a:t>bajarish</a:t>
            </a:r>
            <a:r>
              <a:rPr lang="en-US" sz="4267" b="1" kern="0" dirty="0"/>
              <a:t> </a:t>
            </a:r>
            <a:r>
              <a:rPr lang="en-US" sz="4267" b="1" kern="0" dirty="0" err="1"/>
              <a:t>uchun</a:t>
            </a:r>
            <a:r>
              <a:rPr lang="en-US" sz="4267" b="1" kern="0" dirty="0"/>
              <a:t> </a:t>
            </a:r>
            <a:r>
              <a:rPr lang="en-US" sz="4267" b="1" kern="0" dirty="0" err="1" smtClean="0"/>
              <a:t>topshiriqlar</a:t>
            </a:r>
            <a:endParaRPr lang="ru-RU" sz="4267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43339" y="1124743"/>
            <a:ext cx="11972823" cy="1423101"/>
          </a:xfrm>
          <a:prstGeom prst="rect">
            <a:avLst/>
          </a:prstGeom>
        </p:spPr>
        <p:txBody>
          <a:bodyPr vert="horz" lIns="108857" tIns="54429" rIns="108857" bIns="54429" rtlCol="0">
            <a:normAutofit/>
          </a:bodyPr>
          <a:lstStyle/>
          <a:p>
            <a:pPr marL="0" indent="0">
              <a:buNone/>
            </a:pPr>
            <a:r>
              <a:rPr lang="en-US" sz="4267" b="1" dirty="0"/>
              <a:t> </a:t>
            </a:r>
            <a:r>
              <a:rPr lang="en-US" sz="4267" b="1" i="1" dirty="0"/>
              <a:t> </a:t>
            </a:r>
            <a:r>
              <a:rPr lang="en-US" sz="4267" b="1" dirty="0"/>
              <a:t> </a:t>
            </a:r>
          </a:p>
          <a:p>
            <a:pPr marL="0" indent="0">
              <a:buNone/>
            </a:pPr>
            <a:endParaRPr lang="en-US" sz="4267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9760" y="1220755"/>
            <a:ext cx="11726880" cy="1631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333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3333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33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108-sahifasidagi</a:t>
            </a:r>
            <a:endParaRPr lang="en-US" sz="3333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333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4.27, 4.28-masalalarni </a:t>
            </a:r>
            <a:r>
              <a:rPr lang="en-US" sz="3333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3333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333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33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333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333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4937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/>
          <a:srcRect l="60968" t="54451" r="15180" b="17330"/>
          <a:stretch/>
        </p:blipFill>
        <p:spPr>
          <a:xfrm>
            <a:off x="7341233" y="3505200"/>
            <a:ext cx="4332289" cy="28817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18655" y="1288473"/>
                <a:ext cx="11651672" cy="2400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3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4.5.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da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tekislikda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yotgan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kesmada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tanlangan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nuqtalardan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o‘tkazilgan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parallel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chiziqlar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tekislikni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m:rPr>
                        <m:sty m:val="p"/>
                      </m:rPr>
                      <a:rPr lang="en-US" sz="3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va</m:t>
                    </m:r>
                    <m:sSub>
                      <m:sSubPr>
                        <m:ctrlPr>
                          <a:rPr lang="en-US" sz="3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</m:t>
                        </m:r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nuqtalarda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kesib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3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kesmaning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o‘rtasi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sSub>
                      <m:sSubPr>
                        <m:ctrlPr>
                          <a:rPr lang="en-US" sz="3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=14 </m:t>
                    </m:r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3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3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r>
                      <a:rPr lang="en-US" sz="3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𝐶𝐵</m:t>
                    </m:r>
                    <m:r>
                      <a:rPr lang="en-US" sz="3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=3:2</m:t>
                    </m:r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sSub>
                      <m:sSubPr>
                        <m:ctrlPr>
                          <a:rPr lang="en-US" sz="3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 </m:t>
                    </m:r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sSub>
                      <m:sSubPr>
                        <m:ctrlPr>
                          <a:rPr lang="en-US" sz="3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kesmaning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uzunligini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3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655" y="1288473"/>
                <a:ext cx="11651672" cy="2400657"/>
              </a:xfrm>
              <a:prstGeom prst="rect">
                <a:avLst/>
              </a:prstGeom>
              <a:blipFill>
                <a:blip r:embed="rId3"/>
                <a:stretch>
                  <a:fillRect l="-1203" t="-3299" r="-994" b="-68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318655" y="3689130"/>
            <a:ext cx="23024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621079" y="3766074"/>
                <a:ext cx="5276011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Masala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endParaRPr lang="ru-RU" sz="3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1079" y="3766074"/>
                <a:ext cx="5276011" cy="553998"/>
              </a:xfrm>
              <a:prstGeom prst="rect">
                <a:avLst/>
              </a:prstGeom>
              <a:blipFill>
                <a:blip r:embed="rId4"/>
                <a:stretch>
                  <a:fillRect t="-14286" b="-329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18655" y="4397016"/>
                <a:ext cx="7356763" cy="1709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||</m:t>
                    </m:r>
                    <m:r>
                      <a:rPr lang="en-US" sz="3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𝐶𝐵</m:t>
                    </m:r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kesma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o‘rta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chizig‘i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ekan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U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sSub>
                      <m:sSubPr>
                        <m:ctrlPr>
                          <a:rPr lang="en-US" sz="3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  <m:sSub>
                          <m:sSubPr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3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 </m:t>
                    </m:r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ru-RU" sz="3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655" y="4397016"/>
                <a:ext cx="7356763" cy="1709442"/>
              </a:xfrm>
              <a:prstGeom prst="rect">
                <a:avLst/>
              </a:prstGeom>
              <a:blipFill>
                <a:blip r:embed="rId5"/>
                <a:stretch>
                  <a:fillRect l="-1906" t="-4626" b="-14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143338" y="307170"/>
            <a:ext cx="1197282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800" dirty="0"/>
          </a:p>
        </p:txBody>
      </p:sp>
    </p:spTree>
    <p:extLst>
      <p:ext uri="{BB962C8B-B14F-4D97-AF65-F5344CB8AC3E}">
        <p14:creationId xmlns:p14="http://schemas.microsoft.com/office/powerpoint/2010/main" val="2470966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3338" y="307170"/>
            <a:ext cx="1197282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64740" y="1286643"/>
                <a:ext cx="11701591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Masala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0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||</m:t>
                    </m:r>
                    <m:r>
                      <a:rPr lang="en-US" sz="3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3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r>
                      <a:rPr lang="en-US" sz="3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𝐶𝐵</m:t>
                    </m:r>
                    <m:r>
                      <a:rPr lang="en-US" sz="3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=3:2</m:t>
                    </m:r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 </m:t>
                    </m:r>
                    <m:r>
                      <a:rPr lang="en-US" sz="3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sSub>
                      <m:sSubPr>
                        <m:ctrlPr>
                          <a:rPr lang="en-US" sz="3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=?</m:t>
                    </m:r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740" y="1286643"/>
                <a:ext cx="11701591" cy="1015663"/>
              </a:xfrm>
              <a:prstGeom prst="rect">
                <a:avLst/>
              </a:prstGeom>
              <a:blipFill>
                <a:blip r:embed="rId3"/>
                <a:stretch>
                  <a:fillRect t="-77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60968" t="54451" r="15180" b="17330"/>
          <a:stretch/>
        </p:blipFill>
        <p:spPr>
          <a:xfrm>
            <a:off x="7722639" y="2933248"/>
            <a:ext cx="4332289" cy="288174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4740" y="2302306"/>
            <a:ext cx="23024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67165" y="2379250"/>
            <a:ext cx="676178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chizamiz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64740" y="2856304"/>
                <a:ext cx="8052324" cy="27180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𝐴𝐶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𝐶𝐵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⇒  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𝐴𝐵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𝐴𝐶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𝐶𝐵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en-US" sz="28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𝐴𝐶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ru-RU" sz="2800" dirty="0" smtClean="0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US" sz="2800" b="0" i="0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𝐴𝐵</m:t>
                      </m:r>
                      <m:sSub>
                        <m:sSub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b="0" dirty="0" smtClean="0">
                  <a:ea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𝐴𝐶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𝐴𝐵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𝐴𝐶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  <m:sSub>
                            <m:sSubPr>
                              <m:ctrlPr>
                                <a:rPr lang="en-US" sz="28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𝐴𝐵</m:t>
                          </m:r>
                        </m:den>
                      </m:f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∙50</m:t>
                          </m:r>
                        </m:num>
                        <m:den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den>
                      </m:f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=30 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740" y="2856304"/>
                <a:ext cx="8052324" cy="27180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246659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3338" y="307170"/>
            <a:ext cx="1197282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11016" y="1241783"/>
                <a:ext cx="11790484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b="1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4.6.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tekislikda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yotmaydigan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400" i="1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MNOP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parallelogramm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i="1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EK </a:t>
                </a:r>
                <a:r>
                  <a:rPr lang="en-US" sz="2400" dirty="0" err="1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asosli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i="1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MNEK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trapetsiya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231F1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  <m:r>
                      <a:rPr lang="en-US" sz="2400" i="1" dirty="0" smtClean="0">
                        <a:solidFill>
                          <a:srgbClr val="231F1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i="1" dirty="0" smtClean="0">
                        <a:solidFill>
                          <a:srgbClr val="231F1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400" i="1" dirty="0" smtClean="0">
                        <a:solidFill>
                          <a:srgbClr val="231F1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𝑃𝑂</m:t>
                    </m:r>
                    <m:r>
                      <a:rPr lang="en-US" sz="2400" i="1" dirty="0" smtClean="0">
                        <a:solidFill>
                          <a:srgbClr val="231F1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231F1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𝐸𝐾</m:t>
                    </m:r>
                  </m:oMath>
                </a14:m>
                <a:r>
                  <a:rPr lang="en-US" sz="2400" i="1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400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chiziqlarning</a:t>
                </a:r>
                <a:r>
                  <a:rPr lang="en-US" sz="2400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2400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joylashishini</a:t>
                </a:r>
                <a:r>
                  <a:rPr lang="en-US" sz="2400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231F1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400" i="1" dirty="0" smtClean="0">
                        <a:solidFill>
                          <a:srgbClr val="231F1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trapetsiyaning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asoslari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231F1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𝑀𝑁</m:t>
                    </m:r>
                    <m:r>
                      <a:rPr lang="en-US" sz="2400" i="1" dirty="0" smtClean="0">
                        <a:solidFill>
                          <a:srgbClr val="231F1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=45 </m:t>
                    </m:r>
                    <m:r>
                      <a:rPr lang="en-US" sz="2400" b="0" i="1" dirty="0" smtClean="0">
                        <a:solidFill>
                          <a:srgbClr val="231F1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2400" i="1" dirty="0" err="1">
                        <a:solidFill>
                          <a:srgbClr val="231F1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2400" i="1" dirty="0">
                        <a:solidFill>
                          <a:srgbClr val="231F1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231F1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𝐸𝐾</m:t>
                    </m:r>
                    <m:r>
                      <a:rPr lang="en-US" sz="2400" i="1" dirty="0" smtClean="0">
                        <a:solidFill>
                          <a:srgbClr val="231F1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 55 </m:t>
                    </m:r>
                    <m:r>
                      <a:rPr lang="en-US" sz="2400" b="0" i="1" dirty="0" smtClean="0">
                        <a:solidFill>
                          <a:srgbClr val="231F1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2400" i="1" dirty="0" err="1">
                        <a:solidFill>
                          <a:srgbClr val="231F1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unga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chizish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Trapetsiyaning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perimetrini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en-US" sz="2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016" y="1241783"/>
                <a:ext cx="11790484" cy="1569660"/>
              </a:xfrm>
              <a:prstGeom prst="rect">
                <a:avLst/>
              </a:prstGeom>
              <a:blipFill>
                <a:blip r:embed="rId2"/>
                <a:stretch>
                  <a:fillRect l="-827" t="-2724" b="-85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11016" y="2811443"/>
            <a:ext cx="23024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3441" y="2965331"/>
            <a:ext cx="676178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chizamiz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араллелограмм 2"/>
          <p:cNvSpPr/>
          <p:nvPr/>
        </p:nvSpPr>
        <p:spPr>
          <a:xfrm>
            <a:off x="9117624" y="4396146"/>
            <a:ext cx="2584938" cy="1547446"/>
          </a:xfrm>
          <a:prstGeom prst="parallelogram">
            <a:avLst>
              <a:gd name="adj" fmla="val 6022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Трапеция 6"/>
          <p:cNvSpPr/>
          <p:nvPr/>
        </p:nvSpPr>
        <p:spPr>
          <a:xfrm rot="18061422">
            <a:off x="8107667" y="4157639"/>
            <a:ext cx="1810959" cy="1332986"/>
          </a:xfrm>
          <a:prstGeom prst="trapezoid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864990" y="5900343"/>
            <a:ext cx="50526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3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841626" y="3892159"/>
            <a:ext cx="46198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3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1516791" y="3892159"/>
            <a:ext cx="48442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0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0656197" y="5891549"/>
            <a:ext cx="44114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sz="3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375813" y="3600882"/>
            <a:ext cx="44114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30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744322" y="4739019"/>
            <a:ext cx="46198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3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11016" y="3519329"/>
                <a:ext cx="731349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𝑴𝑵𝑶𝑷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parallelogramm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𝑷𝑶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||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𝑴𝑵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𝑴𝑵𝑬𝑲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trapetsiya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𝑬𝑲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||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𝑴𝑵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Yuqoridagi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tasdiqdan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𝑷𝑶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||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𝑬𝑲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016" y="3519329"/>
                <a:ext cx="7313499" cy="1200329"/>
              </a:xfrm>
              <a:prstGeom prst="rect">
                <a:avLst/>
              </a:prstGeom>
              <a:blipFill>
                <a:blip r:embed="rId3"/>
                <a:stretch>
                  <a:fillRect l="-1334" t="-3553" b="-11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11016" y="4739019"/>
                <a:ext cx="7379781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Bilamizki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to‘rtburchakka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chizish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qarama-qarshi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yig‘indisi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bo‘lishi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𝑀𝐾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𝐸𝑁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𝑀𝑁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𝐸𝐾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2400" b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𝑃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𝑀𝑁𝐸𝐾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𝑀𝐾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𝐸𝑁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𝑀𝑁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𝐸𝐾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=200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𝑐𝑚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016" y="4739019"/>
                <a:ext cx="7379781" cy="1569660"/>
              </a:xfrm>
              <a:prstGeom prst="rect">
                <a:avLst/>
              </a:prstGeom>
              <a:blipFill>
                <a:blip r:embed="rId4"/>
                <a:stretch>
                  <a:fillRect l="-1322" t="-2713" b="-3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822067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8262" y="336258"/>
            <a:ext cx="1190478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918" algn="ctr"/>
            <a:r>
              <a:rPr lang="en-US" sz="3000" b="1" dirty="0" err="1">
                <a:solidFill>
                  <a:schemeClr val="bg1"/>
                </a:solidFill>
                <a:latin typeface="Arial"/>
                <a:cs typeface="Arial"/>
              </a:rPr>
              <a:t>Fazoda</a:t>
            </a:r>
            <a:r>
              <a:rPr lang="en-US" sz="30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/>
                <a:cs typeface="Arial"/>
              </a:rPr>
              <a:t>to‘g‘ri</a:t>
            </a:r>
            <a:r>
              <a:rPr lang="en-US" sz="30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/>
                <a:cs typeface="Arial"/>
              </a:rPr>
              <a:t>chiziqlar</a:t>
            </a:r>
            <a:r>
              <a:rPr lang="en-US" sz="30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/>
                <a:cs typeface="Arial"/>
              </a:rPr>
              <a:t>va</a:t>
            </a:r>
            <a:r>
              <a:rPr lang="en-US" sz="30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/>
                <a:cs typeface="Arial"/>
              </a:rPr>
              <a:t>tekislikning</a:t>
            </a:r>
            <a:r>
              <a:rPr lang="en-US" sz="30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/>
                <a:cs typeface="Arial"/>
              </a:rPr>
              <a:t>o‘zaro</a:t>
            </a:r>
            <a:r>
              <a:rPr lang="en-US" sz="30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/>
                <a:cs typeface="Arial"/>
              </a:rPr>
              <a:t>joylashuvi</a:t>
            </a:r>
            <a:endParaRPr lang="en-US" sz="3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9968" y="1290182"/>
            <a:ext cx="1159119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yotmagan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tekislikdagi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1070"/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chiziqqa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bo'lsa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tekislikning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ham parallel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bo'ladi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30783" t="35755" r="53683" b="48514"/>
          <a:stretch/>
        </p:blipFill>
        <p:spPr>
          <a:xfrm>
            <a:off x="6756037" y="3761423"/>
            <a:ext cx="3736703" cy="21285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46459" t="35000" r="27708" b="32593"/>
          <a:stretch/>
        </p:blipFill>
        <p:spPr>
          <a:xfrm>
            <a:off x="650239" y="3229174"/>
            <a:ext cx="5205437" cy="3193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71245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8262" y="336258"/>
            <a:ext cx="1190478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918" algn="ctr"/>
            <a:r>
              <a:rPr lang="en-US" sz="3000" b="1" dirty="0" err="1">
                <a:solidFill>
                  <a:schemeClr val="bg1"/>
                </a:solidFill>
                <a:latin typeface="Arial"/>
                <a:cs typeface="Arial"/>
              </a:rPr>
              <a:t>Fazoda</a:t>
            </a:r>
            <a:r>
              <a:rPr lang="en-US" sz="30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/>
                <a:cs typeface="Arial"/>
              </a:rPr>
              <a:t>to‘g‘ri</a:t>
            </a:r>
            <a:r>
              <a:rPr lang="en-US" sz="30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/>
                <a:cs typeface="Arial"/>
              </a:rPr>
              <a:t>chiziqlar</a:t>
            </a:r>
            <a:r>
              <a:rPr lang="en-US" sz="30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/>
                <a:cs typeface="Arial"/>
              </a:rPr>
              <a:t>va</a:t>
            </a:r>
            <a:r>
              <a:rPr lang="en-US" sz="30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/>
                <a:cs typeface="Arial"/>
              </a:rPr>
              <a:t>tekislikning</a:t>
            </a:r>
            <a:r>
              <a:rPr lang="en-US" sz="30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/>
                <a:cs typeface="Arial"/>
              </a:rPr>
              <a:t>o‘zaro</a:t>
            </a:r>
            <a:r>
              <a:rPr lang="en-US" sz="30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/>
                <a:cs typeface="Arial"/>
              </a:rPr>
              <a:t>joylashuvi</a:t>
            </a:r>
            <a:endParaRPr lang="en-US" sz="3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9630" y="1266001"/>
            <a:ext cx="1167032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6-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tekislikka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parallel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chiziqdan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o‘tsa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tekisliklarning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kesishish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chizig‘i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chiziqqa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0729" t="32778" r="53646" b="45741"/>
          <a:stretch/>
        </p:blipFill>
        <p:spPr>
          <a:xfrm>
            <a:off x="7231671" y="3468564"/>
            <a:ext cx="3820260" cy="295433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69630" y="3242184"/>
                <a:ext cx="6096000" cy="83099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2400" b="1" i="1" dirty="0" err="1" smtClean="0">
                    <a:solidFill>
                      <a:srgbClr val="ED1C23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Isbot</a:t>
                </a:r>
                <a:r>
                  <a:rPr lang="en-US" sz="2400" i="1" dirty="0" smtClean="0">
                    <a:solidFill>
                      <a:srgbClr val="ED1C23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dirty="0" err="1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Aytaylik</a:t>
                </a:r>
                <a:r>
                  <a:rPr lang="en-US" sz="2400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231F1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2400" i="1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400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2400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231F1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en-US" sz="2400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tekislikka</a:t>
                </a:r>
                <a:r>
                  <a:rPr lang="en-US" sz="2400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parallel </a:t>
                </a:r>
                <a:r>
                  <a:rPr lang="en-US" sz="2400" dirty="0" err="1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231F1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</m:oMath>
                </a14:m>
                <a:r>
                  <a:rPr lang="en-US" sz="2400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tekislikda</a:t>
                </a:r>
                <a:r>
                  <a:rPr lang="en-US" sz="2400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yotsin</a:t>
                </a:r>
                <a:r>
                  <a:rPr lang="en-US" sz="2400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630" y="3242184"/>
                <a:ext cx="6096000" cy="830997"/>
              </a:xfrm>
              <a:prstGeom prst="rect">
                <a:avLst/>
              </a:prstGeom>
              <a:blipFill>
                <a:blip r:embed="rId3"/>
                <a:stretch>
                  <a:fillRect l="-1500" t="-5147" b="-16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69630" y="4002843"/>
                <a:ext cx="7036778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R="1070" algn="just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231F1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2400" i="1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400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2400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231F1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en-US" sz="2400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231F1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</m:oMath>
                </a14:m>
                <a:r>
                  <a:rPr lang="en-US" sz="2400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tekisliklarning</a:t>
                </a:r>
                <a:r>
                  <a:rPr lang="en-US" sz="2400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kesishish</a:t>
                </a:r>
                <a:r>
                  <a:rPr lang="en-US" sz="2400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chizig‘i</a:t>
                </a:r>
                <a:r>
                  <a:rPr lang="en-US" sz="2400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2400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2400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3-rasm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). U </a:t>
                </a:r>
                <a:r>
                  <a:rPr lang="en-US" sz="2400" dirty="0" err="1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2400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231F1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2400" i="1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231F1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2400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400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chiziqlar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231F1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</m:oMath>
                </a14:m>
                <a:r>
                  <a:rPr lang="en-US" sz="2400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tekislikda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yotadi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kesishmaydi</a:t>
                </a:r>
                <a:r>
                  <a:rPr lang="en-US" sz="2400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dirty="0" err="1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Aks</a:t>
                </a:r>
                <a:r>
                  <a:rPr lang="en-US" sz="2400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2400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231F1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2400" i="1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400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231F1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</m:oMath>
                </a14:m>
                <a:r>
                  <a:rPr lang="en-US" sz="2400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tekislikni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kesib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o'tar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edi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 err="1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231F1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2400" i="1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rgbClr val="231F1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2400" i="1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to'g'ri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chiziqlar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o'zaro</a:t>
                </a:r>
                <a:r>
                  <a:rPr lang="en-US" sz="2400" dirty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solidFill>
                      <a:srgbClr val="231F1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parallel.</a:t>
                </a:r>
                <a:endParaRPr lang="en-US" sz="2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630" y="4002843"/>
                <a:ext cx="7036778" cy="1938992"/>
              </a:xfrm>
              <a:prstGeom prst="rect">
                <a:avLst/>
              </a:prstGeom>
              <a:blipFill>
                <a:blip r:embed="rId4"/>
                <a:stretch>
                  <a:fillRect l="-1299" t="-2201" r="-1299" b="-66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037650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8262" y="336258"/>
            <a:ext cx="119047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918" algn="ctr"/>
            <a:r>
              <a:rPr lang="en-US" sz="4000" b="1" dirty="0" err="1" smtClean="0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4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336724" y="1283649"/>
                <a:ext cx="11664776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4.24.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r>
                      <a:rPr lang="en-US" sz="2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𝑨𝑩𝑪𝑫</m:t>
                    </m:r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𝑫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kubning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r>
                      <a:rPr lang="en-US" sz="2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𝑨𝑩𝑪𝑫</m:t>
                    </m:r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𝑬𝑭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𝑫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𝑬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oltiburchakli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prizmaning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bir-biriga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parallel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yoqlarini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724" y="1283649"/>
                <a:ext cx="11664776" cy="1200329"/>
              </a:xfrm>
              <a:prstGeom prst="rect">
                <a:avLst/>
              </a:prstGeom>
              <a:blipFill rotWithShape="0">
                <a:blip r:embed="rId2"/>
                <a:stretch>
                  <a:fillRect l="-784" b="-61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36724" y="2415497"/>
            <a:ext cx="23024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39149" y="2569385"/>
            <a:ext cx="676178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chizamiz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32349" t="56514" r="57347" b="28487"/>
          <a:stretch/>
        </p:blipFill>
        <p:spPr>
          <a:xfrm>
            <a:off x="7543799" y="3454400"/>
            <a:ext cx="3303745" cy="27051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68926" y="4174564"/>
                <a:ext cx="5225473" cy="16556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3000" i="1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n-US" sz="3000" i="1">
                          <a:latin typeface="Cambria Math" panose="02040503050406030204" pitchFamily="18" charset="0"/>
                        </a:rPr>
                        <m:t>𝐴𝐵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3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i="1">
                                  <a:latin typeface="Cambria Math" panose="02040503050406030204" pitchFamily="18" charset="0"/>
                                </a:rPr>
                                <m:t>𝐶𝐷</m:t>
                              </m:r>
                            </m:e>
                          </m:d>
                        </m:e>
                      </m:d>
                      <m:sSub>
                        <m:sSubPr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000" i="1">
                          <a:latin typeface="Cambria Math" panose="02040503050406030204" pitchFamily="18" charset="0"/>
                        </a:rPr>
                        <m:t>||</m:t>
                      </m:r>
                      <m:sSub>
                        <m:sSubPr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3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>
                          <a:latin typeface="Cambria Math" panose="02040503050406030204" pitchFamily="18" charset="0"/>
                        </a:rPr>
                        <m:t>𝐵𝐶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3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i="1">
                                  <a:latin typeface="Cambria Math" panose="02040503050406030204" pitchFamily="18" charset="0"/>
                                </a:rPr>
                                <m:t>𝐴𝐷</m:t>
                              </m:r>
                            </m:e>
                          </m:d>
                        </m:e>
                      </m:d>
                      <m:sSub>
                        <m:sSubPr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000" i="1">
                          <a:latin typeface="Cambria Math" panose="02040503050406030204" pitchFamily="18" charset="0"/>
                        </a:rPr>
                        <m:t>||</m:t>
                      </m:r>
                      <m:sSub>
                        <m:sSubPr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3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>
                          <a:latin typeface="Cambria Math" panose="02040503050406030204" pitchFamily="18" charset="0"/>
                        </a:rPr>
                        <m:t>𝐴</m:t>
                      </m:r>
                      <m:sSub>
                        <m:sSub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begChr m:val="|"/>
                          <m:endChr m:val="|"/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3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sSub>
                                <m:sSubPr>
                                  <m:ctrlPr>
                                    <a:rPr lang="ru-RU" sz="3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sz="3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sz="3000" i="1">
                          <a:latin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000" i="1">
                          <a:latin typeface="Cambria Math" panose="02040503050406030204" pitchFamily="18" charset="0"/>
                        </a:rPr>
                        <m:t>||</m:t>
                      </m:r>
                      <m:r>
                        <a:rPr lang="en-US" sz="3000" i="1">
                          <a:latin typeface="Cambria Math" panose="02040503050406030204" pitchFamily="18" charset="0"/>
                        </a:rPr>
                        <m:t>𝐷</m:t>
                      </m:r>
                      <m:sSub>
                        <m:sSub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926" y="4174564"/>
                <a:ext cx="5225473" cy="165564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926114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8262" y="336258"/>
            <a:ext cx="119047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918" algn="ctr"/>
            <a:r>
              <a:rPr lang="en-US" sz="4000" b="1" dirty="0" err="1" smtClean="0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4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7969" t="49074" r="47761" b="19074"/>
          <a:stretch/>
        </p:blipFill>
        <p:spPr>
          <a:xfrm>
            <a:off x="7867649" y="1743074"/>
            <a:ext cx="3219451" cy="40419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18865" y="2675667"/>
                <a:ext cx="5225473" cy="21767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3000" i="1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n-US" sz="3000" i="1">
                          <a:latin typeface="Cambria Math" panose="02040503050406030204" pitchFamily="18" charset="0"/>
                        </a:rPr>
                        <m:t>𝐴𝐵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3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</m:d>
                        </m:e>
                      </m:d>
                      <m:sSub>
                        <m:sSubPr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000" i="1">
                          <a:latin typeface="Cambria Math" panose="02040503050406030204" pitchFamily="18" charset="0"/>
                        </a:rPr>
                        <m:t>||</m:t>
                      </m:r>
                      <m:sSub>
                        <m:sSubPr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3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>
                          <a:latin typeface="Cambria Math" panose="02040503050406030204" pitchFamily="18" charset="0"/>
                        </a:rPr>
                        <m:t>𝐵𝐶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3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</a:rPr>
                                <m:t>𝐸𝐹</m:t>
                              </m:r>
                            </m:e>
                          </m:d>
                        </m:e>
                      </m:d>
                      <m:sSub>
                        <m:sSubPr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000" i="1">
                          <a:latin typeface="Cambria Math" panose="02040503050406030204" pitchFamily="18" charset="0"/>
                        </a:rPr>
                        <m:t>||</m:t>
                      </m:r>
                      <m:sSub>
                        <m:sSubPr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30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𝐶𝐷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</a:rPr>
                                <m:t>𝐴𝐹</m:t>
                              </m:r>
                            </m:e>
                          </m:d>
                        </m:e>
                      </m:d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||</m:t>
                      </m:r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3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>
                          <a:latin typeface="Cambria Math" panose="02040503050406030204" pitchFamily="18" charset="0"/>
                        </a:rPr>
                        <m:t>𝐴</m:t>
                      </m:r>
                      <m:sSub>
                        <m:sSub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begChr m:val="|"/>
                          <m:endChr m:val="|"/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3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sSub>
                                <m:sSubPr>
                                  <m:ctrlPr>
                                    <a:rPr lang="ru-RU" sz="3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sz="3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sz="3000" i="1">
                          <a:latin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begChr m:val="|"/>
                          <m:endChr m:val="|"/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3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  <m:sSub>
                                <m:sSubPr>
                                  <m:ctrlPr>
                                    <a:rPr lang="ru-RU" sz="3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i="1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sz="3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𝐸</m:t>
                      </m:r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||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𝐹</m:t>
                      </m:r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865" y="2675667"/>
                <a:ext cx="5225473" cy="21767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303375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8262" y="336258"/>
            <a:ext cx="119047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918" algn="ctr"/>
            <a:r>
              <a:rPr lang="en-US" sz="4000" b="1" dirty="0" err="1" smtClean="0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4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3923" t="42901" r="25452" b="23765"/>
          <a:stretch/>
        </p:blipFill>
        <p:spPr>
          <a:xfrm>
            <a:off x="561974" y="1609725"/>
            <a:ext cx="11264265" cy="4171950"/>
          </a:xfrm>
          <a:prstGeom prst="rect">
            <a:avLst/>
          </a:prstGeom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6844664" y="5509141"/>
            <a:ext cx="123825" cy="18466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6968489" y="5314951"/>
            <a:ext cx="228600" cy="37885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810008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441</Words>
  <Application>Microsoft Office PowerPoint</Application>
  <PresentationFormat>Широкоэкранный</PresentationFormat>
  <Paragraphs>79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Teacher</cp:lastModifiedBy>
  <cp:revision>67</cp:revision>
  <dcterms:created xsi:type="dcterms:W3CDTF">2021-01-07T07:05:37Z</dcterms:created>
  <dcterms:modified xsi:type="dcterms:W3CDTF">2021-01-14T12:09:18Z</dcterms:modified>
</cp:coreProperties>
</file>