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2" r:id="rId2"/>
    <p:sldId id="1532" r:id="rId3"/>
    <p:sldId id="1533" r:id="rId4"/>
    <p:sldId id="1551" r:id="rId5"/>
    <p:sldId id="1552" r:id="rId6"/>
    <p:sldId id="1549" r:id="rId7"/>
    <p:sldId id="1550" r:id="rId8"/>
    <p:sldId id="1553" r:id="rId9"/>
    <p:sldId id="1554" r:id="rId10"/>
    <p:sldId id="1555" r:id="rId11"/>
    <p:sldId id="1556" r:id="rId12"/>
    <p:sldId id="1557" r:id="rId13"/>
    <p:sldId id="1558" r:id="rId14"/>
    <p:sldId id="1559" r:id="rId15"/>
    <p:sldId id="1560" r:id="rId16"/>
    <p:sldId id="1561" r:id="rId17"/>
    <p:sldId id="1562" r:id="rId18"/>
    <p:sldId id="1510" r:id="rId19"/>
    <p:sldId id="407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2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8.png"/><Relationship Id="rId7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3608" y="2067694"/>
            <a:ext cx="460851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tatbiqlar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03357"/>
            <a:ext cx="545553" cy="18329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23678"/>
            <a:ext cx="352839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4350" y="699542"/>
                <a:ext cx="8842146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800" b="1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800" b="1" i="1" dirty="0"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en-US" sz="2800" b="1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tekisliklar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45</a:t>
                </a:r>
                <a:r>
                  <a:rPr lang="en-US" sz="2800" b="1" baseline="30000" dirty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ostida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kesishadi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A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800" b="1" i="1" dirty="0"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en-US" sz="2800" b="1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2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. A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tekisliklarning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kesishish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chizig‘igacha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0" y="699542"/>
                <a:ext cx="8842146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448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3528" y="2427734"/>
                <a:ext cx="556837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𝑨𝑩</m:t>
                      </m:r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, 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𝜸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𝟒𝟓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°, 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𝑨𝑪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=?</m:t>
                      </m:r>
                    </m:oMath>
                  </m:oMathPara>
                </a14:m>
                <a:endParaRPr lang="ru-RU" sz="28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27734"/>
                <a:ext cx="5568378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906" y="2510829"/>
            <a:ext cx="2928566" cy="246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44500" y="2859782"/>
                <a:ext cx="5447406" cy="2152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𝒔𝒊𝒏</m:t>
                      </m:r>
                      <m:r>
                        <a:rPr lang="el-GR" sz="2800" b="1" i="1" smtClean="0">
                          <a:latin typeface="Cambria Math"/>
                          <a:cs typeface="Times New Roman" pitchFamily="18" charset="0"/>
                        </a:rPr>
                        <m:t>𝜸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𝑨𝑪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𝒔𝒊𝒏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𝟒𝟓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US" sz="28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2859782"/>
                <a:ext cx="5447406" cy="21527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4387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0608" y="3363838"/>
                <a:ext cx="5063480" cy="1375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,  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,  ∠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𝑫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𝟗𝟎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°,     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𝑪𝑫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=?</m:t>
                    </m:r>
                  </m:oMath>
                </a14:m>
                <a:r>
                  <a:rPr lang="en-US" sz="28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08" y="3363838"/>
                <a:ext cx="5063480" cy="1375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39" y="2905249"/>
            <a:ext cx="3171565" cy="216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20072" y="3651312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651312"/>
                <a:ext cx="3048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000" r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300192" y="4731990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4731990"/>
                <a:ext cx="3048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000" r="-3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507560" y="2643758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560" y="2643758"/>
                <a:ext cx="3048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6000" r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659688" y="3837170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688" y="3837170"/>
                <a:ext cx="304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6000" r="-4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>
            <a:off x="6228184" y="4096866"/>
            <a:ext cx="236571" cy="419100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427440" y="3867894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440" y="3867894"/>
                <a:ext cx="304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r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724128" y="4263441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𝑲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263441"/>
                <a:ext cx="3048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000" r="-4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3217893">
                <a:off x="8046781" y="3888311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17893">
                <a:off x="8046781" y="3888311"/>
                <a:ext cx="466794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4350" y="699542"/>
                <a:ext cx="8842146" cy="2492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Ikkita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yonli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asosga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ularning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tekisliklari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𝟔𝟎</m:t>
                    </m:r>
                    <m:r>
                      <a:rPr lang="en-US" sz="2600" b="1" i="1">
                        <a:latin typeface="Cambria Math"/>
                        <a:ea typeface="Cambria Math"/>
                        <a:cs typeface="Arial" pitchFamily="34" charset="0"/>
                      </a:rPr>
                      <m:t>°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li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tashkil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qiladi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asosning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ea typeface="Cambria Math"/>
                        <a:cs typeface="Arial" pitchFamily="34" charset="0"/>
                      </a:rPr>
                      <m:t>𝟏𝟐</m:t>
                    </m:r>
                    <m:r>
                      <a:rPr lang="en-US" sz="2600" b="1"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ea typeface="Cambria Math"/>
                        <a:cs typeface="Arial" pitchFamily="34" charset="0"/>
                      </a:rPr>
                      <m:t>𝐜𝐦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bitta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yon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yon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o‘zaro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uchlari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0" y="699542"/>
                <a:ext cx="8842146" cy="2492990"/>
              </a:xfrm>
              <a:prstGeom prst="rect">
                <a:avLst/>
              </a:prstGeom>
              <a:blipFill rotWithShape="1">
                <a:blip r:embed="rId11"/>
                <a:stretch>
                  <a:fillRect l="-1241" t="-2200" r="-897" b="-5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87860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  <p:bldP spid="18" grpId="0"/>
      <p:bldP spid="19" grpId="0"/>
      <p:bldP spid="20" grpId="0" animBg="1"/>
      <p:bldP spid="21" grpId="0"/>
      <p:bldP spid="22" grpId="0"/>
      <p:bldP spid="2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0608" y="843558"/>
                <a:ext cx="873588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,  ∠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𝑫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𝟗𝟎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°,     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𝑪𝑫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=?</m:t>
                    </m:r>
                  </m:oMath>
                </a14:m>
                <a:r>
                  <a:rPr lang="en-US" sz="28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08" y="843558"/>
                <a:ext cx="8735888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347" y="1609105"/>
            <a:ext cx="3171565" cy="216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92080" y="2355168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355168"/>
                <a:ext cx="3048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000" r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372200" y="3435846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435846"/>
                <a:ext cx="3048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000" r="-3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579568" y="1347614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568" y="1347614"/>
                <a:ext cx="3048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000" r="-2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731696" y="2541026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1696" y="2541026"/>
                <a:ext cx="304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000" r="-4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>
            <a:off x="6300192" y="2800722"/>
            <a:ext cx="236571" cy="419100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499448" y="2571750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448" y="2571750"/>
                <a:ext cx="304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r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796136" y="2967297"/>
                <a:ext cx="304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cs typeface="Times New Roman" pitchFamily="18" charset="0"/>
                        </a:rPr>
                        <m:t>𝑲</m:t>
                      </m:r>
                    </m:oMath>
                  </m:oMathPara>
                </a14:m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967297"/>
                <a:ext cx="3048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000" r="-4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3217893">
                <a:off x="8118789" y="2592167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17893">
                <a:off x="8118789" y="2592167"/>
                <a:ext cx="466794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3528" y="1554605"/>
                <a:ext cx="6696744" cy="585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𝑪𝑲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𝑨𝑪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𝑨𝑲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𝟏𝟎𝟎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𝟑𝟔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𝟖</m:t>
                    </m:r>
                  </m:oMath>
                </a14:m>
                <a:r>
                  <a:rPr lang="en-US" sz="28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554605"/>
                <a:ext cx="6696744" cy="5850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23528" y="2427734"/>
                <a:ext cx="3541712" cy="7114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𝑫𝑲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𝑲𝑩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𝑨𝑩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𝟔</m:t>
                    </m:r>
                  </m:oMath>
                </a14:m>
                <a:r>
                  <a:rPr lang="en-US" sz="28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27734"/>
                <a:ext cx="3541712" cy="7114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496" y="3524343"/>
                <a:ext cx="7307088" cy="6315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𝑪𝑫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𝑪𝑲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𝑫𝑲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𝑪𝑲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𝑫𝑲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800" b="1" i="0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𝜶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524343"/>
                <a:ext cx="7307088" cy="63158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51520" y="4050846"/>
                <a:ext cx="8424936" cy="969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𝑪𝑫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𝟔𝟒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𝟑𝟔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𝟖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𝟔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den>
                        </m:f>
                      </m:e>
                    </m:rad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𝟓𝟐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𝟏𝟑</m:t>
                        </m:r>
                      </m:e>
                    </m:rad>
                  </m:oMath>
                </a14:m>
                <a:r>
                  <a:rPr lang="en-US" sz="28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50846"/>
                <a:ext cx="8424936" cy="96917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7596336" y="1635646"/>
            <a:ext cx="1175344" cy="111469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7363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  <p:bldP spid="18" grpId="0"/>
      <p:bldP spid="19" grpId="0"/>
      <p:bldP spid="20" grpId="0" animBg="1"/>
      <p:bldP spid="21" grpId="0"/>
      <p:bldP spid="22" grpId="0"/>
      <p:bldP spid="23" grpId="0"/>
      <p:bldP spid="16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6358" y="699542"/>
            <a:ext cx="884214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>
                <a:latin typeface="Arial" pitchFamily="34" charset="0"/>
                <a:cs typeface="Arial" pitchFamily="34" charset="0"/>
              </a:rPr>
              <a:t>Muntazam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ABC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BC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tomoni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orqali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tekislik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AK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medianasi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tekislik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60° li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burchak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etadi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 AB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chiziq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tekislik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orasidagi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sinusini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toping.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909" y="2427734"/>
            <a:ext cx="3138587" cy="246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963688" y="2355726"/>
                <a:ext cx="34004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7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𝜶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𝟔𝟎</m:t>
                      </m:r>
                      <m:r>
                        <m:rPr>
                          <m:nor/>
                        </m:rPr>
                        <a:rPr lang="en-US" sz="2700" b="1" dirty="0">
                          <a:latin typeface="Times New Roman" pitchFamily="18" charset="0"/>
                          <a:cs typeface="Times New Roman" pitchFamily="18" charset="0"/>
                        </a:rPr>
                        <m:t>°</m:t>
                      </m:r>
                      <m:r>
                        <m:rPr>
                          <m:nor/>
                        </m:rPr>
                        <a:rPr lang="en-US" sz="27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US" sz="27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m:t>sin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𝜷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=?</m:t>
                      </m:r>
                    </m:oMath>
                  </m:oMathPara>
                </a14:m>
                <a:endParaRPr lang="ru-RU" sz="27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688" y="2355726"/>
                <a:ext cx="34004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19156" y="3435846"/>
                <a:ext cx="5260956" cy="13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Times New Roman" pitchFamily="18" charset="0"/>
                      </a:rPr>
                      <m:t>𝒔𝒊𝒏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𝜶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700" b="1" i="1">
                            <a:latin typeface="Cambria Math"/>
                            <a:cs typeface="Times New Roman" pitchFamily="18" charset="0"/>
                          </a:rPr>
                          <m:t>𝑯</m:t>
                        </m:r>
                      </m:num>
                      <m:den>
                        <m:r>
                          <a:rPr lang="en-US" sz="2700" b="1" i="1" smtClean="0">
                            <a:latin typeface="Cambria Math"/>
                            <a:cs typeface="Times New Roman" pitchFamily="18" charset="0"/>
                          </a:rPr>
                          <m:t>𝑨𝑲</m:t>
                        </m:r>
                      </m:den>
                    </m:f>
                    <m:r>
                      <a:rPr lang="en-US" sz="27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=&gt;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𝑯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𝒔𝒊𝒏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𝟔𝟎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°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𝑨𝑲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700" b="1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7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7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2700" b="1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7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7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en-US" sz="27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7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56" y="3435846"/>
                <a:ext cx="5260956" cy="13549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27784" y="3911194"/>
                <a:ext cx="3586495" cy="11808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𝒔𝒊𝒏</m:t>
                      </m:r>
                      <m:r>
                        <a:rPr lang="en-US" sz="27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𝜷</m:t>
                      </m:r>
                      <m:r>
                        <a:rPr lang="en-US" sz="27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𝒂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700" b="1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𝟑</m:t>
                              </m:r>
                              <m:r>
                                <a:rPr lang="en-US" sz="2700" b="1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num>
                            <m:den>
                              <m:r>
                                <a:rPr lang="en-US" sz="2700" b="1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𝟒</m:t>
                              </m:r>
                            </m:den>
                          </m:f>
                        </m:num>
                        <m:den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𝒂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𝟒</m:t>
                          </m:r>
                        </m:den>
                      </m:f>
                      <m:r>
                        <m:rPr>
                          <m:nor/>
                        </m:rPr>
                        <a:rPr lang="en-US" sz="2700" b="1" dirty="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7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911194"/>
                <a:ext cx="3586495" cy="11808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88126" y="2643758"/>
                <a:ext cx="4908010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𝑨𝑶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𝑯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   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𝑨𝑩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    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𝑨𝑲</m:t>
                      </m:r>
                      <m:r>
                        <a:rPr lang="en-US" sz="27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2700" b="1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700" b="1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7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26" y="2643758"/>
                <a:ext cx="4908010" cy="9959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2004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25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6358" y="699542"/>
                <a:ext cx="8842146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𝑨𝑩𝑪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𝑩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uchidan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tekisligiga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𝒃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𝑨𝑩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𝑩𝑪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𝟒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𝒃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𝑨𝑪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chiziqlar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8" y="699542"/>
                <a:ext cx="8842146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448" t="-3356" r="-345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941" y="2654455"/>
            <a:ext cx="3605555" cy="203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3528" y="2427734"/>
                <a:ext cx="554461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,   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𝑩𝑫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27734"/>
                <a:ext cx="5544616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2838400"/>
                <a:ext cx="5397740" cy="2253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𝑨𝑩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𝑩𝑪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𝟓</m:t>
                      </m:r>
                    </m:oMath>
                  </m:oMathPara>
                </a14:m>
                <a:endParaRPr lang="en-US" sz="28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𝑩𝑫</m:t>
                      </m:r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𝟒</m:t>
                      </m:r>
                    </m:oMath>
                  </m:oMathPara>
                </a14:m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838400"/>
                <a:ext cx="5397740" cy="22536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1968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6358" y="699542"/>
                <a:ext cx="8842146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3.18.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𝑨𝑩𝑪𝑫𝑯𝑮𝑭𝑬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parallelepipedning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yon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qirrasi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8 cm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asosi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6 cm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kvadratdan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iborat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Fazoviy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𝑯𝑭𝑫𝑩𝑯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siniq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uzunligini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8" y="699542"/>
                <a:ext cx="8842146" cy="1692771"/>
              </a:xfrm>
              <a:prstGeom prst="rect">
                <a:avLst/>
              </a:prstGeom>
              <a:blipFill rotWithShape="1">
                <a:blip r:embed="rId2"/>
                <a:stretch>
                  <a:fillRect l="-1241" t="-3249" b="-8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197" y="1923678"/>
            <a:ext cx="2654299" cy="2598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7498" y="2859782"/>
                <a:ext cx="418633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𝑯𝑭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𝑫𝑩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98" y="2859782"/>
                <a:ext cx="4186339" cy="5912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3528" y="3432971"/>
                <a:ext cx="5486182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𝑭𝑫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432971"/>
                <a:ext cx="5486182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7498" y="2355726"/>
                <a:ext cx="53894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𝑯𝑭𝑫𝑩𝑯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𝑯𝑭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𝑭𝑫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𝑫𝑩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𝑩𝑯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98" y="2355726"/>
                <a:ext cx="538942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233" y="4265389"/>
                <a:ext cx="7787645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𝑯𝑭𝑫𝑩𝑯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33" y="4265389"/>
                <a:ext cx="7787645" cy="5912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7979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3" grpId="0"/>
      <p:bldP spid="5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6358" y="699542"/>
                <a:ext cx="8842146" cy="1730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3.19.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𝑰𝑱𝑲𝑷𝑴𝑳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uchburchakli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prizmaning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asosi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yon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qirrasi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uzunliklari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2:3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nisbatda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fazoviy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𝑰𝑷𝑳𝑲𝑴𝑰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siniq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𝟏𝟔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en-US" sz="26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2600" b="1" i="1" smtClean="0">
                            <a:latin typeface="Cambria Math"/>
                            <a:cs typeface="Arial" pitchFamily="34" charset="0"/>
                          </a:rPr>
                          <m:t>𝟏𝟑</m:t>
                        </m:r>
                      </m:e>
                    </m:rad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prizma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yon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sirtining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yuzini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8" y="699542"/>
                <a:ext cx="8842146" cy="1730410"/>
              </a:xfrm>
              <a:prstGeom prst="rect">
                <a:avLst/>
              </a:prstGeom>
              <a:blipFill rotWithShape="1">
                <a:blip r:embed="rId2"/>
                <a:stretch>
                  <a:fillRect l="-1241" t="-3169" r="-345" b="-7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7498" y="2859782"/>
                <a:ext cx="42952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𝑰𝑷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𝑳𝑲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𝑷𝑳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98" y="2859782"/>
                <a:ext cx="429527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2355726"/>
                <a:ext cx="62135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𝑰𝑷𝑳𝑲𝑴𝑰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𝑰𝑷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𝑷𝑳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𝑳𝑲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𝑲𝑴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𝑴𝑰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55726"/>
                <a:ext cx="621355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233" y="4356762"/>
                <a:ext cx="7445563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33" y="4356762"/>
                <a:ext cx="7445563" cy="5912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155" y="2000138"/>
            <a:ext cx="2283069" cy="246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3504979"/>
                <a:ext cx="6422912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𝑲𝑴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𝑴𝑰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04979"/>
                <a:ext cx="6422912" cy="65094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754790" y="2105149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790" y="2105149"/>
                <a:ext cx="70564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54835" y="3257277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835" y="3257277"/>
                <a:ext cx="70564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117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  <p:bldP spid="15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233" y="915566"/>
                <a:ext cx="7445563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33" y="915566"/>
                <a:ext cx="7445563" cy="5912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155" y="2000138"/>
            <a:ext cx="2283069" cy="246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754790" y="2105149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790" y="2105149"/>
                <a:ext cx="70564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54835" y="3257277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835" y="3257277"/>
                <a:ext cx="70564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1476442"/>
                <a:ext cx="473533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) 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476442"/>
                <a:ext cx="4735334" cy="5912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5536" y="1980498"/>
                <a:ext cx="3474413" cy="1114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𝟏𝟔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𝟏𝟑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𝟖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𝟏𝟑</m:t>
                              </m:r>
                            </m:e>
                          </m:ra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980498"/>
                <a:ext cx="3474413" cy="111472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6786" y="3272646"/>
                <a:ext cx="5159041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86" y="3272646"/>
                <a:ext cx="5159041" cy="5999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1887" y="3933178"/>
                <a:ext cx="3506344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87" y="3933178"/>
                <a:ext cx="3506344" cy="5999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6420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17" grpId="0"/>
      <p:bldP spid="3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467544" y="928361"/>
            <a:ext cx="8424936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>
                <a:solidFill>
                  <a:schemeClr val="tx1"/>
                </a:solidFill>
              </a:rPr>
              <a:t>Darslikning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endParaRPr lang="en-US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139-</a:t>
            </a:r>
            <a:r>
              <a:rPr lang="en-US" sz="3200" b="1" dirty="0" smtClean="0">
                <a:solidFill>
                  <a:schemeClr val="tx1"/>
                </a:solidFill>
              </a:rPr>
              <a:t>betidagi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3.16, 3.20, 3.21-</a:t>
            </a:r>
            <a:r>
              <a:rPr lang="en-US" sz="3200" b="1" dirty="0" smtClean="0">
                <a:solidFill>
                  <a:schemeClr val="tx1"/>
                </a:solidFill>
              </a:rPr>
              <a:t>mashqlar.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139702"/>
            <a:ext cx="439248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2641845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Tayanch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nazariy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ma’lumotlar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31973"/>
            <a:ext cx="7632848" cy="401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227934"/>
            <a:ext cx="144016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6974" y="4054301"/>
                <a:ext cx="4326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74" y="4054301"/>
                <a:ext cx="432618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4270325"/>
                <a:ext cx="4472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270325"/>
                <a:ext cx="44723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187624" y="2139702"/>
            <a:ext cx="216024" cy="216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15046" y="1995686"/>
                <a:ext cx="2886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046" y="1995686"/>
                <a:ext cx="288602" cy="461665"/>
              </a:xfrm>
              <a:prstGeom prst="rect">
                <a:avLst/>
              </a:prstGeom>
              <a:blipFill rotWithShape="1">
                <a:blip r:embed="rId5"/>
                <a:stretch>
                  <a:fillRect r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20156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Tayanch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nazariy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ma’lumotlar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0" y="847193"/>
            <a:ext cx="8983780" cy="42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0786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Tayanch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nazariy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ma’lumotlar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0" y="977241"/>
            <a:ext cx="8983780" cy="363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6059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Tayanch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nazariy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ma’lumotlar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45" y="779276"/>
            <a:ext cx="8207910" cy="426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564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4350" y="699542"/>
                <a:ext cx="8842146" cy="2092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l-GR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o‘tmaydigan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𝑨𝑩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kesmaning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uchlaridan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600" b="1" dirty="0">
                    <a:latin typeface="Arial" pitchFamily="34" charset="0"/>
                    <a:cs typeface="Arial" pitchFamily="34" charset="0"/>
                  </a:rPr>
                  <a:t>α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masofalar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𝑨</m:t>
                    </m:r>
                    <m:sSub>
                      <m:sSubPr>
                        <m:ctrlPr>
                          <a:rPr lang="en-US" sz="2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𝑩</m:t>
                    </m:r>
                    <m:sSub>
                      <m:sSubPr>
                        <m:ctrlPr>
                          <a:rPr lang="en-US" sz="2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𝑨𝑩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yotuvchi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chiziqning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l-GR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tashkil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qilgan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sinusini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0" y="699542"/>
                <a:ext cx="8842146" cy="2092881"/>
              </a:xfrm>
              <a:prstGeom prst="rect">
                <a:avLst/>
              </a:prstGeom>
              <a:blipFill rotWithShape="1">
                <a:blip r:embed="rId2"/>
                <a:stretch>
                  <a:fillRect l="-1241" t="-2624" b="-6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3528" y="3140910"/>
                <a:ext cx="5040560" cy="1375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,  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/>
                            <a:cs typeface="Arial" pitchFamily="34" charset="0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/>
                            <a:cs typeface="Arial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𝜷</m:t>
                        </m:r>
                      </m:e>
                    </m:func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r>
                  <a:rPr lang="en-US" sz="28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40910"/>
                <a:ext cx="5040560" cy="13750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571" y="2715766"/>
            <a:ext cx="3796917" cy="222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4657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27010" y="896402"/>
                <a:ext cx="890948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/>
                            <a:cs typeface="Arial" pitchFamily="34" charset="0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/>
                            <a:cs typeface="Arial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𝜷</m:t>
                        </m:r>
                      </m:e>
                    </m:func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r>
                  <a:rPr lang="en-US" sz="28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10" y="896402"/>
                <a:ext cx="8909485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2791" b="-30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571" y="1779662"/>
            <a:ext cx="3796917" cy="222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7504" y="1927225"/>
                <a:ext cx="4579675" cy="897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𝑩𝑵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𝑨𝑩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𝑨𝑩</m:t>
                          </m:r>
                        </m:den>
                      </m:f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27225"/>
                <a:ext cx="4579675" cy="8974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27732" y="3075806"/>
                <a:ext cx="3496196" cy="910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32" y="3075806"/>
                <a:ext cx="3496196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45779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4350" y="843558"/>
                <a:ext cx="8842146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3.3.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𝑵𝑶𝑷𝑸𝑫𝑬𝑭𝑪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parallelepiped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0" y="843558"/>
                <a:ext cx="8842146" cy="492443"/>
              </a:xfrm>
              <a:prstGeom prst="rect">
                <a:avLst/>
              </a:prstGeom>
              <a:blipFill rotWithShape="1">
                <a:blip r:embed="rId2"/>
                <a:stretch>
                  <a:fillRect l="-1241"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767" y="1513472"/>
            <a:ext cx="2919729" cy="285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1463174"/>
                <a:ext cx="597666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itchFamily="34" charset="0"/>
                      </a:rPr>
                      <m:t>𝑪𝑫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kesishuvchi</a:t>
                </a:r>
                <a:endParaRPr lang="en-US" sz="2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chiziqlarni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belgilang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63174"/>
                <a:ext cx="5976664" cy="892552"/>
              </a:xfrm>
              <a:prstGeom prst="rect">
                <a:avLst/>
              </a:prstGeom>
              <a:blipFill rotWithShape="1">
                <a:blip r:embed="rId4"/>
                <a:stretch>
                  <a:fillRect l="-1733" t="-6164" r="-1325" b="-16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512" y="2543294"/>
                <a:ext cx="597666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>
                        <a:latin typeface="Cambria Math"/>
                        <a:cs typeface="Arial" pitchFamily="34" charset="0"/>
                      </a:rPr>
                      <m:t>𝑪𝑫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chiziqqa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parellel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chiziqlarni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belgilang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43294"/>
                <a:ext cx="5976664" cy="892552"/>
              </a:xfrm>
              <a:prstGeom prst="rect">
                <a:avLst/>
              </a:prstGeom>
              <a:blipFill rotWithShape="1">
                <a:blip r:embed="rId5"/>
                <a:stretch>
                  <a:fillRect l="-1733" t="-6122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79512" y="3695422"/>
                <a:ext cx="597666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𝒆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itchFamily="34" charset="0"/>
                      </a:rPr>
                      <m:t>𝑪𝑫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ayqash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chiziqlarni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belgilang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95422"/>
                <a:ext cx="5976664" cy="892552"/>
              </a:xfrm>
              <a:prstGeom prst="rect">
                <a:avLst/>
              </a:prstGeom>
              <a:blipFill rotWithShape="1">
                <a:blip r:embed="rId6"/>
                <a:stretch>
                  <a:fillRect l="-1733" t="-6122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9890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13472"/>
            <a:ext cx="2919729" cy="285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915566"/>
                <a:ext cx="597666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itchFamily="34" charset="0"/>
                      </a:rPr>
                      <m:t>𝑪𝑫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kesishuvchi</a:t>
                </a:r>
                <a:endParaRPr lang="en-US" sz="2600" b="1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𝑪𝑸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𝑪𝑭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𝑫𝑬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𝑫𝑵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15566"/>
                <a:ext cx="5976664" cy="892552"/>
              </a:xfrm>
              <a:prstGeom prst="rect">
                <a:avLst/>
              </a:prstGeom>
              <a:blipFill rotWithShape="1">
                <a:blip r:embed="rId3"/>
                <a:stretch>
                  <a:fillRect t="-6122" r="-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512" y="2427734"/>
                <a:ext cx="597666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>
                        <a:latin typeface="Cambria Math"/>
                        <a:cs typeface="Arial" pitchFamily="34" charset="0"/>
                      </a:rPr>
                      <m:t>𝑪𝑫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chiziqqa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parellel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600" b="1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𝑸𝑵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𝑭𝑬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𝑷𝑶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27734"/>
                <a:ext cx="5976664" cy="892552"/>
              </a:xfrm>
              <a:prstGeom prst="rect">
                <a:avLst/>
              </a:prstGeom>
              <a:blipFill rotWithShape="1">
                <a:blip r:embed="rId4"/>
                <a:stretch>
                  <a:fillRect t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79512" y="3695422"/>
                <a:ext cx="597666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𝒆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itchFamily="34" charset="0"/>
                      </a:rPr>
                      <m:t>𝑪𝑫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ayqash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𝑸𝑷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𝑵𝑶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𝑭𝑷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; 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𝑬𝑶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95422"/>
                <a:ext cx="5976664" cy="892552"/>
              </a:xfrm>
              <a:prstGeom prst="rect">
                <a:avLst/>
              </a:prstGeom>
              <a:blipFill rotWithShape="1">
                <a:blip r:embed="rId5"/>
                <a:stretch>
                  <a:fillRect t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V="1">
            <a:off x="6732240" y="1995686"/>
            <a:ext cx="1080120" cy="72008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4531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0cfb618fb65257ace4def6c6ae7acf7349c7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9738</TotalTime>
  <Words>991</Words>
  <Application>Microsoft Office PowerPoint</Application>
  <PresentationFormat>Экран (16:9)</PresentationFormat>
  <Paragraphs>105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 Mirodil</dc:creator>
  <cp:lastModifiedBy>acer</cp:lastModifiedBy>
  <cp:revision>920</cp:revision>
  <dcterms:created xsi:type="dcterms:W3CDTF">2020-04-09T07:32:19Z</dcterms:created>
  <dcterms:modified xsi:type="dcterms:W3CDTF">2021-03-04T06:00:27Z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