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1382" r:id="rId2"/>
    <p:sldId id="1532" r:id="rId3"/>
    <p:sldId id="1533" r:id="rId4"/>
    <p:sldId id="1551" r:id="rId5"/>
    <p:sldId id="1552" r:id="rId6"/>
    <p:sldId id="1549" r:id="rId7"/>
    <p:sldId id="1550" r:id="rId8"/>
    <p:sldId id="1553" r:id="rId9"/>
    <p:sldId id="1554" r:id="rId10"/>
    <p:sldId id="1555" r:id="rId11"/>
    <p:sldId id="1556" r:id="rId12"/>
    <p:sldId id="1557" r:id="rId13"/>
    <p:sldId id="1558" r:id="rId14"/>
    <p:sldId id="1559" r:id="rId15"/>
    <p:sldId id="1560" r:id="rId16"/>
    <p:sldId id="1561" r:id="rId17"/>
    <p:sldId id="1562" r:id="rId18"/>
    <p:sldId id="1510" r:id="rId19"/>
    <p:sldId id="407" r:id="rId20"/>
  </p:sldIdLst>
  <p:sldSz cx="9144000" cy="5143500" type="screen16x9"/>
  <p:notesSz cx="5765800" cy="3244850"/>
  <p:custDataLst>
    <p:tags r:id="rId2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8.png"/><Relationship Id="rId7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43608" y="2067694"/>
            <a:ext cx="4608512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8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8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Amaliy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mashq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tatbiqlar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303357"/>
            <a:ext cx="545553" cy="18329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96336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2" y="330377"/>
            <a:ext cx="5617281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16" dirty="0" err="1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23678"/>
            <a:ext cx="35283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529627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94350" y="699542"/>
                <a:ext cx="884214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</m:oMath>
                </a14:m>
                <a:r>
                  <a:rPr lang="en-US" sz="2800" b="1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2800" b="1" i="1" dirty="0"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sz="2800" b="1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tekisliklar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45</a:t>
                </a:r>
                <a:r>
                  <a:rPr lang="en-US" sz="2800" b="1" baseline="30000" dirty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burchak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ostida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kesishadi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tekislikdagi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A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nuqtadan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2800" b="1" i="1" dirty="0"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sz="2800" b="1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tekislikkacha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masofa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2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. A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nuqtadan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tekisliklarning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kesishish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chizig‘igacha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masofani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50" y="699542"/>
                <a:ext cx="8842146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448" t="-3356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3528" y="2427734"/>
                <a:ext cx="55683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cs typeface="Times New Roman" pitchFamily="18" charset="0"/>
                        </a:rPr>
                        <m:t>𝑨𝑩</m:t>
                      </m:r>
                      <m:r>
                        <a:rPr lang="en-US" sz="2800" b="1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en-US" sz="2800" b="1" i="1">
                          <a:latin typeface="Cambria Math"/>
                          <a:cs typeface="Times New Roman" pitchFamily="18" charset="0"/>
                        </a:rPr>
                        <m:t>,  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𝜸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𝟒𝟓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°,  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𝑨𝑪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=?</m:t>
                      </m:r>
                    </m:oMath>
                  </m:oMathPara>
                </a14:m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27734"/>
                <a:ext cx="556837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06" y="2510829"/>
            <a:ext cx="2928566" cy="246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44500" y="2859782"/>
                <a:ext cx="5447406" cy="2152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𝒔𝒊𝒏</m:t>
                      </m:r>
                      <m:r>
                        <a:rPr lang="el-GR" sz="2800" b="1" i="1" smtClean="0">
                          <a:latin typeface="Cambria Math"/>
                          <a:cs typeface="Times New Roman" pitchFamily="18" charset="0"/>
                        </a:rPr>
                        <m:t>𝜸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𝑨𝑪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𝑨𝑪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𝒔𝒊𝒏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𝟒𝟓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8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2859782"/>
                <a:ext cx="5447406" cy="21527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438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00608" y="3363838"/>
                <a:ext cx="5063480" cy="1375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𝒄𝒎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,  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𝑨𝑪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𝑩𝑪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𝟏𝟎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  ∠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𝑫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𝟗𝟎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°,     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𝑪𝑫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=?</m:t>
                    </m:r>
                  </m:oMath>
                </a14:m>
                <a:r>
                  <a:rPr lang="en-US" sz="2800" b="1" i="1" dirty="0" smtClean="0">
                    <a:latin typeface="Cambria Math"/>
                    <a:ea typeface="Cambria Math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08" y="3363838"/>
                <a:ext cx="5063480" cy="13750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39" y="2905249"/>
            <a:ext cx="3171565" cy="216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220072" y="3651312"/>
                <a:ext cx="304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651312"/>
                <a:ext cx="304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000" r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300192" y="4731990"/>
                <a:ext cx="304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731990"/>
                <a:ext cx="304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000" r="-3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507560" y="2643758"/>
                <a:ext cx="304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560" y="2643758"/>
                <a:ext cx="304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6000" r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659688" y="3837170"/>
                <a:ext cx="304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𝑫</m:t>
                      </m:r>
                    </m:oMath>
                  </m:oMathPara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688" y="3837170"/>
                <a:ext cx="30480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6000" r="-4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Дуга 19"/>
          <p:cNvSpPr/>
          <p:nvPr/>
        </p:nvSpPr>
        <p:spPr>
          <a:xfrm>
            <a:off x="6228184" y="4096866"/>
            <a:ext cx="236571" cy="4191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427440" y="3867894"/>
                <a:ext cx="304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𝜶</m:t>
                      </m:r>
                    </m:oMath>
                  </m:oMathPara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440" y="3867894"/>
                <a:ext cx="304800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724128" y="4263441"/>
                <a:ext cx="304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𝑲</m:t>
                      </m:r>
                    </m:oMath>
                  </m:oMathPara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263441"/>
                <a:ext cx="304800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6000" r="-4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3217893">
                <a:off x="8046781" y="3888311"/>
                <a:ext cx="466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217893">
                <a:off x="8046781" y="3888311"/>
                <a:ext cx="46679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94350" y="699542"/>
                <a:ext cx="8842146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Ikkita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yonli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umumiy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asosga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ega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bo‘lib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ularning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tekisliklari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𝟔𝟎</m:t>
                    </m:r>
                    <m:r>
                      <a:rPr lang="en-US" sz="2600" b="1" i="1">
                        <a:latin typeface="Cambria Math"/>
                        <a:ea typeface="Cambria Math"/>
                        <a:cs typeface="Arial" pitchFamily="34" charset="0"/>
                      </a:rPr>
                      <m:t>°</m:t>
                    </m:r>
                  </m:oMath>
                </a14:m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li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burchak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tashkil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qiladi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Umumiy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asosning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uzunligi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ea typeface="Cambria Math"/>
                        <a:cs typeface="Arial" pitchFamily="34" charset="0"/>
                      </a:rPr>
                      <m:t>𝟏𝟐</m:t>
                    </m:r>
                    <m:r>
                      <a:rPr lang="en-US" sz="2600" b="1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2600" b="1" i="1">
                        <a:latin typeface="Cambria Math"/>
                        <a:ea typeface="Cambria Math"/>
                        <a:cs typeface="Arial" pitchFamily="34" charset="0"/>
                      </a:rPr>
                      <m:t>𝐜𝐦</m:t>
                    </m:r>
                  </m:oMath>
                </a14:m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bitta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ning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yon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tomoni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𝒄𝒎</m:t>
                    </m:r>
                  </m:oMath>
                </a14:m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ikkinchi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uchburchakning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yon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tomonlari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o‘zaro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Uchburchaklar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uchlari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masofani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50" y="699542"/>
                <a:ext cx="8842146" cy="2492990"/>
              </a:xfrm>
              <a:prstGeom prst="rect">
                <a:avLst/>
              </a:prstGeom>
              <a:blipFill rotWithShape="1">
                <a:blip r:embed="rId11"/>
                <a:stretch>
                  <a:fillRect l="-1241" t="-2200" r="-897" b="-51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7860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00608" y="843558"/>
                <a:ext cx="87358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𝑨𝑩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𝟏𝟐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𝑨𝑪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𝑩𝑪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𝟏𝟎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  ∠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𝑫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𝟗𝟎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°,     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𝑪𝑫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=?</m:t>
                    </m:r>
                  </m:oMath>
                </a14:m>
                <a:r>
                  <a:rPr lang="en-US" sz="2800" b="1" i="1" dirty="0" smtClean="0">
                    <a:latin typeface="Cambria Math"/>
                    <a:ea typeface="Cambria Math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08" y="843558"/>
                <a:ext cx="873588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47" y="1609105"/>
            <a:ext cx="3171565" cy="216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292080" y="2355168"/>
                <a:ext cx="304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355168"/>
                <a:ext cx="304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000" r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372200" y="3435846"/>
                <a:ext cx="304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435846"/>
                <a:ext cx="304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000" r="-3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579568" y="1347614"/>
                <a:ext cx="304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568" y="1347614"/>
                <a:ext cx="304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4000" r="-2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731696" y="2541026"/>
                <a:ext cx="304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𝑫</m:t>
                      </m:r>
                    </m:oMath>
                  </m:oMathPara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696" y="2541026"/>
                <a:ext cx="30480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4000" r="-4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Дуга 19"/>
          <p:cNvSpPr/>
          <p:nvPr/>
        </p:nvSpPr>
        <p:spPr>
          <a:xfrm>
            <a:off x="6300192" y="2800722"/>
            <a:ext cx="236571" cy="4191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499448" y="2571750"/>
                <a:ext cx="304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𝜶</m:t>
                      </m:r>
                    </m:oMath>
                  </m:oMathPara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448" y="2571750"/>
                <a:ext cx="304800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796136" y="2967297"/>
                <a:ext cx="304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𝑲</m:t>
                      </m:r>
                    </m:oMath>
                  </m:oMathPara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967297"/>
                <a:ext cx="304800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6000" r="-4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3217893">
                <a:off x="8118789" y="2592167"/>
                <a:ext cx="466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217893">
                <a:off x="8118789" y="2592167"/>
                <a:ext cx="46679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3528" y="1554605"/>
                <a:ext cx="6696744" cy="585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𝑪𝑲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𝑨𝑪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𝑨𝑲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𝟏𝟎𝟎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𝟑𝟔</m:t>
                        </m:r>
                      </m:e>
                    </m:rad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𝟖</m:t>
                    </m:r>
                  </m:oMath>
                </a14:m>
                <a:r>
                  <a:rPr lang="en-US" sz="2800" b="1" i="1" dirty="0" smtClean="0">
                    <a:latin typeface="Cambria Math"/>
                    <a:ea typeface="Cambria Math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4605"/>
                <a:ext cx="6696744" cy="5850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23528" y="2427734"/>
                <a:ext cx="3541712" cy="711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𝑫𝑲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𝑲𝑩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𝟔</m:t>
                    </m:r>
                  </m:oMath>
                </a14:m>
                <a:r>
                  <a:rPr lang="en-US" sz="2800" b="1" i="1" dirty="0" smtClean="0">
                    <a:latin typeface="Cambria Math"/>
                    <a:ea typeface="Cambria Math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27734"/>
                <a:ext cx="3541712" cy="7114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5496" y="3524343"/>
                <a:ext cx="7307088" cy="631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𝑪𝑫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𝑪𝑲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𝑫𝑲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𝑪𝑲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𝑫𝑲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b="1" i="0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𝜶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sz="2800" b="1" i="1" dirty="0" smtClean="0">
                  <a:latin typeface="Cambria Math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524343"/>
                <a:ext cx="7307088" cy="63158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51520" y="4050846"/>
                <a:ext cx="8424936" cy="969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𝑪𝑫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𝟔𝟒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𝟑𝟔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𝟓𝟐</m:t>
                        </m:r>
                      </m:e>
                    </m:rad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2800" b="1" i="1" dirty="0" smtClean="0">
                    <a:latin typeface="Cambria Math"/>
                    <a:ea typeface="Cambria Math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50846"/>
                <a:ext cx="8424936" cy="96917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7596336" y="1635646"/>
            <a:ext cx="1175344" cy="11146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363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16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358" y="699542"/>
            <a:ext cx="88421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latin typeface="Arial" pitchFamily="34" charset="0"/>
                <a:cs typeface="Arial" pitchFamily="34" charset="0"/>
              </a:rPr>
              <a:t>Muntazam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ABC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uchburchakning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BC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tomoni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orqali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tekislik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o‘tkazilgan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Uchburchakning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AK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medianasi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tekislik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60° li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burchak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tashkil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etadi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. AB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chiziq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tekislik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orasidagi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burchakning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sinusini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toping.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09" y="2427734"/>
            <a:ext cx="3138587" cy="246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963688" y="2355726"/>
                <a:ext cx="340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7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𝜶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𝟔𝟎</m:t>
                      </m:r>
                      <m:r>
                        <m:rPr>
                          <m:nor/>
                        </m:rPr>
                        <a:rPr lang="en-US" sz="2700" b="1" dirty="0">
                          <a:latin typeface="Times New Roman" pitchFamily="18" charset="0"/>
                          <a:cs typeface="Times New Roman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27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sz="27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m:t>sin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𝜷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=?</m:t>
                      </m:r>
                    </m:oMath>
                  </m:oMathPara>
                </a14:m>
                <a:endParaRPr lang="ru-RU" sz="27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688" y="2355726"/>
                <a:ext cx="34004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19156" y="3435846"/>
                <a:ext cx="5260956" cy="1354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Times New Roman" pitchFamily="18" charset="0"/>
                      </a:rPr>
                      <m:t>𝒔𝒊𝒏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𝜶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700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latin typeface="Cambria Math"/>
                            <a:cs typeface="Times New Roman" pitchFamily="18" charset="0"/>
                          </a:rPr>
                          <m:t>𝑯</m:t>
                        </m:r>
                      </m:num>
                      <m:den>
                        <m:r>
                          <a:rPr lang="en-US" sz="2700" b="1" i="1" smtClean="0">
                            <a:latin typeface="Cambria Math"/>
                            <a:cs typeface="Times New Roman" pitchFamily="18" charset="0"/>
                          </a:rPr>
                          <m:t>𝑨𝑲</m:t>
                        </m:r>
                      </m:den>
                    </m:f>
                    <m:r>
                      <a:rPr lang="en-US" sz="27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=&gt;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𝑯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𝒔𝒊𝒏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𝟔𝟎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𝑨𝑲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700" b="1" i="1" dirty="0" smtClean="0">
                    <a:latin typeface="Cambria Math"/>
                    <a:ea typeface="Cambria Math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7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7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7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7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f>
                      <m:fPr>
                        <m:ctrlPr>
                          <a:rPr lang="en-US" sz="27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27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7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7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7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7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27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7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700" b="1" i="1" dirty="0" smtClean="0">
                    <a:latin typeface="Cambria Math"/>
                    <a:ea typeface="Cambria Math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6" y="3435846"/>
                <a:ext cx="5260956" cy="13549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27784" y="3911194"/>
                <a:ext cx="3586495" cy="1180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𝒔𝒊𝒏</m:t>
                      </m:r>
                      <m:r>
                        <a:rPr lang="en-US" sz="27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𝜷</m:t>
                      </m:r>
                      <m:r>
                        <a:rPr lang="en-US" sz="27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7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sz="27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7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700" b="1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1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𝟑</m:t>
                              </m:r>
                              <m:r>
                                <a:rPr lang="en-US" sz="2700" b="1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2700" b="1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𝟒</m:t>
                              </m:r>
                            </m:den>
                          </m:f>
                        </m:num>
                        <m:den>
                          <m:r>
                            <a:rPr lang="en-US" sz="27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7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7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7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2700" b="1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7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911194"/>
                <a:ext cx="3586495" cy="11808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8126" y="2643758"/>
                <a:ext cx="4908010" cy="995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>
                          <a:latin typeface="Cambria Math"/>
                          <a:cs typeface="Times New Roman" pitchFamily="18" charset="0"/>
                        </a:rPr>
                        <m:t>𝑨𝑶</m:t>
                      </m:r>
                      <m:r>
                        <a:rPr lang="en-US" sz="2700" b="1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700" b="1" i="1">
                          <a:latin typeface="Cambria Math"/>
                          <a:cs typeface="Times New Roman" pitchFamily="18" charset="0"/>
                        </a:rPr>
                        <m:t>𝑯</m:t>
                      </m:r>
                      <m:r>
                        <a:rPr lang="en-US" sz="2700" b="1" i="1">
                          <a:latin typeface="Cambria Math"/>
                          <a:cs typeface="Times New Roman" pitchFamily="18" charset="0"/>
                        </a:rPr>
                        <m:t>   </m:t>
                      </m:r>
                      <m:r>
                        <a:rPr lang="en-US" sz="2700" b="1" i="1">
                          <a:latin typeface="Cambria Math"/>
                          <a:cs typeface="Times New Roman" pitchFamily="18" charset="0"/>
                        </a:rPr>
                        <m:t>𝑨𝑩</m:t>
                      </m:r>
                      <m:r>
                        <a:rPr lang="en-US" sz="2700" b="1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700" b="1" i="1"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en-US" sz="2700" b="1" i="1">
                          <a:latin typeface="Cambria Math"/>
                          <a:cs typeface="Times New Roman" pitchFamily="18" charset="0"/>
                        </a:rPr>
                        <m:t>    </m:t>
                      </m:r>
                      <m:r>
                        <a:rPr lang="en-US" sz="2700" b="1" i="1">
                          <a:latin typeface="Cambria Math"/>
                          <a:cs typeface="Times New Roman" pitchFamily="18" charset="0"/>
                        </a:rPr>
                        <m:t>𝑨𝑲</m:t>
                      </m:r>
                      <m:r>
                        <a:rPr lang="en-US" sz="2700" b="1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7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2700" b="1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700" b="1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7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26" y="2643758"/>
                <a:ext cx="4908010" cy="9959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2004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66358" y="699542"/>
                <a:ext cx="884214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uchburchakning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burchakli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uchidan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tekisligiga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𝒃</m:t>
                    </m:r>
                  </m:oMath>
                </a14:m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o‘tkazilgan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𝑨𝑩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,  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𝟒</m:t>
                    </m:r>
                  </m:oMath>
                </a14:m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𝒃</m:t>
                    </m:r>
                  </m:oMath>
                </a14:m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𝑨𝑪</m:t>
                    </m:r>
                  </m:oMath>
                </a14:m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chiziqlar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masofani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8" y="699542"/>
                <a:ext cx="8842146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448" t="-3356" r="-345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41" y="2654455"/>
            <a:ext cx="3605555" cy="203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23528" y="2427734"/>
                <a:ext cx="55446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,  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𝑩𝑪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,   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𝑩𝑫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=?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27734"/>
                <a:ext cx="554461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07504" y="2838400"/>
                <a:ext cx="5397740" cy="2253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𝑨𝑩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𝑨𝑪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𝑩𝑫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𝑨𝑪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𝑨𝑩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𝑩𝑪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𝟓</m:t>
                      </m:r>
                    </m:oMath>
                  </m:oMathPara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𝑩𝑫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𝑩𝑫</m:t>
                      </m:r>
                      <m:r>
                        <a:rPr lang="en-US" sz="2800" b="1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38400"/>
                <a:ext cx="5397740" cy="22536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1968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66358" y="699542"/>
                <a:ext cx="8842146" cy="169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3.18.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𝑨𝑩𝑪𝑫𝑯𝑮𝑭𝑬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burchakli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parallelepipedning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yon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qirrasi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8 cm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asosi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tomoni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6 cm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kvadratdan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iborat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Fazoviy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𝑯𝑭𝑫𝑩𝑯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siniq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uzunligini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8" y="699542"/>
                <a:ext cx="8842146" cy="1692771"/>
              </a:xfrm>
              <a:prstGeom prst="rect">
                <a:avLst/>
              </a:prstGeom>
              <a:blipFill rotWithShape="1">
                <a:blip r:embed="rId2"/>
                <a:stretch>
                  <a:fillRect l="-1241" t="-3249" b="-8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97" y="1923678"/>
            <a:ext cx="2654299" cy="259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7498" y="2859782"/>
                <a:ext cx="4186339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𝑯𝑭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𝑫𝑩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98" y="2859782"/>
                <a:ext cx="4186339" cy="5912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3528" y="3432971"/>
                <a:ext cx="5486182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𝑯𝑩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𝑭𝑫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32971"/>
                <a:ext cx="5486182" cy="6509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7498" y="2355726"/>
                <a:ext cx="53894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𝑯𝑭𝑫𝑩𝑯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𝑯𝑭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𝑭𝑫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𝑫𝑩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𝑩𝑯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98" y="2355726"/>
                <a:ext cx="5389424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8233" y="4265389"/>
                <a:ext cx="7787645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𝑯𝑭𝑫𝑩𝑯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33" y="4265389"/>
                <a:ext cx="7787645" cy="5912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7979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3" grpId="0"/>
      <p:bldP spid="5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66358" y="699542"/>
                <a:ext cx="8842146" cy="1730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3.19.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𝑰𝑱𝑲𝑷𝑴𝑳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uchburchakli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prizmaning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asosi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yon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qirrasi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uzunliklari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2:3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nisbatda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. Agar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fazoviy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𝑰𝑷𝑳𝑲𝑴𝑰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siniq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uzunligi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𝟏𝟔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prizma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yon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sirtining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yuzini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8" y="699542"/>
                <a:ext cx="8842146" cy="1730410"/>
              </a:xfrm>
              <a:prstGeom prst="rect">
                <a:avLst/>
              </a:prstGeom>
              <a:blipFill rotWithShape="1">
                <a:blip r:embed="rId2"/>
                <a:stretch>
                  <a:fillRect l="-1241" t="-3169" r="-345" b="-7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7498" y="2859782"/>
                <a:ext cx="429527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𝑰𝑷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𝑳𝑲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</a:rPr>
                        <m:t>𝑷𝑳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98" y="2859782"/>
                <a:ext cx="4295278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2355726"/>
                <a:ext cx="621355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𝑰𝑷𝑳𝑲𝑴𝑰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𝑰𝑷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𝑷𝑳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𝑳𝑲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𝑲𝑴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𝑴𝑰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55726"/>
                <a:ext cx="621355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8233" y="4356762"/>
                <a:ext cx="7445563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𝟏𝟑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𝟏𝟑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33" y="4356762"/>
                <a:ext cx="7445563" cy="5912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55" y="2000138"/>
            <a:ext cx="2283069" cy="246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3504979"/>
                <a:ext cx="6422912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𝑲𝑴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𝑴𝑰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04979"/>
                <a:ext cx="6422912" cy="6509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754790" y="2105149"/>
                <a:ext cx="7056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790" y="2105149"/>
                <a:ext cx="705642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54835" y="3257277"/>
                <a:ext cx="7056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835" y="3257277"/>
                <a:ext cx="705642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1177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15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8233" y="915566"/>
                <a:ext cx="7445563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𝟏𝟑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𝟏𝟑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33" y="915566"/>
                <a:ext cx="7445563" cy="5912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55" y="2000138"/>
            <a:ext cx="2283069" cy="246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754790" y="2105149"/>
                <a:ext cx="7056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790" y="2105149"/>
                <a:ext cx="70564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54835" y="3257277"/>
                <a:ext cx="7056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835" y="3257277"/>
                <a:ext cx="70564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1476442"/>
                <a:ext cx="4735334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𝟏𝟑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) 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76442"/>
                <a:ext cx="4735334" cy="5912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5536" y="1980498"/>
                <a:ext cx="3474413" cy="1114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𝟏𝟔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𝟏𝟑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𝟖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𝟏𝟑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80498"/>
                <a:ext cx="3474413" cy="11147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6786" y="3272646"/>
                <a:ext cx="5159041" cy="599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86" y="3272646"/>
                <a:ext cx="5159041" cy="5999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1887" y="3933178"/>
                <a:ext cx="3506344" cy="599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87" y="3933178"/>
                <a:ext cx="3506344" cy="5999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42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7" grpId="0"/>
      <p:bldP spid="3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467544" y="928361"/>
            <a:ext cx="8424936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>
                <a:solidFill>
                  <a:schemeClr val="tx1"/>
                </a:solidFill>
              </a:rPr>
              <a:t>Darslikning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139-</a:t>
            </a:r>
            <a:r>
              <a:rPr lang="en-US" sz="3200" b="1" dirty="0" smtClean="0">
                <a:solidFill>
                  <a:schemeClr val="tx1"/>
                </a:solidFill>
              </a:rPr>
              <a:t>betidagi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3.16, 3.20, 3.21-</a:t>
            </a:r>
            <a:r>
              <a:rPr lang="en-US" sz="3200" b="1" dirty="0" smtClean="0">
                <a:solidFill>
                  <a:schemeClr val="tx1"/>
                </a:solidFill>
              </a:rPr>
              <a:t>mashqlar.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139702"/>
            <a:ext cx="43924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26418453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203" y="1363884"/>
            <a:ext cx="6888211" cy="1390409"/>
          </a:xfrm>
          <a:prstGeom prst="rect">
            <a:avLst/>
          </a:prstGeom>
        </p:spPr>
        <p:txBody>
          <a:bodyPr vert="horz" wrap="square" lIns="0" tIns="24158" rIns="0" bIns="0" rtlCol="0">
            <a:spAutoFit/>
          </a:bodyPr>
          <a:lstStyle/>
          <a:p>
            <a:pPr marL="62411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154" y="4383551"/>
            <a:ext cx="4572000" cy="592648"/>
          </a:xfrm>
          <a:prstGeom prst="rect">
            <a:avLst/>
          </a:prstGeom>
        </p:spPr>
        <p:txBody>
          <a:bodyPr lIns="144954" tIns="72478" rIns="144954" bIns="72478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7" y="192346"/>
            <a:ext cx="8475234" cy="538679"/>
          </a:xfrm>
          <a:prstGeom prst="rect">
            <a:avLst/>
          </a:prstGeom>
        </p:spPr>
        <p:txBody>
          <a:bodyPr vert="horz" wrap="square" lIns="0" tIns="26172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2" algn="ctr">
              <a:spcBef>
                <a:spcPts val="206"/>
              </a:spcBef>
            </a:pPr>
            <a:r>
              <a:rPr lang="en-US" sz="3300" spc="24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74222" y="99897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Tayanch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nazariy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ma’lumotlar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1973"/>
            <a:ext cx="7632848" cy="40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227934"/>
            <a:ext cx="1440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6974" y="4054301"/>
                <a:ext cx="432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4" y="4054301"/>
                <a:ext cx="43261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4270325"/>
                <a:ext cx="4472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70325"/>
                <a:ext cx="44723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187624" y="2139702"/>
            <a:ext cx="216024" cy="216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5046" y="1995686"/>
                <a:ext cx="2886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46" y="1995686"/>
                <a:ext cx="288602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1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0156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Tayanch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nazariy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ma’lumotlar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0" y="847193"/>
            <a:ext cx="8983780" cy="42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0786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Tayanch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nazariy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ma’lumotlar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0" y="977241"/>
            <a:ext cx="8983780" cy="363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6059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Tayanch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nazariy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ma’lumotlar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5" y="779276"/>
            <a:ext cx="8207910" cy="426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5641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94350" y="699542"/>
                <a:ext cx="8842146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</m:oMath>
                </a14:m>
                <a:r>
                  <a:rPr lang="el-GR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uni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kesib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o‘tmaydigan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𝑨𝑩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𝟏𝟑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𝒄𝒎</m:t>
                    </m:r>
                  </m:oMath>
                </a14:m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. Agar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kesmaning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uchlaridan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2600" b="1" dirty="0">
                    <a:latin typeface="Arial" pitchFamily="34" charset="0"/>
                    <a:cs typeface="Arial" pitchFamily="34" charset="0"/>
                  </a:rPr>
                  <a:t>α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tekislikkacha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masofalar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𝑨</m:t>
                    </m:r>
                    <m:sSub>
                      <m:sSub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𝒄𝒎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,  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𝑩</m:t>
                    </m:r>
                    <m:sSub>
                      <m:sSub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𝟖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𝒄𝒎</m:t>
                    </m:r>
                  </m:oMath>
                </a14:m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𝑨𝑩</m:t>
                    </m:r>
                  </m:oMath>
                </a14:m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yotuvchi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chiziqning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</m:oMath>
                </a14:m>
                <a:r>
                  <a:rPr lang="el-GR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tashkil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qilgan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burchak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sinusini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aniqlang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50" y="699542"/>
                <a:ext cx="8842146" cy="2092881"/>
              </a:xfrm>
              <a:prstGeom prst="rect">
                <a:avLst/>
              </a:prstGeom>
              <a:blipFill rotWithShape="1">
                <a:blip r:embed="rId2"/>
                <a:stretch>
                  <a:fillRect l="-1241" t="-2624" b="-6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3528" y="3140910"/>
                <a:ext cx="5040560" cy="1375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𝟏𝟑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𝒄𝒎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,  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𝑨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𝒄𝒎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,  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𝑩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𝟖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latin typeface="Cambria Math"/>
                            <a:cs typeface="Arial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𝜷</m:t>
                        </m:r>
                      </m:e>
                    </m:fun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=?</m:t>
                    </m:r>
                  </m:oMath>
                </a14:m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40910"/>
                <a:ext cx="5040560" cy="13750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71" y="2715766"/>
            <a:ext cx="3796917" cy="222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465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27010" y="896402"/>
                <a:ext cx="89094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𝟏𝟑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𝑨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𝒄𝒎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,  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𝑩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𝟖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latin typeface="Cambria Math"/>
                            <a:cs typeface="Arial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𝜷</m:t>
                        </m:r>
                      </m:e>
                    </m:fun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=?</m:t>
                    </m:r>
                  </m:oMath>
                </a14:m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10" y="896402"/>
                <a:ext cx="8909485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71" y="1779662"/>
            <a:ext cx="3796917" cy="222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07504" y="1927225"/>
                <a:ext cx="4579675" cy="897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𝒔𝒊𝒏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𝜷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𝑩𝑵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𝑨𝑩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𝑨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𝑨𝑩</m:t>
                          </m:r>
                        </m:den>
                      </m:f>
                    </m:oMath>
                  </m:oMathPara>
                </a14:m>
                <a:endParaRPr lang="en-US" sz="2800" b="1" i="1" dirty="0" smtClean="0">
                  <a:latin typeface="Cambria Math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27225"/>
                <a:ext cx="4579675" cy="8974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27732" y="3075806"/>
                <a:ext cx="3496196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𝒔𝒊𝒏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𝜷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32" y="3075806"/>
                <a:ext cx="3496196" cy="910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5779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94350" y="843558"/>
                <a:ext cx="884214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3.3.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Rasmda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𝑵𝑶𝑷𝑸𝑫𝑬𝑭𝑪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parallelepiped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tasvirlangan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50" y="843558"/>
                <a:ext cx="8842146" cy="492443"/>
              </a:xfrm>
              <a:prstGeom prst="rect">
                <a:avLst/>
              </a:prstGeom>
              <a:blipFill rotWithShape="1">
                <a:blip r:embed="rId2"/>
                <a:stretch>
                  <a:fillRect l="-1241" t="-11111" b="-29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67" y="1513472"/>
            <a:ext cx="2919729" cy="285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9512" y="1463174"/>
                <a:ext cx="597666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/>
                        <a:cs typeface="Arial" pitchFamily="34" charset="0"/>
                      </a:rPr>
                      <m:t>𝑪𝑫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kesishuvchi</a:t>
                </a:r>
                <a:endParaRPr lang="en-US" sz="2600" b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o‘g‘ri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chiziqlarni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belgilang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;</a:t>
                </a:r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63174"/>
                <a:ext cx="5976664" cy="892552"/>
              </a:xfrm>
              <a:prstGeom prst="rect">
                <a:avLst/>
              </a:prstGeom>
              <a:blipFill rotWithShape="1">
                <a:blip r:embed="rId4"/>
                <a:stretch>
                  <a:fillRect l="-1733" t="-6164" r="-1325" b="-16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79512" y="2543294"/>
                <a:ext cx="597666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𝒄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latin typeface="Cambria Math"/>
                        <a:cs typeface="Arial" pitchFamily="34" charset="0"/>
                      </a:rPr>
                      <m:t>𝑪𝑫</m:t>
                    </m:r>
                  </m:oMath>
                </a14:m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chiziqqa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parellel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chiziqlarni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belgilang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;</a:t>
                </a:r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43294"/>
                <a:ext cx="5976664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1733" t="-6122" b="-15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79512" y="3695422"/>
                <a:ext cx="597666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𝒆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/>
                        <a:cs typeface="Arial" pitchFamily="34" charset="0"/>
                      </a:rPr>
                      <m:t>𝑪𝑫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ayqash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chiziqlarni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belgilang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;</a:t>
                </a:r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95422"/>
                <a:ext cx="5976664" cy="892552"/>
              </a:xfrm>
              <a:prstGeom prst="rect">
                <a:avLst/>
              </a:prstGeom>
              <a:blipFill rotWithShape="1">
                <a:blip r:embed="rId6"/>
                <a:stretch>
                  <a:fillRect l="-1733" t="-6122" b="-15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9890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13472"/>
            <a:ext cx="2919729" cy="285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9512" y="915566"/>
                <a:ext cx="597666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/>
                        <a:cs typeface="Arial" pitchFamily="34" charset="0"/>
                      </a:rPr>
                      <m:t>𝑪𝑫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kesishuvchi</a:t>
                </a:r>
                <a:endParaRPr lang="en-US" sz="2600" b="1" dirty="0" smtClean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𝑪𝑸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; 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𝑪𝑭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; 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𝑫𝑬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; 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𝑫𝑵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15566"/>
                <a:ext cx="5976664" cy="892552"/>
              </a:xfrm>
              <a:prstGeom prst="rect">
                <a:avLst/>
              </a:prstGeom>
              <a:blipFill rotWithShape="1">
                <a:blip r:embed="rId3"/>
                <a:stretch>
                  <a:fillRect t="-6122" r="-1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79512" y="2427734"/>
                <a:ext cx="597666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latin typeface="Cambria Math"/>
                        <a:cs typeface="Arial" pitchFamily="34" charset="0"/>
                      </a:rPr>
                      <m:t>𝑪𝑫</m:t>
                    </m:r>
                  </m:oMath>
                </a14:m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chiziqqa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parellel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600" b="1" dirty="0" smtClean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𝑸𝑵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; 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𝑭𝑬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; 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𝑷𝑶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27734"/>
                <a:ext cx="5976664" cy="892552"/>
              </a:xfrm>
              <a:prstGeom prst="rect">
                <a:avLst/>
              </a:prstGeom>
              <a:blipFill rotWithShape="1">
                <a:blip r:embed="rId4"/>
                <a:stretch>
                  <a:fillRect t="-6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79512" y="3695422"/>
                <a:ext cx="597666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𝒆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/>
                        <a:cs typeface="Arial" pitchFamily="34" charset="0"/>
                      </a:rPr>
                      <m:t>𝑪𝑫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ayqash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𝑸𝑷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;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𝑵𝑶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;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𝑭𝑷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;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𝑬𝑶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95422"/>
                <a:ext cx="5976664" cy="892552"/>
              </a:xfrm>
              <a:prstGeom prst="rect">
                <a:avLst/>
              </a:prstGeom>
              <a:blipFill rotWithShape="1">
                <a:blip r:embed="rId5"/>
                <a:stretch>
                  <a:fillRect t="-6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 flipV="1">
            <a:off x="6732240" y="1995686"/>
            <a:ext cx="1080120" cy="7200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4531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0cfb618fb65257ace4def6c6ae7acf7349c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9738</TotalTime>
  <Words>991</Words>
  <Application>Microsoft Office PowerPoint</Application>
  <PresentationFormat>Экран (16:9)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Komilov Mirodil</dc:creator>
  <cp:lastModifiedBy>acer</cp:lastModifiedBy>
  <cp:revision>920</cp:revision>
  <dcterms:created xsi:type="dcterms:W3CDTF">2020-04-09T07:32:19Z</dcterms:created>
  <dcterms:modified xsi:type="dcterms:W3CDTF">2021-03-04T06:00:27Z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