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1382" r:id="rId2"/>
    <p:sldId id="1532" r:id="rId3"/>
    <p:sldId id="1533" r:id="rId4"/>
    <p:sldId id="1534" r:id="rId5"/>
    <p:sldId id="1535" r:id="rId6"/>
    <p:sldId id="1536" r:id="rId7"/>
    <p:sldId id="1537" r:id="rId8"/>
    <p:sldId id="1538" r:id="rId9"/>
    <p:sldId id="1539" r:id="rId10"/>
    <p:sldId id="1540" r:id="rId11"/>
    <p:sldId id="1541" r:id="rId12"/>
    <p:sldId id="1542" r:id="rId13"/>
    <p:sldId id="1543" r:id="rId14"/>
    <p:sldId id="1544" r:id="rId15"/>
    <p:sldId id="1545" r:id="rId16"/>
    <p:sldId id="1546" r:id="rId17"/>
    <p:sldId id="1547" r:id="rId18"/>
    <p:sldId id="1548" r:id="rId19"/>
    <p:sldId id="1549" r:id="rId20"/>
    <p:sldId id="1550" r:id="rId21"/>
    <p:sldId id="1510" r:id="rId22"/>
    <p:sldId id="407" r:id="rId23"/>
  </p:sldIdLst>
  <p:sldSz cx="9144000" cy="5143500" type="screen16x9"/>
  <p:notesSz cx="5765800" cy="3244850"/>
  <p:custDataLst>
    <p:tags r:id="rId25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-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14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43608" y="2211710"/>
            <a:ext cx="4608512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sz="24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2400" dirty="0">
              <a:latin typeface="Arial"/>
              <a:cs typeface="Arial"/>
            </a:endParaRPr>
          </a:p>
          <a:p>
            <a:pPr marL="20131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Fazoda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to‘g‘ri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chiziqlar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tekisliklar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2211710"/>
            <a:ext cx="545553" cy="20162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96336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=""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330982" y="330377"/>
            <a:ext cx="5617281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16" dirty="0" err="1">
                <a:solidFill>
                  <a:sysClr val="window" lastClr="FFFFFF"/>
                </a:solidFill>
              </a:rPr>
              <a:t>Geometriya</a:t>
            </a:r>
            <a:endParaRPr lang="en-US" sz="5398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519834" y="381666"/>
            <a:ext cx="577604" cy="796348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923678"/>
            <a:ext cx="3528392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376319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Parallellik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belgisi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1520" y="755868"/>
                <a:ext cx="8730275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Parallellik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belgisi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∥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nafaqat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balki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tekislikka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arallel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belgilashda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ishlatiladi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755868"/>
                <a:ext cx="8730275" cy="1384995"/>
              </a:xfrm>
              <a:prstGeom prst="rect">
                <a:avLst/>
              </a:prstGeom>
              <a:blipFill rotWithShape="1">
                <a:blip r:embed="rId2"/>
                <a:stretch>
                  <a:fillRect l="-1397" t="-4405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5724128" y="2239517"/>
            <a:ext cx="792088" cy="3502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69982" y="2499742"/>
                <a:ext cx="614623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 −</m:t>
                    </m:r>
                    <m:r>
                      <m:rPr>
                        <m:nor/>
                      </m:rPr>
                      <a:rPr lang="en-US" sz="28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to</m:t>
                    </m:r>
                    <m:r>
                      <m:rPr>
                        <m:nor/>
                      </m:rPr>
                      <a:rPr lang="en-US" sz="28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‘</m:t>
                    </m:r>
                    <m:r>
                      <m:rPr>
                        <m:nor/>
                      </m:rPr>
                      <a:rPr lang="en-US" sz="28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g</m:t>
                    </m:r>
                    <m:r>
                      <m:rPr>
                        <m:nor/>
                      </m:rPr>
                      <a:rPr lang="en-US" sz="28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‘</m:t>
                    </m:r>
                    <m:r>
                      <m:rPr>
                        <m:nor/>
                      </m:rPr>
                      <a:rPr lang="en-US" sz="28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ri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parallelligi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982" y="2499742"/>
                <a:ext cx="6146234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69982" y="3200658"/>
                <a:ext cx="743825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𝛂</m:t>
                    </m:r>
                    <m:r>
                      <a:rPr lang="en-US" sz="2800" b="1" i="1" smtClean="0">
                        <a:solidFill>
                          <a:srgbClr val="7030A0"/>
                        </a:solidFill>
                        <a:latin typeface="Cambria Math"/>
                        <a:cs typeface="Arial" panose="020B0604020202020204" pitchFamily="34" charset="0"/>
                      </a:rPr>
                      <m:t> −</m:t>
                    </m:r>
                    <m:r>
                      <m:rPr>
                        <m:nor/>
                      </m:rPr>
                      <a:rPr lang="en-US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to</m:t>
                    </m:r>
                    <m:r>
                      <m:rPr>
                        <m:nor/>
                      </m:rPr>
                      <a:rPr lang="en-US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‘</m:t>
                    </m:r>
                    <m:r>
                      <m:rPr>
                        <m:nor/>
                      </m:rPr>
                      <a:rPr lang="en-US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g</m:t>
                    </m:r>
                    <m:r>
                      <m:rPr>
                        <m:nor/>
                      </m:rPr>
                      <a:rPr lang="en-US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‘</m:t>
                    </m:r>
                    <m:r>
                      <m:rPr>
                        <m:nor/>
                      </m:rPr>
                      <a:rPr lang="en-US" sz="2800" b="1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ri</m:t>
                    </m:r>
                  </m:oMath>
                </a14:m>
                <a:r>
                  <a:rPr lang="en-US" sz="28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28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28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parallelligi</a:t>
                </a:r>
                <a:r>
                  <a:rPr lang="en-US" sz="28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28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982" y="3200658"/>
                <a:ext cx="7438255" cy="523220"/>
              </a:xfrm>
              <a:prstGeom prst="rect">
                <a:avLst/>
              </a:prstGeom>
              <a:blipFill rotWithShape="1">
                <a:blip r:embed="rId4"/>
                <a:stretch>
                  <a:fillRect t="-11628" r="-410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74105" y="3920738"/>
                <a:ext cx="520405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𝛂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𝜷</m:t>
                    </m:r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/>
                        <a:cs typeface="Arial" panose="020B0604020202020204" pitchFamily="34" charset="0"/>
                      </a:rPr>
                      <m:t> −</m:t>
                    </m:r>
                  </m:oMath>
                </a14:m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tekisliklar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parallelligi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105" y="3920738"/>
                <a:ext cx="5204053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20233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S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guruh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aksiomalari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9512" y="826715"/>
                <a:ext cx="8946616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Agar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uchta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yotmasa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orqali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yagona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o‘tkazish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26715"/>
                <a:ext cx="8946616" cy="1384995"/>
              </a:xfrm>
              <a:prstGeom prst="rect">
                <a:avLst/>
              </a:prstGeom>
              <a:blipFill rotWithShape="1">
                <a:blip r:embed="rId2"/>
                <a:stretch>
                  <a:fillRect l="-1362" t="-4405" r="-409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723" y="2203241"/>
            <a:ext cx="5027549" cy="2744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25170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S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guruh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aksiomalari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9512" y="826715"/>
                <a:ext cx="8315097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Agar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nuqtasi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yotsa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nuqtalari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hu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yotadi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26715"/>
                <a:ext cx="8315097" cy="1384995"/>
              </a:xfrm>
              <a:prstGeom prst="rect">
                <a:avLst/>
              </a:prstGeom>
              <a:blipFill rotWithShape="1">
                <a:blip r:embed="rId2"/>
                <a:stretch>
                  <a:fillRect l="-1466" t="-4405" r="-293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472" y="2259343"/>
            <a:ext cx="4076392" cy="254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79206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S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guruh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aksiomalari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9512" y="826715"/>
                <a:ext cx="9127820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Agar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u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o‘tuvchi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mumiy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chiziqqa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26715"/>
                <a:ext cx="9127820" cy="1384995"/>
              </a:xfrm>
              <a:prstGeom prst="rect">
                <a:avLst/>
              </a:prstGeom>
              <a:blipFill rotWithShape="1">
                <a:blip r:embed="rId2"/>
                <a:stretch>
                  <a:fillRect l="-1335" t="-4405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404" y="2286966"/>
            <a:ext cx="1983845" cy="2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032" y="2380702"/>
            <a:ext cx="4514352" cy="2290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73033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Stereometriya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teoremalari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754707"/>
            <a:ext cx="846635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2.1-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yotmaydigan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uqta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umkin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32" y="2067694"/>
            <a:ext cx="2531792" cy="132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87824" y="2049691"/>
                <a:ext cx="5850897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𝒍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yotmagan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2049691"/>
                <a:ext cx="5850897" cy="954107"/>
              </a:xfrm>
              <a:prstGeom prst="rect">
                <a:avLst/>
              </a:prstGeom>
              <a:blipFill rotWithShape="1">
                <a:blip r:embed="rId3"/>
                <a:stretch>
                  <a:fillRect t="-6369" r="-833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04" y="3435846"/>
            <a:ext cx="2666112" cy="151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987824" y="3581023"/>
                <a:ext cx="498239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𝒍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3581023"/>
                <a:ext cx="4982390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843808" y="4065915"/>
                <a:ext cx="635032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chiziqda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otmaydi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4065915"/>
                <a:ext cx="6350328" cy="954107"/>
              </a:xfrm>
              <a:prstGeom prst="rect">
                <a:avLst/>
              </a:prstGeom>
              <a:blipFill rotWithShape="1">
                <a:blip r:embed="rId6"/>
                <a:stretch>
                  <a:fillRect l="-2017" t="-6410" r="-672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645647" y="3003798"/>
            <a:ext cx="66068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mavjudligini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ko‘rsatamiz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3559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Stereometriya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teoremalari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04" y="771550"/>
            <a:ext cx="2666112" cy="151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902192" y="915566"/>
                <a:ext cx="6350328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chiziqda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otmaydi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2192" y="915566"/>
                <a:ext cx="6350328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1919" t="-6369" r="-672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49705" y="1833667"/>
                <a:ext cx="871478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cs typeface="Arial" panose="020B0604020202020204" pitchFamily="34" charset="0"/>
                  </a:rPr>
                  <a:t>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aksiomaga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orqali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o‘tkazish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705" y="1833667"/>
                <a:ext cx="8714784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469" t="-7692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51520" y="2841779"/>
                <a:ext cx="871478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aksiomaga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chiziqdan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841779"/>
                <a:ext cx="8714784" cy="954107"/>
              </a:xfrm>
              <a:prstGeom prst="rect">
                <a:avLst/>
              </a:prstGeom>
              <a:blipFill rotWithShape="1">
                <a:blip r:embed="rId5"/>
                <a:stretch>
                  <a:fillRect l="-1399" t="-6369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51520" y="3867894"/>
                <a:ext cx="61206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Demak,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izlangan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867894"/>
                <a:ext cx="6120680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1992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719830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Stereometriya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teoremalari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04" y="837055"/>
            <a:ext cx="2666112" cy="151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915816" y="771550"/>
                <a:ext cx="612068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Bu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yagonaligini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isbotlaymiz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771550"/>
                <a:ext cx="6120680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1992" t="-6410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9512" y="1545635"/>
                <a:ext cx="8964488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                          </a:t>
                </a:r>
                <a:r>
                  <a:rPr lang="en-US" sz="2800" b="1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Teskarisini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faraz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qilamiz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:    </a:t>
                </a:r>
              </a:p>
              <a:p>
                <a:r>
                  <a:rPr lang="en-US" sz="2800" b="1" dirty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                  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𝒍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berilgan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chiziq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unda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yotmagan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nuqtadan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yana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bitta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𝛃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tekislik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o‘tkazish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𝛃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ham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nuqtalardan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545635"/>
                <a:ext cx="8964488" cy="2246769"/>
              </a:xfrm>
              <a:prstGeom prst="rect">
                <a:avLst/>
              </a:prstGeom>
              <a:blipFill rotWithShape="1">
                <a:blip r:embed="rId4"/>
                <a:stretch>
                  <a:fillRect l="-1360" t="-2717" r="-1768" b="-67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51520" y="3633867"/>
                <a:ext cx="871478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aksiomaga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uchta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faqat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o‘tkazish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633867"/>
                <a:ext cx="8714784" cy="954107"/>
              </a:xfrm>
              <a:prstGeom prst="rect">
                <a:avLst/>
              </a:prstGeom>
              <a:blipFill rotWithShape="1">
                <a:blip r:embed="rId5"/>
                <a:stretch>
                  <a:fillRect l="-1399" t="-6369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1520" y="4496802"/>
                <a:ext cx="856895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Ziddiyat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. </a:t>
                </a:r>
                <a:r>
                  <a:rPr lang="en-US" sz="2800" b="1" dirty="0" err="1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Demak</a:t>
                </a:r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yagona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496802"/>
                <a:ext cx="8568952" cy="523220"/>
              </a:xfrm>
              <a:prstGeom prst="rect">
                <a:avLst/>
              </a:prstGeom>
              <a:blipFill rotWithShape="1">
                <a:blip r:embed="rId6"/>
                <a:stretch>
                  <a:fillRect l="-1422"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91230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0" grpId="0"/>
      <p:bldP spid="11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Stereometriya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teoremalari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754707"/>
            <a:ext cx="831509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2.2-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kesishuvchi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hiziq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87824" y="1780823"/>
                <a:ext cx="5424883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kesishsin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1780823"/>
                <a:ext cx="5424883" cy="954107"/>
              </a:xfrm>
              <a:prstGeom prst="rect">
                <a:avLst/>
              </a:prstGeom>
              <a:blipFill rotWithShape="1">
                <a:blip r:embed="rId2"/>
                <a:stretch>
                  <a:fillRect l="-2247" t="-6369" r="-787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987824" y="2860943"/>
                <a:ext cx="485094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≠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nuqta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2860943"/>
                <a:ext cx="4850943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771800" y="3561859"/>
                <a:ext cx="6457217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yotmagan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uqta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orqali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yagona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3561859"/>
                <a:ext cx="6457217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983" t="-6369" r="-94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9663"/>
            <a:ext cx="2602786" cy="129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49" y="3367500"/>
            <a:ext cx="2699859" cy="1150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080211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Stereometriya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teoremalari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771800" y="1059582"/>
                <a:ext cx="6457217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yotmagan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uqta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orqali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yagona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1059582"/>
                <a:ext cx="6457217" cy="954107"/>
              </a:xfrm>
              <a:prstGeom prst="rect">
                <a:avLst/>
              </a:prstGeom>
              <a:blipFill rotWithShape="1">
                <a:blip r:embed="rId2"/>
                <a:stretch>
                  <a:fillRect l="-1983" t="-6410" r="-94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49" y="987574"/>
            <a:ext cx="2699859" cy="1150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51520" y="2049691"/>
                <a:ext cx="8712968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28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nuqtalaridan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049691"/>
                <a:ext cx="8712968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399" t="-7643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51520" y="2859782"/>
                <a:ext cx="871478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aksiomaga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chiziqdan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859782"/>
                <a:ext cx="8714784" cy="954107"/>
              </a:xfrm>
              <a:prstGeom prst="rect">
                <a:avLst/>
              </a:prstGeom>
              <a:blipFill rotWithShape="1">
                <a:blip r:embed="rId5"/>
                <a:stretch>
                  <a:fillRect l="-1399" t="-6369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1520" y="3777883"/>
                <a:ext cx="871478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berilgan kesishuvchi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orqali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777883"/>
                <a:ext cx="8714784" cy="954107"/>
              </a:xfrm>
              <a:prstGeom prst="rect">
                <a:avLst/>
              </a:prstGeom>
              <a:blipFill rotWithShape="1">
                <a:blip r:embed="rId6"/>
                <a:stretch>
                  <a:fillRect l="-1399" t="-6410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18865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" grpId="0"/>
      <p:bldP spid="13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94350" y="699542"/>
                <a:ext cx="8842146" cy="24929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ea typeface="Cambria Math"/>
                        <a:cs typeface="Arial" pitchFamily="34" charset="0"/>
                      </a:rPr>
                      <m:t>𝜶</m:t>
                    </m:r>
                  </m:oMath>
                </a14:m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tekislik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uni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kesib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o‘tadigan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itchFamily="34" charset="0"/>
                      </a:rPr>
                      <m:t>𝑨𝑩</m:t>
                    </m:r>
                  </m:oMath>
                </a14:m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kesma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Kesmaning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uchlaridan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>
                        <a:latin typeface="Cambria Math"/>
                        <a:ea typeface="Cambria Math"/>
                        <a:cs typeface="Arial" pitchFamily="34" charset="0"/>
                      </a:rPr>
                      <m:t>𝜶</m:t>
                    </m:r>
                  </m:oMath>
                </a14:m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tekislikkacha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masofalar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𝑨</m:t>
                    </m:r>
                    <m:sSub>
                      <m:sSubPr>
                        <m:ctrlPr>
                          <a:rPr lang="en-US" sz="2600" b="1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600" b="1" i="1">
                            <a:latin typeface="Cambria Math"/>
                            <a:cs typeface="Arial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6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600" b="1" i="1" smtClean="0">
                        <a:latin typeface="Cambria Math"/>
                        <a:cs typeface="Arial" pitchFamily="34" charset="0"/>
                      </a:rPr>
                      <m:t>𝟏𝟐</m:t>
                    </m:r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𝒄𝒎</m:t>
                    </m:r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,  </m:t>
                    </m:r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𝑩</m:t>
                    </m:r>
                    <m:sSub>
                      <m:sSubPr>
                        <m:ctrlPr>
                          <a:rPr lang="en-US" sz="2600" b="1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600" b="1" i="1">
                            <a:latin typeface="Cambria Math"/>
                            <a:cs typeface="Arial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6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600" b="1" i="1" smtClean="0">
                        <a:latin typeface="Cambria Math"/>
                        <a:cs typeface="Arial" pitchFamily="34" charset="0"/>
                      </a:rPr>
                      <m:t>𝟏𝟑</m:t>
                    </m:r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𝒄𝒎</m:t>
                    </m:r>
                  </m:oMath>
                </a14:m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bo‘lsa, </a:t>
                </a:r>
                <a14:m>
                  <m:oMath xmlns:m="http://schemas.openxmlformats.org/officeDocument/2006/math"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𝑨𝑩</m:t>
                    </m:r>
                  </m:oMath>
                </a14:m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kesmani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>
                        <a:latin typeface="Cambria Math"/>
                        <a:cs typeface="Arial" pitchFamily="34" charset="0"/>
                      </a:rPr>
                      <m:t>𝑨</m:t>
                    </m:r>
                  </m:oMath>
                </a14:m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uchidan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boshlab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hisoblaganda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3:2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nisbatda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bo‘luvchi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C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nuqtadan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tekislikkacha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masofani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350" y="699542"/>
                <a:ext cx="8842146" cy="2492990"/>
              </a:xfrm>
              <a:prstGeom prst="rect">
                <a:avLst/>
              </a:prstGeom>
              <a:blipFill rotWithShape="1">
                <a:blip r:embed="rId2"/>
                <a:stretch>
                  <a:fillRect l="-1241" t="-2200" r="-483" b="-51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230" y="2691507"/>
            <a:ext cx="2895478" cy="2400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23528" y="3284926"/>
                <a:ext cx="5040560" cy="13750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𝑨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𝟏𝟐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𝒄𝒎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,  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𝑩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𝟏𝟑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𝑨𝑪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: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𝑩𝑪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: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=(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):(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),     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𝑪𝑲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=?</m:t>
                    </m:r>
                  </m:oMath>
                </a14:m>
                <a:r>
                  <a:rPr lang="en-US" sz="2800" b="1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284926"/>
                <a:ext cx="5040560" cy="137505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64657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Fazoda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tekisliklar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770472"/>
            <a:ext cx="873348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Fazodagi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hiziq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tekislikdir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7654"/>
            <a:ext cx="3526136" cy="327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707904" y="1545635"/>
            <a:ext cx="544790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cheksizdir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46061" y="2482899"/>
            <a:ext cx="449834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arallelogramm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tasvirlaymiz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707904" y="3849891"/>
                <a:ext cx="5335115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Tekisliklarni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𝜷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𝜸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,…</m:t>
                    </m:r>
                  </m:oMath>
                </a14:m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kabi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rek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harflari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belgilaymiz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3849891"/>
                <a:ext cx="5335115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2286" t="-6410" r="-914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20156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5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855276"/>
            <a:ext cx="3384376" cy="2904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79512" y="771550"/>
                <a:ext cx="8820472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𝑨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𝟏𝟐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𝒄𝒎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,  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𝑩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𝟏𝟑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800" b="1" i="1">
                        <a:latin typeface="Cambria Math"/>
                        <a:cs typeface="Arial" pitchFamily="34" charset="0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𝑨𝑪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: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𝑩𝑪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: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=(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):(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),     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𝑪𝑲</m:t>
                    </m:r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=?</m:t>
                    </m:r>
                  </m:oMath>
                </a14:m>
                <a:r>
                  <a:rPr lang="en-US" sz="2800" b="1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771550"/>
                <a:ext cx="8820472" cy="95410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07504" y="2211710"/>
                <a:ext cx="5832648" cy="9810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  <a:cs typeface="Times New Roman" pitchFamily="18" charset="0"/>
                            </a:rPr>
                            <m:t>𝑨𝑵</m:t>
                          </m:r>
                        </m:num>
                        <m:den>
                          <m:r>
                            <a:rPr lang="en-US" sz="2800" b="1" i="1">
                              <a:latin typeface="Cambria Math"/>
                              <a:cs typeface="Times New Roman" pitchFamily="18" charset="0"/>
                            </a:rPr>
                            <m:t>𝑨</m:t>
                          </m:r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𝑫</m:t>
                          </m:r>
                        </m:den>
                      </m:f>
                      <m:r>
                        <a:rPr lang="en-US" sz="2800" b="1" i="1"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𝑨𝑩</m:t>
                          </m:r>
                        </m:num>
                        <m:den>
                          <m:r>
                            <a:rPr lang="en-US" sz="2800" b="1" i="1">
                              <a:latin typeface="Cambria Math"/>
                              <a:cs typeface="Times New Roman" pitchFamily="18" charset="0"/>
                            </a:rPr>
                            <m:t>𝑨𝑪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=&gt;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  <a:cs typeface="Times New Roman" pitchFamily="18" charset="0"/>
                                </a:rPr>
                                <m:t>𝑨𝑨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cs typeface="Times New Roman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  <a:cs typeface="Times New Roman" pitchFamily="18" charset="0"/>
                                </a:rPr>
                                <m:t>𝑩𝑩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cs typeface="Times New Roman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  <a:cs typeface="Times New Roman" pitchFamily="18" charset="0"/>
                                </a:rPr>
                                <m:t>𝑨𝑨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cs typeface="Times New Roman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2800" b="1" i="1">
                              <a:latin typeface="Cambria Math"/>
                              <a:cs typeface="Times New Roman" pitchFamily="18" charset="0"/>
                            </a:rPr>
                            <m:t>𝑪𝑲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 </m:t>
                      </m:r>
                    </m:oMath>
                  </m:oMathPara>
                </a14:m>
                <a:endParaRPr lang="en-US" sz="2800" b="1" i="1" dirty="0" smtClean="0">
                  <a:latin typeface="Cambria Math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211710"/>
                <a:ext cx="5832648" cy="98103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6948264" y="2707640"/>
            <a:ext cx="1423392" cy="17998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8371656" y="2571750"/>
                <a:ext cx="3048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  <a:cs typeface="Times New Roman" pitchFamily="18" charset="0"/>
                        </a:rPr>
                        <m:t>𝑫</m:t>
                      </m:r>
                    </m:oMath>
                  </m:oMathPara>
                </a14:m>
                <a:endParaRPr lang="ru-RU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1656" y="2571750"/>
                <a:ext cx="304800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79512" y="1725657"/>
                <a:ext cx="270356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𝑨𝑪𝑫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∾∆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𝑨𝑩𝑵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725657"/>
                <a:ext cx="2703561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63173" y="3174888"/>
                <a:ext cx="2448272" cy="9177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𝟏𝟐</m:t>
                          </m:r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𝟏𝟐</m:t>
                          </m:r>
                          <m:r>
                            <a:rPr lang="en-US" sz="2800" b="1" i="1"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2800" b="1" i="1">
                              <a:latin typeface="Cambria Math"/>
                              <a:cs typeface="Times New Roman" pitchFamily="18" charset="0"/>
                            </a:rPr>
                            <m:t>𝑪𝑲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cs typeface="Times New Roman" pitchFamily="18" charset="0"/>
                        </a:rPr>
                        <m:t> </m:t>
                      </m:r>
                    </m:oMath>
                  </m:oMathPara>
                </a14:m>
                <a:endParaRPr lang="en-US" sz="2800" b="1" i="1" dirty="0" smtClean="0">
                  <a:latin typeface="Cambria Math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173" y="3174888"/>
                <a:ext cx="2448272" cy="9177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855461" y="3364459"/>
                <a:ext cx="308469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𝟕𝟓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𝟔𝟎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𝑪𝑲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461" y="3364459"/>
                <a:ext cx="3084691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35181" y="4265389"/>
                <a:ext cx="426713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𝑪𝑲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𝑪𝑲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181" y="4265389"/>
                <a:ext cx="4267130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457794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13" grpId="0"/>
      <p:bldP spid="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467544" y="928361"/>
            <a:ext cx="8424936" cy="1211342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err="1">
                <a:solidFill>
                  <a:schemeClr val="tx1"/>
                </a:solidFill>
              </a:rPr>
              <a:t>Darslikning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endParaRPr lang="en-US" sz="3200" b="1" dirty="0" smtClean="0">
              <a:solidFill>
                <a:schemeClr val="tx1"/>
              </a:solidFill>
            </a:endParaRPr>
          </a:p>
          <a:p>
            <a:r>
              <a:rPr lang="en-US" sz="3200" b="1" dirty="0" smtClean="0">
                <a:solidFill>
                  <a:srgbClr val="7030A0"/>
                </a:solidFill>
              </a:rPr>
              <a:t>130-</a:t>
            </a:r>
            <a:r>
              <a:rPr lang="en-US" sz="3200" b="1" dirty="0" smtClean="0">
                <a:solidFill>
                  <a:schemeClr val="tx1"/>
                </a:solidFill>
              </a:rPr>
              <a:t>betidagi</a:t>
            </a:r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4-11</a:t>
            </a:r>
            <a:r>
              <a:rPr lang="en-US" sz="3200" b="1" dirty="0"/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savollarga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javob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yozish</a:t>
            </a:r>
            <a:r>
              <a:rPr lang="en-US" sz="3200" b="1" dirty="0" smtClean="0">
                <a:solidFill>
                  <a:schemeClr val="tx1"/>
                </a:solidFill>
              </a:rPr>
              <a:t>.</a:t>
            </a: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139702"/>
            <a:ext cx="439248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</p:spTree>
    <p:extLst>
      <p:ext uri="{BB962C8B-B14F-4D97-AF65-F5344CB8AC3E}">
        <p14:creationId xmlns:p14="http://schemas.microsoft.com/office/powerpoint/2010/main" val="26418453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886203" y="1363884"/>
            <a:ext cx="6888211" cy="1390409"/>
          </a:xfrm>
          <a:prstGeom prst="rect">
            <a:avLst/>
          </a:prstGeom>
        </p:spPr>
        <p:txBody>
          <a:bodyPr vert="horz" wrap="square" lIns="0" tIns="24158" rIns="0" bIns="0" rtlCol="0">
            <a:spAutoFit/>
          </a:bodyPr>
          <a:lstStyle/>
          <a:p>
            <a:pPr marL="62411" algn="ctr">
              <a:spcBef>
                <a:spcPts val="190"/>
              </a:spcBef>
            </a:pP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E’TIBORINGIZ UCHUN RAHMAT!</a:t>
            </a:r>
            <a:endParaRPr spc="16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51154" y="4383551"/>
            <a:ext cx="4572000" cy="592648"/>
          </a:xfrm>
          <a:prstGeom prst="rect">
            <a:avLst/>
          </a:prstGeom>
        </p:spPr>
        <p:txBody>
          <a:bodyPr lIns="144954" tIns="72478" rIns="144954" bIns="72478">
            <a:spAutoFit/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7" y="192346"/>
            <a:ext cx="8475234" cy="538679"/>
          </a:xfrm>
          <a:prstGeom prst="rect">
            <a:avLst/>
          </a:prstGeom>
        </p:spPr>
        <p:txBody>
          <a:bodyPr vert="horz" wrap="square" lIns="0" tIns="26172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2" algn="ctr">
              <a:spcBef>
                <a:spcPts val="206"/>
              </a:spcBef>
            </a:pPr>
            <a:r>
              <a:rPr lang="en-US" sz="3300" spc="24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3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74222" y="99897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51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Fazoda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770472"/>
            <a:ext cx="871103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yotishi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otmasligi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07904" y="1545635"/>
            <a:ext cx="520046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yotmay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chiziqqa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yqash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24" y="3557228"/>
            <a:ext cx="2641608" cy="150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57" y="1748660"/>
            <a:ext cx="3425447" cy="1788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525247"/>
            <a:ext cx="2474100" cy="1492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50786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Fazoda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770472"/>
            <a:ext cx="899637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kesishuvchi</a:t>
            </a:r>
            <a:r>
              <a:rPr lang="en-US" sz="28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3635027"/>
            <a:ext cx="835677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kesishmaydigan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 </a:t>
            </a:r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743" y="2085820"/>
            <a:ext cx="2450121" cy="1551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161378"/>
            <a:ext cx="2531792" cy="1490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12174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Fazoda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824394"/>
            <a:ext cx="8409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yotishi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21241"/>
            <a:ext cx="3288291" cy="241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79512" y="4011910"/>
            <a:ext cx="903484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hiziq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977" y="1554571"/>
            <a:ext cx="2415343" cy="2313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03725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Fazoda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824394"/>
            <a:ext cx="90284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4011910"/>
            <a:ext cx="877355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Nishonga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qadalgan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–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66" y="1420653"/>
            <a:ext cx="2762514" cy="2425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3" y="1311774"/>
            <a:ext cx="2437778" cy="2519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25220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Fazoda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824394"/>
            <a:ext cx="827021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o‘tmasligi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8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a’ni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bo‘lmasligi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04" y="4011910"/>
            <a:ext cx="91133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gimnastik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–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tekislikka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9021" y="1635646"/>
            <a:ext cx="827341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tekislikka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eb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35918"/>
            <a:ext cx="2041769" cy="151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061" y="2239517"/>
            <a:ext cx="2126139" cy="1805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24128" y="2239517"/>
            <a:ext cx="792088" cy="3502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71486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8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Fazoda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771550"/>
            <a:ext cx="76706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esishishi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770" y="4137923"/>
            <a:ext cx="807464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Stolning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ustki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sirtqi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kesishuvchi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24128" y="2239517"/>
            <a:ext cx="792088" cy="3502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45" y="2117381"/>
            <a:ext cx="2418661" cy="209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072" y="2117381"/>
            <a:ext cx="2853474" cy="209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59021" y="1616482"/>
            <a:ext cx="80762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kesishuvchi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9619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Fazoda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771550"/>
            <a:ext cx="88521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bo‘lmasligi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umkin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1770" y="4137923"/>
            <a:ext cx="84914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shifti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24128" y="2239517"/>
            <a:ext cx="792088" cy="3502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59021" y="1616482"/>
            <a:ext cx="70759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70724"/>
            <a:ext cx="2926580" cy="1940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158" y="2206583"/>
            <a:ext cx="2695133" cy="2021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51614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53556e37d701b225c6e751f35fe3c78c7be5bc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9438</TotalTime>
  <Words>890</Words>
  <Application>Microsoft Office PowerPoint</Application>
  <PresentationFormat>Экран (16:9)</PresentationFormat>
  <Paragraphs>131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 Mirodil</dc:creator>
  <cp:lastModifiedBy>acer</cp:lastModifiedBy>
  <cp:revision>904</cp:revision>
  <dcterms:created xsi:type="dcterms:W3CDTF">2020-04-09T07:32:19Z</dcterms:created>
  <dcterms:modified xsi:type="dcterms:W3CDTF">2021-03-04T05:59:55Z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