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1382" r:id="rId2"/>
    <p:sldId id="1479" r:id="rId3"/>
    <p:sldId id="1492" r:id="rId4"/>
    <p:sldId id="1480" r:id="rId5"/>
    <p:sldId id="1493" r:id="rId6"/>
    <p:sldId id="1494" r:id="rId7"/>
    <p:sldId id="1495" r:id="rId8"/>
    <p:sldId id="1496" r:id="rId9"/>
    <p:sldId id="1497" r:id="rId10"/>
    <p:sldId id="1498" r:id="rId11"/>
    <p:sldId id="1499" r:id="rId12"/>
    <p:sldId id="1500" r:id="rId13"/>
    <p:sldId id="1501" r:id="rId14"/>
    <p:sldId id="1502" r:id="rId15"/>
    <p:sldId id="1503" r:id="rId16"/>
    <p:sldId id="1504" r:id="rId17"/>
    <p:sldId id="1505" r:id="rId18"/>
    <p:sldId id="1506" r:id="rId19"/>
    <p:sldId id="1507" r:id="rId20"/>
    <p:sldId id="1508" r:id="rId21"/>
    <p:sldId id="1509" r:id="rId22"/>
    <p:sldId id="407" r:id="rId23"/>
  </p:sldIdLst>
  <p:sldSz cx="9144000" cy="5143500" type="screen16x9"/>
  <p:notesSz cx="5765800" cy="3244850"/>
  <p:custDataLst>
    <p:tags r:id="rId25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7" autoAdjust="0"/>
    <p:restoredTop sz="94624" autoAdjust="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880"/>
        <p:guide orient="horz" pos="6391"/>
        <p:guide orient="horz" pos="2057"/>
        <p:guide orient="horz" pos="4566"/>
        <p:guide pos="2160"/>
        <p:guide pos="4451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23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5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45.png"/><Relationship Id="rId5" Type="http://schemas.openxmlformats.org/officeDocument/2006/relationships/image" Target="../media/image30.png"/><Relationship Id="rId15" Type="http://schemas.openxmlformats.org/officeDocument/2006/relationships/image" Target="../media/image54.png"/><Relationship Id="rId10" Type="http://schemas.openxmlformats.org/officeDocument/2006/relationships/image" Target="../media/image43.png"/><Relationship Id="rId4" Type="http://schemas.openxmlformats.org/officeDocument/2006/relationships/image" Target="../media/image29.png"/><Relationship Id="rId9" Type="http://schemas.openxmlformats.org/officeDocument/2006/relationships/image" Target="../media/image42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8.png"/><Relationship Id="rId3" Type="http://schemas.openxmlformats.org/officeDocument/2006/relationships/image" Target="../media/image115.png"/><Relationship Id="rId7" Type="http://schemas.openxmlformats.org/officeDocument/2006/relationships/image" Target="../media/image108.png"/><Relationship Id="rId12" Type="http://schemas.openxmlformats.org/officeDocument/2006/relationships/image" Target="../media/image117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7.png"/><Relationship Id="rId11" Type="http://schemas.openxmlformats.org/officeDocument/2006/relationships/image" Target="../media/image116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.png"/><Relationship Id="rId3" Type="http://schemas.openxmlformats.org/officeDocument/2006/relationships/image" Target="../media/image260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0" Type="http://schemas.openxmlformats.org/officeDocument/2006/relationships/image" Target="../media/image33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0.png"/><Relationship Id="rId3" Type="http://schemas.openxmlformats.org/officeDocument/2006/relationships/image" Target="../media/image811.png"/><Relationship Id="rId7" Type="http://schemas.openxmlformats.org/officeDocument/2006/relationships/image" Target="../media/image85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4.png"/><Relationship Id="rId5" Type="http://schemas.openxmlformats.org/officeDocument/2006/relationships/image" Target="../media/image830.png"/><Relationship Id="rId4" Type="http://schemas.openxmlformats.org/officeDocument/2006/relationships/image" Target="../media/image8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980.png"/><Relationship Id="rId3" Type="http://schemas.openxmlformats.org/officeDocument/2006/relationships/image" Target="../media/image880.png"/><Relationship Id="rId7" Type="http://schemas.openxmlformats.org/officeDocument/2006/relationships/image" Target="../media/image920.png"/><Relationship Id="rId12" Type="http://schemas.openxmlformats.org/officeDocument/2006/relationships/image" Target="../media/image97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1.png"/><Relationship Id="rId11" Type="http://schemas.openxmlformats.org/officeDocument/2006/relationships/image" Target="../media/image960.png"/><Relationship Id="rId5" Type="http://schemas.openxmlformats.org/officeDocument/2006/relationships/image" Target="../media/image900.png"/><Relationship Id="rId10" Type="http://schemas.openxmlformats.org/officeDocument/2006/relationships/image" Target="../media/image95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0.png"/><Relationship Id="rId13" Type="http://schemas.openxmlformats.org/officeDocument/2006/relationships/image" Target="../media/image1030.png"/><Relationship Id="rId3" Type="http://schemas.openxmlformats.org/officeDocument/2006/relationships/image" Target="../media/image990.png"/><Relationship Id="rId7" Type="http://schemas.openxmlformats.org/officeDocument/2006/relationships/image" Target="../media/image920.png"/><Relationship Id="rId12" Type="http://schemas.openxmlformats.org/officeDocument/2006/relationships/image" Target="../media/image1020.png"/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1.png"/><Relationship Id="rId11" Type="http://schemas.openxmlformats.org/officeDocument/2006/relationships/image" Target="../media/image1010.png"/><Relationship Id="rId5" Type="http://schemas.openxmlformats.org/officeDocument/2006/relationships/image" Target="../media/image900.png"/><Relationship Id="rId10" Type="http://schemas.openxmlformats.org/officeDocument/2006/relationships/image" Target="../media/image1000.png"/><Relationship Id="rId4" Type="http://schemas.openxmlformats.org/officeDocument/2006/relationships/image" Target="../media/image890.png"/><Relationship Id="rId9" Type="http://schemas.openxmlformats.org/officeDocument/2006/relationships/image" Target="../media/image9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0.png"/><Relationship Id="rId11" Type="http://schemas.openxmlformats.org/officeDocument/2006/relationships/image" Target="../media/image112.png"/><Relationship Id="rId5" Type="http://schemas.openxmlformats.org/officeDocument/2006/relationships/image" Target="../media/image510.png"/><Relationship Id="rId10" Type="http://schemas.openxmlformats.org/officeDocument/2006/relationships/image" Target="../media/image104.png"/><Relationship Id="rId4" Type="http://schemas.openxmlformats.org/officeDocument/2006/relationships/image" Target="../media/image410.png"/><Relationship Id="rId9" Type="http://schemas.openxmlformats.org/officeDocument/2006/relationships/image" Target="../media/image9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43608" y="2067694"/>
            <a:ext cx="4608512" cy="154841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Amaliy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mashq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tatbiqlar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. (1-dars)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8" y="2067694"/>
            <a:ext cx="545553" cy="158417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96336" y="394730"/>
            <a:ext cx="604998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17281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23678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13097" y="3601635"/>
            <a:ext cx="4711031" cy="113035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spcBef>
                <a:spcPts val="175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Komilov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Mirodil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cs typeface="Arial"/>
              </a:rPr>
              <a:t>Xosiljonovich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X.T.V.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tasarrufidagi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AFIDUM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matematika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fani</a:t>
            </a:r>
            <a:r>
              <a:rPr lang="en-US" sz="2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2365C7"/>
                </a:solidFill>
                <a:latin typeface="Arial"/>
                <a:cs typeface="Arial"/>
              </a:rPr>
              <a:t>o‘qituvchisi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71550"/>
            <a:ext cx="89942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ig‘indisi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9512" y="1851670"/>
                <a:ext cx="7978081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51670"/>
                <a:ext cx="7978081" cy="731932"/>
              </a:xfrm>
              <a:prstGeom prst="rect">
                <a:avLst/>
              </a:prstGeom>
              <a:blipFill rotWithShape="1">
                <a:blip r:embed="rId2"/>
                <a:stretch>
                  <a:fillRect l="-1528" r="-535" b="-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79512" y="2295570"/>
                <a:ext cx="5892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95570"/>
                <a:ext cx="589219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068" t="-11765" r="-1034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79512" y="2695495"/>
                <a:ext cx="6106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95495"/>
                <a:ext cx="610699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96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871" y="2610397"/>
            <a:ext cx="2294881" cy="229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147814"/>
                <a:ext cx="568937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𝟒𝟐</m:t>
                      </m:r>
                      <m:r>
                        <a:rPr lang="en-US" b="1" i="1" smtClean="0">
                          <a:latin typeface="Cambria Math"/>
                        </a:rPr>
                        <m:t> =&gt;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𝟒𝟎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147814"/>
                <a:ext cx="5689378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1068" y="3579862"/>
                <a:ext cx="1438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𝒏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68" y="3579862"/>
                <a:ext cx="1438022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048" y="4083918"/>
                <a:ext cx="5486054" cy="955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𝟐𝟎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𝟏𝟕𝟎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8" y="4083918"/>
                <a:ext cx="5486054" cy="9555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5688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02" y="2351498"/>
            <a:ext cx="2066270" cy="21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39411" y="419338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411" y="4193381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71973" y="3407092"/>
                <a:ext cx="4475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973" y="3407092"/>
                <a:ext cx="44755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23136" y="3892980"/>
                <a:ext cx="4844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136" y="3892980"/>
                <a:ext cx="48442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434" y="699542"/>
                <a:ext cx="8930393" cy="1348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uchta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turli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oqlarining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yuzalari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63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700" b="1" i="1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27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7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arallelepipedning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4" y="699542"/>
                <a:ext cx="8930393" cy="1348254"/>
              </a:xfrm>
              <a:prstGeom prst="rect">
                <a:avLst/>
              </a:prstGeom>
              <a:blipFill rotWithShape="1">
                <a:blip r:embed="rId7"/>
                <a:stretch>
                  <a:fillRect l="-1229" t="-3620" r="-205" b="-108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9616" y="2509873"/>
                <a:ext cx="21078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𝒂𝒃𝒄</m:t>
                      </m:r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16" y="2509873"/>
                <a:ext cx="210782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1961133"/>
                <a:ext cx="6998775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𝟓𝟔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𝟔𝟑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; 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𝟕𝟐</m:t>
                      </m:r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961133"/>
                <a:ext cx="6998775" cy="54874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84828" y="2509873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828" y="2509873"/>
                <a:ext cx="656975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019481" y="3185269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481" y="3185269"/>
                <a:ext cx="656975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30362" y="3454573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362" y="3454573"/>
                <a:ext cx="65697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3075806"/>
                <a:ext cx="1801904" cy="128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𝒂𝒃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𝟓𝟔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𝒃𝒄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𝟔𝟑</m:t>
                              </m:r>
                            </m:e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𝒂𝒄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1" i="1" smtClean="0">
                                  <a:latin typeface="Cambria Math"/>
                                </a:rPr>
                                <m:t>𝟕𝟐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75806"/>
                <a:ext cx="1801904" cy="12817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67744" y="3003798"/>
                <a:ext cx="3778663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𝟓𝟔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𝟔𝟑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𝟕𝟐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003798"/>
                <a:ext cx="3778663" cy="5487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3688" y="3488699"/>
                <a:ext cx="5178854" cy="1099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𝒂𝒃𝒄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</a:rPr>
                            <m:t>𝟓𝟔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𝟔𝟑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𝟕𝟐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𝟕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88699"/>
                <a:ext cx="5178854" cy="109927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640" y="4543290"/>
                <a:ext cx="532953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𝑽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𝒂𝒃𝒄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𝟕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𝟓𝟎𝟒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0" y="4543290"/>
                <a:ext cx="5329536" cy="54874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8058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7" grpId="0"/>
      <p:bldP spid="13" grpId="0"/>
      <p:bldP spid="2" grpId="0"/>
      <p:bldP spid="4" grpId="0"/>
      <p:bldP spid="22" grpId="0"/>
      <p:bldP spid="23" grpId="0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-36512" y="699542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2.8.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cm, yon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1480" y="2067694"/>
                <a:ext cx="4278735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𝟏𝟏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80" y="2067694"/>
                <a:ext cx="4278735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Равнобедренный треугольник 27"/>
          <p:cNvSpPr/>
          <p:nvPr/>
        </p:nvSpPr>
        <p:spPr>
          <a:xfrm rot="764288">
            <a:off x="7835259" y="2571750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764288">
            <a:off x="7832891" y="3645413"/>
            <a:ext cx="792088" cy="720080"/>
          </a:xfrm>
          <a:prstGeom prst="triangl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>
            <a:stCxn id="28" idx="2"/>
            <a:endCxn id="33" idx="2"/>
          </p:cNvCxnSpPr>
          <p:nvPr/>
        </p:nvCxnSpPr>
        <p:spPr>
          <a:xfrm flipH="1">
            <a:off x="7763251" y="3195643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8284817" y="2605217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8547929" y="3364434"/>
            <a:ext cx="2368" cy="107366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91243" y="2493285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243" y="2493285"/>
                <a:ext cx="48391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763251" y="347330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251" y="3473301"/>
                <a:ext cx="48391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3331" y="3473301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331" y="3473301"/>
                <a:ext cx="48115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504" y="2529887"/>
                <a:ext cx="5476051" cy="545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ru-RU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𝟔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𝟏𝟏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𝟏𝟗𝟖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529887"/>
                <a:ext cx="5476051" cy="54591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3021" y="4112396"/>
                <a:ext cx="6680034" cy="623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𝟏𝟗𝟖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𝒄𝒎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21" y="4112396"/>
                <a:ext cx="6680034" cy="6233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6639" y="3031894"/>
                <a:ext cx="6835781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𝒂𝒔𝒐𝒔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28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𝟑𝟔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39" y="3031894"/>
                <a:ext cx="6835781" cy="99591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8530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8" grpId="0" animBg="1"/>
      <p:bldP spid="33" grpId="0" animBg="1"/>
      <p:bldP spid="38" grpId="0"/>
      <p:bldP spid="39" grpId="0"/>
      <p:bldP spid="41" grpId="0"/>
      <p:bldP spid="42" grpId="0"/>
      <p:bldP spid="4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699542"/>
                <a:ext cx="8856984" cy="1835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rombdan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diagonal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𝒅𝒎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𝒅𝒎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Shu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prizmaning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99542"/>
                <a:ext cx="8856984" cy="1835374"/>
              </a:xfrm>
              <a:prstGeom prst="rect">
                <a:avLst/>
              </a:prstGeom>
              <a:blipFill rotWithShape="1">
                <a:blip r:embed="rId2"/>
                <a:stretch>
                  <a:fillRect l="-1376" t="-3322" b="-83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>
            <a:off x="6709733" y="2427734"/>
            <a:ext cx="2016224" cy="720080"/>
          </a:xfrm>
          <a:prstGeom prst="parallelogram">
            <a:avLst>
              <a:gd name="adj" fmla="val 10683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араллелограмм 18"/>
          <p:cNvSpPr/>
          <p:nvPr/>
        </p:nvSpPr>
        <p:spPr>
          <a:xfrm>
            <a:off x="6709733" y="4083918"/>
            <a:ext cx="2016224" cy="720080"/>
          </a:xfrm>
          <a:prstGeom prst="parallelogram">
            <a:avLst>
              <a:gd name="adj" fmla="val 10683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709733" y="3147814"/>
            <a:ext cx="0" cy="16561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449845" y="2427734"/>
            <a:ext cx="0" cy="16561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941493" y="3147814"/>
            <a:ext cx="0" cy="16561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8725957" y="2427734"/>
            <a:ext cx="0" cy="165618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6709733" y="2427734"/>
            <a:ext cx="2016224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449845" y="2427734"/>
            <a:ext cx="491648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709733" y="4083918"/>
            <a:ext cx="2016224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449845" y="4083918"/>
            <a:ext cx="491648" cy="72008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069773" y="4625429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773" y="4625429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42042" y="422793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042" y="4227934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604840" y="3011205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840" y="3011205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357805" y="2715766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805" y="2715766"/>
                <a:ext cx="684226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854562" y="2427734"/>
                <a:ext cx="68422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562" y="2427734"/>
                <a:ext cx="68422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179512" y="3371245"/>
            <a:ext cx="1296144" cy="1614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403648" y="3977357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977357"/>
                <a:ext cx="50366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1560" y="2825229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25229"/>
                <a:ext cx="684226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504" y="2427734"/>
                <a:ext cx="2106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𝟏𝟐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27734"/>
                <a:ext cx="2106089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2124120" y="3333790"/>
            <a:ext cx="1871816" cy="1614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3928" y="3980703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980703"/>
                <a:ext cx="503664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07654" y="2787774"/>
                <a:ext cx="6842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654" y="2787774"/>
                <a:ext cx="684226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223276" y="2429634"/>
                <a:ext cx="210608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ru-RU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𝟏𝟔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276" y="2429634"/>
                <a:ext cx="210608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Прямоугольник 51"/>
          <p:cNvSpPr/>
          <p:nvPr/>
        </p:nvSpPr>
        <p:spPr>
          <a:xfrm>
            <a:off x="4644400" y="3333790"/>
            <a:ext cx="1296144" cy="1614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868536" y="3939902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536" y="3939902"/>
                <a:ext cx="503664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076448" y="278777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448" y="2787774"/>
                <a:ext cx="498855" cy="53860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24745" y="2427734"/>
                <a:ext cx="2420278" cy="579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745" y="2427734"/>
                <a:ext cx="2420278" cy="579518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15849" y="2923018"/>
                <a:ext cx="8671605" cy="1326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7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𝟏𝟐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700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𝟏𝟔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700" b="1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sz="2700" b="1" i="1" smtClean="0"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𝟏𝟐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700" b="1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7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𝟏𝟔</m:t>
                                  </m:r>
                                </m:e>
                                <m:sup>
                                  <m:r>
                                    <a:rPr lang="en-US" sz="27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𝒉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𝟐𝟎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sz="2700" b="1" i="1" smtClean="0">
                              <a:latin typeface="Cambria Math"/>
                            </a:rPr>
                            <m:t>𝒉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49" y="2923018"/>
                <a:ext cx="8671605" cy="132626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179512" y="4219162"/>
                <a:ext cx="5756576" cy="872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7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num>
                        <m:den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𝒉</m:t>
                          </m:r>
                        </m:den>
                      </m:f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 </m:t>
                      </m:r>
                      <m:sSup>
                        <m:sSupPr>
                          <m:ctrlPr>
                            <a:rPr lang="en-US" sz="27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𝒅𝒎</m:t>
                          </m:r>
                        </m:e>
                        <m:sup>
                          <m:r>
                            <a:rPr lang="en-US" sz="27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19162"/>
                <a:ext cx="5756576" cy="872868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388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  <p:bldP spid="3" grpId="1" animBg="1"/>
      <p:bldP spid="19" grpId="0" animBg="1"/>
      <p:bldP spid="19" grpId="1" animBg="1"/>
      <p:bldP spid="13" grpId="0"/>
      <p:bldP spid="13" grpId="1"/>
      <p:bldP spid="40" grpId="0"/>
      <p:bldP spid="40" grpId="1"/>
      <p:bldP spid="44" grpId="0"/>
      <p:bldP spid="44" grpId="1"/>
      <p:bldP spid="15" grpId="0"/>
      <p:bldP spid="15" grpId="1"/>
      <p:bldP spid="45" grpId="0"/>
      <p:bldP spid="45" grpId="1"/>
      <p:bldP spid="16" grpId="0" animBg="1"/>
      <p:bldP spid="16" grpId="1" animBg="1"/>
      <p:bldP spid="46" grpId="0"/>
      <p:bldP spid="46" grpId="1"/>
      <p:bldP spid="47" grpId="0"/>
      <p:bldP spid="47" grpId="1"/>
      <p:bldP spid="17" grpId="0"/>
      <p:bldP spid="48" grpId="0" animBg="1"/>
      <p:bldP spid="48" grpId="1" animBg="1"/>
      <p:bldP spid="49" grpId="0"/>
      <p:bldP spid="49" grpId="1"/>
      <p:bldP spid="50" grpId="0"/>
      <p:bldP spid="50" grpId="1"/>
      <p:bldP spid="51" grpId="0"/>
      <p:bldP spid="52" grpId="0" animBg="1"/>
      <p:bldP spid="52" grpId="1" animBg="1"/>
      <p:bldP spid="53" grpId="0"/>
      <p:bldP spid="53" grpId="1"/>
      <p:bldP spid="54" grpId="0"/>
      <p:bldP spid="54" grpId="1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42" y="2221112"/>
            <a:ext cx="2951762" cy="251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07504" y="699542"/>
                <a:ext cx="9145016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burchakli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chiquvchi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8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9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dm. Shu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qirralaridan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ravishda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hisoblaganda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3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5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qirqib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olindi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Qolgan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qismining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699542"/>
                <a:ext cx="9145016" cy="2092881"/>
              </a:xfrm>
              <a:prstGeom prst="rect">
                <a:avLst/>
              </a:prstGeom>
              <a:blipFill rotWithShape="1">
                <a:blip r:embed="rId3"/>
                <a:stretch>
                  <a:fillRect l="-1200" t="-2624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2715766"/>
                <a:ext cx="281513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715766"/>
                <a:ext cx="2815130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992" y="3219822"/>
                <a:ext cx="49012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∙9∙12=864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92" y="3219822"/>
                <a:ext cx="490127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1520" y="3689325"/>
                <a:ext cx="440460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∙3∙5∙6=30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89325"/>
                <a:ext cx="4404603" cy="930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1520" y="4515966"/>
                <a:ext cx="658609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=864−30=834 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15966"/>
                <a:ext cx="658609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51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6" grpId="0"/>
      <p:bldP spid="39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7504" y="771550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Uchburchakli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perpendikulyar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Piramidaning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75656" y="2206372"/>
                <a:ext cx="1586653" cy="939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𝑎𝑏𝑐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206372"/>
                <a:ext cx="1586653" cy="93968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75656" y="3144237"/>
                <a:ext cx="3900363" cy="930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∙7∙8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=56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𝑑𝑚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44237"/>
                <a:ext cx="3900363" cy="9307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внобедренный треугольник 11"/>
          <p:cNvSpPr/>
          <p:nvPr/>
        </p:nvSpPr>
        <p:spPr>
          <a:xfrm rot="2273756">
            <a:off x="7202461" y="3491095"/>
            <a:ext cx="1584176" cy="11229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endCxn id="12" idx="2"/>
          </p:cNvCxnSpPr>
          <p:nvPr/>
        </p:nvCxnSpPr>
        <p:spPr>
          <a:xfrm flipH="1">
            <a:off x="7024611" y="2499742"/>
            <a:ext cx="645174" cy="150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12" idx="4"/>
          </p:cNvCxnSpPr>
          <p:nvPr/>
        </p:nvCxnSpPr>
        <p:spPr>
          <a:xfrm>
            <a:off x="7669783" y="2499742"/>
            <a:ext cx="604945" cy="248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12" idx="0"/>
          </p:cNvCxnSpPr>
          <p:nvPr/>
        </p:nvCxnSpPr>
        <p:spPr>
          <a:xfrm>
            <a:off x="7669783" y="2499742"/>
            <a:ext cx="669646" cy="1109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876256" y="298513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985135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4368" y="2681213"/>
                <a:ext cx="49404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681213"/>
                <a:ext cx="494046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9032" y="3296637"/>
                <a:ext cx="4555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032" y="3296637"/>
                <a:ext cx="45557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05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11" grpId="0"/>
      <p:bldP spid="12" grpId="0" animBg="1"/>
      <p:bldP spid="22" grpId="0"/>
      <p:bldP spid="23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C:\Users\ac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74" y="1922784"/>
            <a:ext cx="2593182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771550"/>
                <a:ext cx="8810040" cy="9946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Tetraedrning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𝟑𝟔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ajmini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771550"/>
                <a:ext cx="8810040" cy="994631"/>
              </a:xfrm>
              <a:prstGeom prst="rect">
                <a:avLst/>
              </a:prstGeom>
              <a:blipFill rotWithShape="1">
                <a:blip r:embed="rId3"/>
                <a:stretch>
                  <a:fillRect l="-1384" t="-2454" r="-346" b="-15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499742"/>
                <a:ext cx="49885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867894"/>
                <a:ext cx="49885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585" y="2393181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616203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719" y="2981301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079" y="3219375"/>
                <a:ext cx="49885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7654"/>
                <a:ext cx="2384755" cy="102835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7504" y="3415600"/>
                <a:ext cx="5844549" cy="102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=144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15600"/>
                <a:ext cx="5844549" cy="10297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79333" y="1707654"/>
                <a:ext cx="2449580" cy="1028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36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333" y="1707654"/>
                <a:ext cx="2449580" cy="102835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807925"/>
                <a:ext cx="379244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=144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07925"/>
                <a:ext cx="3792448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6915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0" grpId="0"/>
      <p:bldP spid="31" grpId="0"/>
      <p:bldP spid="34" grpId="0"/>
      <p:bldP spid="35" grpId="0"/>
      <p:bldP spid="36" grpId="0"/>
      <p:bldP spid="10" grpId="0"/>
      <p:bldP spid="39" grpId="0"/>
      <p:bldP spid="16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4016" y="699542"/>
                <a:ext cx="9180512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2.10.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15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699542"/>
                <a:ext cx="9180512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1195" t="-2624" r="-266" b="-64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внобедренный треугольник 5"/>
          <p:cNvSpPr/>
          <p:nvPr/>
        </p:nvSpPr>
        <p:spPr>
          <a:xfrm rot="2273756">
            <a:off x="7202461" y="3491095"/>
            <a:ext cx="1584176" cy="11229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endCxn id="6" idx="2"/>
          </p:cNvCxnSpPr>
          <p:nvPr/>
        </p:nvCxnSpPr>
        <p:spPr>
          <a:xfrm flipH="1">
            <a:off x="7024611" y="2499742"/>
            <a:ext cx="645174" cy="150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4"/>
          </p:cNvCxnSpPr>
          <p:nvPr/>
        </p:nvCxnSpPr>
        <p:spPr>
          <a:xfrm>
            <a:off x="7669783" y="2499742"/>
            <a:ext cx="604945" cy="248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0"/>
          </p:cNvCxnSpPr>
          <p:nvPr/>
        </p:nvCxnSpPr>
        <p:spPr>
          <a:xfrm>
            <a:off x="7669783" y="2499742"/>
            <a:ext cx="669646" cy="1109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6" idx="3"/>
          </p:cNvCxnSpPr>
          <p:nvPr/>
        </p:nvCxnSpPr>
        <p:spPr>
          <a:xfrm flipH="1">
            <a:off x="7649669" y="2499742"/>
            <a:ext cx="20114" cy="199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669783" y="2499742"/>
            <a:ext cx="302472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6" idx="3"/>
          </p:cNvCxnSpPr>
          <p:nvPr/>
        </p:nvCxnSpPr>
        <p:spPr>
          <a:xfrm flipH="1">
            <a:off x="7649669" y="4155926"/>
            <a:ext cx="322586" cy="339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627867" y="2317737"/>
                <a:ext cx="29068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867" y="2317737"/>
                <a:ext cx="2906886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308304" y="3401477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401477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740744" y="3228397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44" y="3228397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32629" y="298513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29" y="2985135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41497" y="422793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497" y="4227934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496" y="2715831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15831"/>
                <a:ext cx="6880473" cy="5738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>
            <a:stCxn id="6" idx="2"/>
          </p:cNvCxnSpPr>
          <p:nvPr/>
        </p:nvCxnSpPr>
        <p:spPr>
          <a:xfrm>
            <a:off x="7024611" y="4009138"/>
            <a:ext cx="947644" cy="146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05606" y="412137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606" y="4121373"/>
                <a:ext cx="466794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512" y="3228397"/>
                <a:ext cx="5243743" cy="969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𝒇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 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28397"/>
                <a:ext cx="5243743" cy="9691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496" y="3987617"/>
                <a:ext cx="4681987" cy="600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𝟐𝟐𝟓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𝟖𝟏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87617"/>
                <a:ext cx="4681987" cy="60035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41"/>
          <p:cNvSpPr/>
          <p:nvPr/>
        </p:nvSpPr>
        <p:spPr>
          <a:xfrm>
            <a:off x="5470857" y="3507854"/>
            <a:ext cx="1333391" cy="117103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111840" y="4208874"/>
            <a:ext cx="1" cy="486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097976" y="4208874"/>
            <a:ext cx="34182" cy="47141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65639" y="451102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639" y="4511028"/>
                <a:ext cx="498855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049422" y="414220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22" y="4142208"/>
                <a:ext cx="466794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7504" y="4500778"/>
                <a:ext cx="4750981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0778"/>
                <a:ext cx="4750981" cy="59125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350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30" grpId="0"/>
      <p:bldP spid="31" grpId="0"/>
      <p:bldP spid="35" grpId="0"/>
      <p:bldP spid="36" grpId="0"/>
      <p:bldP spid="37" grpId="0"/>
      <p:bldP spid="34" grpId="0"/>
      <p:bldP spid="40" grpId="0"/>
      <p:bldP spid="41" grpId="0"/>
      <p:bldP spid="43" grpId="0"/>
      <p:bldP spid="42" grpId="0" animBg="1"/>
      <p:bldP spid="46" grpId="0" animBg="1"/>
      <p:bldP spid="48" grpId="0"/>
      <p:bldP spid="49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2273756">
            <a:off x="7634509" y="1986275"/>
            <a:ext cx="1584176" cy="112296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7456659" y="994922"/>
            <a:ext cx="645174" cy="15093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101831" y="994922"/>
            <a:ext cx="604945" cy="2482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01831" y="994922"/>
            <a:ext cx="669646" cy="1109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8081717" y="994922"/>
            <a:ext cx="20114" cy="199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01831" y="994922"/>
            <a:ext cx="302472" cy="1656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8081717" y="2651106"/>
            <a:ext cx="322586" cy="3397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36" y="850372"/>
                <a:ext cx="290688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</a:rPr>
                        <m:t>;  </m:t>
                      </m:r>
                      <m:r>
                        <a:rPr lang="en-US" sz="2800" b="1" i="1" smtClean="0">
                          <a:latin typeface="Cambria Math"/>
                        </a:rPr>
                        <m:t>𝒉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50372"/>
                <a:ext cx="2906886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40352" y="1896657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896657"/>
                <a:ext cx="484107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172792" y="1723577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792" y="1723577"/>
                <a:ext cx="503664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64677" y="1480315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677" y="1480315"/>
                <a:ext cx="405880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673545" y="272311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545" y="2723114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23969" y="861413"/>
                <a:ext cx="4873770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r>
                        <a:rPr lang="en-US" sz="2800" b="1" i="1" smtClean="0">
                          <a:latin typeface="Cambria Math"/>
                        </a:rPr>
                        <m:t>𝒂</m:t>
                      </m:r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69" y="861413"/>
                <a:ext cx="4873770" cy="5627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7456659" y="2504318"/>
            <a:ext cx="947644" cy="1467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137654" y="2571750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654" y="2571750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Равнобедренный треугольник 41"/>
          <p:cNvSpPr/>
          <p:nvPr/>
        </p:nvSpPr>
        <p:spPr>
          <a:xfrm>
            <a:off x="6118929" y="2151454"/>
            <a:ext cx="1333391" cy="1171030"/>
          </a:xfrm>
          <a:prstGeom prst="triangl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759912" y="2852474"/>
            <a:ext cx="1" cy="4865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6746048" y="2852474"/>
            <a:ext cx="34182" cy="47141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513711" y="3154628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3711" y="3154628"/>
                <a:ext cx="49885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97494" y="2785808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4" y="2785808"/>
                <a:ext cx="466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>
            <a:stCxn id="42" idx="2"/>
          </p:cNvCxnSpPr>
          <p:nvPr/>
        </p:nvCxnSpPr>
        <p:spPr>
          <a:xfrm flipV="1">
            <a:off x="6118929" y="2871534"/>
            <a:ext cx="627119" cy="4509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5851" y="2511492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851" y="2511492"/>
                <a:ext cx="468397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812360" y="2223460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223460"/>
                <a:ext cx="468397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949" y="1244965"/>
                <a:ext cx="34349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𝑹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49" y="1244965"/>
                <a:ext cx="3434979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2325085"/>
                <a:ext cx="5203091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𝒍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𝒉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2800" b="1" i="1" smtClean="0">
                          <a:latin typeface="Cambria Math"/>
                          <a:ea typeface="Cambria Math"/>
                        </a:rPr>
                        <m:t>=&gt;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325085"/>
                <a:ext cx="5203091" cy="6452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5608" y="2883130"/>
                <a:ext cx="4142416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𝟑𝟐𝟒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𝟔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8" y="2883130"/>
                <a:ext cx="4142416" cy="59125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7544" y="3189181"/>
                <a:ext cx="7530459" cy="995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𝟏𝟖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𝟒𝟎𝟓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89181"/>
                <a:ext cx="7530459" cy="9959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1606719"/>
                <a:ext cx="6272423" cy="783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𝒂𝒉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𝑹</m:t>
                        </m:r>
                        <m:r>
                          <a:rPr lang="en-US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𝒓</m:t>
                        </m:r>
                        <m:r>
                          <a:rPr lang="en-US" sz="2800" b="1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𝟏𝟖</m:t>
                        </m:r>
                        <m:rad>
                          <m:radPr>
                            <m:degHide m:val="on"/>
                            <m:ctrlPr>
                              <a:rPr lang="en-US" sz="28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800" b="1" i="1" smtClean="0">
                            <a:latin typeface="Cambria Math"/>
                            <a:ea typeface="Cambria Math"/>
                          </a:rPr>
                          <m:t>𝟐𝟕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𝟐𝟒𝟑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 smtClean="0"/>
                  <a:t> 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606719"/>
                <a:ext cx="6272423" cy="78329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23307" y="4269301"/>
                <a:ext cx="5958106" cy="6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𝟐𝟒𝟑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𝟒𝟎𝟓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𝟔𝟒𝟖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07" y="4269301"/>
                <a:ext cx="5958106" cy="60670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/>
          <p:cNvCxnSpPr>
            <a:stCxn id="42" idx="0"/>
          </p:cNvCxnSpPr>
          <p:nvPr/>
        </p:nvCxnSpPr>
        <p:spPr>
          <a:xfrm flipH="1">
            <a:off x="6759912" y="2151454"/>
            <a:ext cx="25713" cy="7200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31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  <p:bldP spid="31" grpId="0"/>
      <p:bldP spid="31" grpId="1"/>
      <p:bldP spid="31" grpId="2"/>
      <p:bldP spid="31" grpId="3"/>
      <p:bldP spid="31" grpId="4"/>
      <p:bldP spid="35" grpId="0"/>
      <p:bldP spid="36" grpId="0"/>
      <p:bldP spid="37" grpId="0"/>
      <p:bldP spid="34" grpId="0"/>
      <p:bldP spid="40" grpId="0"/>
      <p:bldP spid="40" grpId="1"/>
      <p:bldP spid="40" grpId="2"/>
      <p:bldP spid="42" grpId="0" animBg="1"/>
      <p:bldP spid="42" grpId="1" animBg="1"/>
      <p:bldP spid="46" grpId="0" animBg="1"/>
      <p:bldP spid="46" grpId="1" animBg="1"/>
      <p:bldP spid="48" grpId="0"/>
      <p:bldP spid="48" grpId="1"/>
      <p:bldP spid="49" grpId="0"/>
      <p:bldP spid="49" grpId="1"/>
      <p:bldP spid="5" grpId="0"/>
      <p:bldP spid="5" grpId="1"/>
      <p:bldP spid="38" grpId="0"/>
      <p:bldP spid="38" grpId="1"/>
      <p:bldP spid="7" grpId="0"/>
      <p:bldP spid="9" grpId="0"/>
      <p:bldP spid="11" grpId="0"/>
      <p:bldP spid="12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782578"/>
                <a:ext cx="6844976" cy="253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2.14.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oltiburchakli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 cm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tutashtiruvchi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kesma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uzunligi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latin typeface="Cambria Math"/>
                            <a:cs typeface="Arial" panose="020B0604020202020204" pitchFamily="34" charset="0"/>
                          </a:rPr>
                          <m:t>𝟔𝟗</m:t>
                        </m:r>
                      </m:e>
                    </m:rad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cm ga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qirrasi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apofemasini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yon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782578"/>
                <a:ext cx="6844976" cy="2530629"/>
              </a:xfrm>
              <a:prstGeom prst="rect">
                <a:avLst/>
              </a:prstGeom>
              <a:blipFill rotWithShape="1">
                <a:blip r:embed="rId2"/>
                <a:stretch>
                  <a:fillRect l="-1603" t="-2163" r="-712" b="-48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3363838"/>
                <a:ext cx="4115807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=10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; 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/>
                            </a:rPr>
                            <m:t>69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63838"/>
                <a:ext cx="4115807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444208" y="2931790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1059582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215997" y="1095586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462734" y="1059582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704348" y="1059582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704348" y="1131590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704348" y="1131590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6881602" y="1059582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668344" y="1059582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442170" y="1070127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442170" y="3867894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6881602" y="3867894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108520" y="4083918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083918"/>
                <a:ext cx="6880473" cy="5738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64288" y="3113261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113261"/>
                <a:ext cx="484107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50357" y="2938096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57" y="2938096"/>
                <a:ext cx="503664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04248" y="3131149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131149"/>
                <a:ext cx="40588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025473" y="4625429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73" y="4625429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182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" grpId="0"/>
      <p:bldP spid="5" grpId="0" animBg="1"/>
      <p:bldP spid="6" grpId="0" animBg="1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Ko‘pyoqlar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323528" y="843558"/>
            <a:ext cx="1698559" cy="1939467"/>
            <a:chOff x="480" y="1440"/>
            <a:chExt cx="1994" cy="2688"/>
          </a:xfrm>
        </p:grpSpPr>
        <p:sp>
          <p:nvSpPr>
            <p:cNvPr id="18" name="Freeform 2"/>
            <p:cNvSpPr>
              <a:spLocks/>
            </p:cNvSpPr>
            <p:nvPr/>
          </p:nvSpPr>
          <p:spPr bwMode="auto">
            <a:xfrm>
              <a:off x="480" y="1440"/>
              <a:ext cx="1992" cy="912"/>
            </a:xfrm>
            <a:custGeom>
              <a:avLst/>
              <a:gdLst>
                <a:gd name="T0" fmla="*/ 0 w 1992"/>
                <a:gd name="T1" fmla="*/ 576 h 912"/>
                <a:gd name="T2" fmla="*/ 384 w 1992"/>
                <a:gd name="T3" fmla="*/ 48 h 912"/>
                <a:gd name="T4" fmla="*/ 1296 w 1992"/>
                <a:gd name="T5" fmla="*/ 0 h 912"/>
                <a:gd name="T6" fmla="*/ 1992 w 1992"/>
                <a:gd name="T7" fmla="*/ 450 h 912"/>
                <a:gd name="T8" fmla="*/ 1680 w 1992"/>
                <a:gd name="T9" fmla="*/ 864 h 912"/>
                <a:gd name="T10" fmla="*/ 768 w 1992"/>
                <a:gd name="T11" fmla="*/ 912 h 912"/>
                <a:gd name="T12" fmla="*/ 0 w 1992"/>
                <a:gd name="T13" fmla="*/ 57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92" h="912">
                  <a:moveTo>
                    <a:pt x="0" y="576"/>
                  </a:moveTo>
                  <a:lnTo>
                    <a:pt x="384" y="48"/>
                  </a:lnTo>
                  <a:lnTo>
                    <a:pt x="1296" y="0"/>
                  </a:lnTo>
                  <a:lnTo>
                    <a:pt x="1992" y="450"/>
                  </a:lnTo>
                  <a:lnTo>
                    <a:pt x="1680" y="864"/>
                  </a:lnTo>
                  <a:lnTo>
                    <a:pt x="768" y="91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3399FF">
                <a:alpha val="6313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480" y="3216"/>
              <a:ext cx="1986" cy="912"/>
            </a:xfrm>
            <a:custGeom>
              <a:avLst/>
              <a:gdLst>
                <a:gd name="T0" fmla="*/ 0 w 1986"/>
                <a:gd name="T1" fmla="*/ 576 h 912"/>
                <a:gd name="T2" fmla="*/ 384 w 1986"/>
                <a:gd name="T3" fmla="*/ 48 h 912"/>
                <a:gd name="T4" fmla="*/ 1296 w 1986"/>
                <a:gd name="T5" fmla="*/ 0 h 912"/>
                <a:gd name="T6" fmla="*/ 1986 w 1986"/>
                <a:gd name="T7" fmla="*/ 462 h 912"/>
                <a:gd name="T8" fmla="*/ 1680 w 1986"/>
                <a:gd name="T9" fmla="*/ 864 h 912"/>
                <a:gd name="T10" fmla="*/ 768 w 1986"/>
                <a:gd name="T11" fmla="*/ 912 h 912"/>
                <a:gd name="T12" fmla="*/ 0 w 1986"/>
                <a:gd name="T13" fmla="*/ 576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6" h="912">
                  <a:moveTo>
                    <a:pt x="0" y="576"/>
                  </a:moveTo>
                  <a:lnTo>
                    <a:pt x="384" y="48"/>
                  </a:lnTo>
                  <a:lnTo>
                    <a:pt x="1296" y="0"/>
                  </a:lnTo>
                  <a:lnTo>
                    <a:pt x="1986" y="462"/>
                  </a:lnTo>
                  <a:lnTo>
                    <a:pt x="1680" y="864"/>
                  </a:lnTo>
                  <a:lnTo>
                    <a:pt x="768" y="912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3399FF">
                <a:alpha val="6313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1776" y="1440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5"/>
            <p:cNvSpPr>
              <a:spLocks noChangeShapeType="1"/>
            </p:cNvSpPr>
            <p:nvPr/>
          </p:nvSpPr>
          <p:spPr bwMode="auto">
            <a:xfrm>
              <a:off x="864" y="1488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80" y="1892"/>
              <a:ext cx="1994" cy="2236"/>
            </a:xfrm>
            <a:custGeom>
              <a:avLst/>
              <a:gdLst>
                <a:gd name="T0" fmla="*/ 0 w 1994"/>
                <a:gd name="T1" fmla="*/ 1900 h 2236"/>
                <a:gd name="T2" fmla="*/ 768 w 1994"/>
                <a:gd name="T3" fmla="*/ 2236 h 2236"/>
                <a:gd name="T4" fmla="*/ 1680 w 1994"/>
                <a:gd name="T5" fmla="*/ 2188 h 2236"/>
                <a:gd name="T6" fmla="*/ 1986 w 1994"/>
                <a:gd name="T7" fmla="*/ 1792 h 2236"/>
                <a:gd name="T8" fmla="*/ 1994 w 1994"/>
                <a:gd name="T9" fmla="*/ 0 h 2236"/>
                <a:gd name="T10" fmla="*/ 1680 w 1994"/>
                <a:gd name="T11" fmla="*/ 412 h 2236"/>
                <a:gd name="T12" fmla="*/ 768 w 1994"/>
                <a:gd name="T13" fmla="*/ 460 h 2236"/>
                <a:gd name="T14" fmla="*/ 0 w 1994"/>
                <a:gd name="T15" fmla="*/ 124 h 2236"/>
                <a:gd name="T16" fmla="*/ 0 w 1994"/>
                <a:gd name="T17" fmla="*/ 1900 h 2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94" h="2236">
                  <a:moveTo>
                    <a:pt x="0" y="1900"/>
                  </a:moveTo>
                  <a:lnTo>
                    <a:pt x="768" y="2236"/>
                  </a:lnTo>
                  <a:lnTo>
                    <a:pt x="1680" y="2188"/>
                  </a:lnTo>
                  <a:lnTo>
                    <a:pt x="1986" y="1792"/>
                  </a:lnTo>
                  <a:lnTo>
                    <a:pt x="1994" y="0"/>
                  </a:lnTo>
                  <a:lnTo>
                    <a:pt x="1680" y="412"/>
                  </a:lnTo>
                  <a:lnTo>
                    <a:pt x="768" y="460"/>
                  </a:lnTo>
                  <a:lnTo>
                    <a:pt x="0" y="124"/>
                  </a:lnTo>
                  <a:lnTo>
                    <a:pt x="0" y="1900"/>
                  </a:lnTo>
                  <a:close/>
                </a:path>
              </a:pathLst>
            </a:custGeom>
            <a:solidFill>
              <a:srgbClr val="66CCFF">
                <a:alpha val="5215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248" y="2352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2160" y="2304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480" y="201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97" y="915566"/>
            <a:ext cx="1898845" cy="179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7" y="843558"/>
            <a:ext cx="1674252" cy="183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179" y="843558"/>
            <a:ext cx="2079551" cy="196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1790"/>
            <a:ext cx="863668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404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727584" y="2859782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51720" y="987574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499373" y="1023578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746110" y="987574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987724" y="987574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987724" y="1059582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987724" y="1059582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7164978" y="987574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951720" y="987574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725546" y="998119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725546" y="3795886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7164978" y="3795886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225" y="1133843"/>
                <a:ext cx="6880473" cy="5738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25" y="1133843"/>
                <a:ext cx="6880473" cy="5738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635646"/>
                <a:ext cx="6561796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𝟏𝟎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𝒄𝒎</m:t>
                    </m:r>
                    <m:r>
                      <a:rPr lang="en-US" b="1" i="1" smtClean="0">
                        <a:latin typeface="Cambria Math"/>
                      </a:rPr>
                      <m:t>,  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𝟏𝟎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35646"/>
                <a:ext cx="6561796" cy="8081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66" y="2411716"/>
                <a:ext cx="5550174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" y="2411716"/>
                <a:ext cx="5550174" cy="80810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57282" y="3219822"/>
                <a:ext cx="7069692" cy="650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𝟏𝟎𝟎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𝟏𝟔𝟗</m:t>
                          </m:r>
                        </m:e>
                      </m:rad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7282" y="3219822"/>
                <a:ext cx="7069692" cy="65094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180528" y="3833341"/>
                <a:ext cx="6874254" cy="645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𝒉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𝟕𝟓</m:t>
                          </m:r>
                          <m:r>
                            <a:rPr lang="en-US" sz="2800" b="1" i="1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𝟏𝟒𝟒</m:t>
                          </m:r>
                        </m:e>
                      </m:rad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</a:rPr>
                        <m:t>𝟏𝟐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833341"/>
                <a:ext cx="6874254" cy="64524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8231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 animBg="1"/>
      <p:bldP spid="6" grpId="0" animBg="1"/>
      <p:bldP spid="6" grpId="1" animBg="1"/>
      <p:bldP spid="6" grpId="2" animBg="1"/>
      <p:bldP spid="45" grpId="0"/>
      <p:bldP spid="46" grpId="0"/>
      <p:bldP spid="46" grpId="1"/>
      <p:bldP spid="46" grpId="2"/>
      <p:bldP spid="46" grpId="3"/>
      <p:bldP spid="46" grpId="4"/>
      <p:bldP spid="47" grpId="0"/>
      <p:bldP spid="47" grpId="1"/>
      <p:bldP spid="47" grpId="2"/>
      <p:bldP spid="48" grpId="0"/>
      <p:bldP spid="48" grpId="1"/>
      <p:bldP spid="48" grpId="2"/>
      <p:bldP spid="48" grpId="3"/>
      <p:bldP spid="48" grpId="4"/>
      <p:bldP spid="49" grpId="0"/>
      <p:bldP spid="50" grpId="0"/>
      <p:bldP spid="50" grpId="1"/>
      <p:bldP spid="50" grpId="2"/>
      <p:bldP spid="55" grpId="0"/>
      <p:bldP spid="55" grpId="1"/>
      <p:bldP spid="55" grpId="2"/>
      <p:bldP spid="3" grpId="0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  <m:r>
                        <a:rPr lang="en-US" b="1" i="1" smtClean="0">
                          <a:latin typeface="Cambria Math"/>
                        </a:rPr>
                        <m:t>; </m:t>
                      </m:r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𝟔𝟗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84354"/>
                <a:ext cx="4307269" cy="59125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Шестиугольник 4"/>
          <p:cNvSpPr/>
          <p:nvPr/>
        </p:nvSpPr>
        <p:spPr>
          <a:xfrm rot="617328">
            <a:off x="6727584" y="2859782"/>
            <a:ext cx="2304256" cy="1872208"/>
          </a:xfrm>
          <a:prstGeom prst="hexagon">
            <a:avLst>
              <a:gd name="adj" fmla="val 31815"/>
              <a:gd name="vf" fmla="val 1154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51720" y="987574"/>
            <a:ext cx="72008" cy="72008"/>
          </a:xfrm>
          <a:prstGeom prst="ellipse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6" idx="2"/>
            <a:endCxn id="5" idx="4"/>
          </p:cNvCxnSpPr>
          <p:nvPr/>
        </p:nvCxnSpPr>
        <p:spPr>
          <a:xfrm flipH="1">
            <a:off x="7499373" y="1023578"/>
            <a:ext cx="452347" cy="1751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0"/>
            <a:endCxn id="5" idx="3"/>
          </p:cNvCxnSpPr>
          <p:nvPr/>
        </p:nvCxnSpPr>
        <p:spPr>
          <a:xfrm flipH="1">
            <a:off x="6746110" y="987574"/>
            <a:ext cx="1241614" cy="26025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6" idx="0"/>
            <a:endCxn id="5" idx="5"/>
          </p:cNvCxnSpPr>
          <p:nvPr/>
        </p:nvCxnSpPr>
        <p:spPr>
          <a:xfrm>
            <a:off x="7987724" y="987574"/>
            <a:ext cx="606722" cy="1986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6" idx="4"/>
            <a:endCxn id="5" idx="0"/>
          </p:cNvCxnSpPr>
          <p:nvPr/>
        </p:nvCxnSpPr>
        <p:spPr>
          <a:xfrm>
            <a:off x="7987724" y="1059582"/>
            <a:ext cx="1025590" cy="29420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4"/>
            <a:endCxn id="5" idx="1"/>
          </p:cNvCxnSpPr>
          <p:nvPr/>
        </p:nvCxnSpPr>
        <p:spPr>
          <a:xfrm>
            <a:off x="7987724" y="1059582"/>
            <a:ext cx="272327" cy="37567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0"/>
            <a:endCxn id="5" idx="2"/>
          </p:cNvCxnSpPr>
          <p:nvPr/>
        </p:nvCxnSpPr>
        <p:spPr>
          <a:xfrm flipH="1">
            <a:off x="7164978" y="987574"/>
            <a:ext cx="822746" cy="3629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0"/>
          </p:cNvCxnSpPr>
          <p:nvPr/>
        </p:nvCxnSpPr>
        <p:spPr>
          <a:xfrm flipH="1">
            <a:off x="7951720" y="987574"/>
            <a:ext cx="36004" cy="280831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6" idx="1"/>
          </p:cNvCxnSpPr>
          <p:nvPr/>
        </p:nvCxnSpPr>
        <p:spPr>
          <a:xfrm flipH="1">
            <a:off x="7725546" y="998119"/>
            <a:ext cx="236719" cy="3733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7725546" y="3795886"/>
            <a:ext cx="236719" cy="936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36" name="Прямая соединительная линия 14335"/>
          <p:cNvCxnSpPr>
            <a:endCxn id="5" idx="2"/>
          </p:cNvCxnSpPr>
          <p:nvPr/>
        </p:nvCxnSpPr>
        <p:spPr>
          <a:xfrm flipH="1">
            <a:off x="7164978" y="3795886"/>
            <a:ext cx="786742" cy="82165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-76225" y="1133843"/>
                <a:ext cx="7554889" cy="5627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𝒍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𝟏𝟑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r>
                        <a:rPr lang="en-US" sz="2800" b="1" i="1" smtClean="0">
                          <a:latin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=?,  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𝑻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25" y="1133843"/>
                <a:ext cx="7554889" cy="5627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64" y="3041253"/>
                <a:ext cx="484107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𝒉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733" y="2866088"/>
                <a:ext cx="503664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𝒍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624" y="3059141"/>
                <a:ext cx="405880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849" y="4553421"/>
                <a:ext cx="49885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799" y="3994633"/>
                <a:ext cx="466794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64" y="3781077"/>
                <a:ext cx="468397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6266" y="1635646"/>
                <a:ext cx="5550174" cy="808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𝒂𝒔𝒐𝒔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b="1" dirty="0" smtClean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66" y="1635646"/>
                <a:ext cx="5550174" cy="80810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496" y="2355726"/>
                <a:ext cx="6629186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𝒚𝒐𝒏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𝑷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𝟏𝟐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  <a:ea typeface="Cambria Math"/>
                        </a:rPr>
                        <m:t>𝟑𝟔𝟎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355726"/>
                <a:ext cx="6629186" cy="89896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91259" y="3291830"/>
                <a:ext cx="3871636" cy="606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𝒕</m:t>
                          </m:r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𝒐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/>
                            </a:rPr>
                            <m:t>𝒍𝒂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𝟏𝟓𝟎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𝟑𝟔𝟎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59" y="3291830"/>
                <a:ext cx="3871636" cy="6067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-36512" y="3939902"/>
                <a:ext cx="7405361" cy="1044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𝒍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𝟏𝟑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𝟏𝟐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latin typeface="Cambria Math"/>
                      </a:rPr>
                      <m:t>𝒄𝒎</m:t>
                    </m:r>
                    <m:r>
                      <a:rPr lang="en-US" sz="2800" b="1" i="1" smtClean="0">
                        <a:latin typeface="Cambria Math"/>
                      </a:rPr>
                      <m:t>,  </m:t>
                    </m:r>
                  </m:oMath>
                </a14:m>
                <a:endParaRPr lang="en-US" sz="2800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𝒚𝒐𝒏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𝟑𝟔𝟎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𝑻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1" i="1">
                            <a:latin typeface="Cambria Math"/>
                          </a:rPr>
                          <m:t>𝒍𝒂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r>
                      <a:rPr lang="en-US" sz="2800" b="1" i="1">
                        <a:latin typeface="Cambria Math"/>
                      </a:rPr>
                      <m:t>𝟏𝟓𝟎</m:t>
                    </m:r>
                    <m:rad>
                      <m:radPr>
                        <m:degHide m:val="on"/>
                        <m:ctrlPr>
                          <a:rPr lang="en-US" sz="28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800" b="1" i="1">
                        <a:latin typeface="Cambria Math"/>
                      </a:rPr>
                      <m:t>+</m:t>
                    </m:r>
                    <m:r>
                      <a:rPr lang="en-US" sz="2800" b="1" i="1">
                        <a:latin typeface="Cambria Math"/>
                      </a:rPr>
                      <m:t>𝟑𝟔𝟎</m:t>
                    </m:r>
                    <m:r>
                      <a:rPr lang="en-US" sz="2800" b="1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939902"/>
                <a:ext cx="7405361" cy="1044068"/>
              </a:xfrm>
              <a:prstGeom prst="rect">
                <a:avLst/>
              </a:prstGeom>
              <a:blipFill rotWithShape="1">
                <a:blip r:embed="rId13"/>
                <a:stretch>
                  <a:fillRect l="-1646" t="-58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7651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 animBg="1"/>
      <p:bldP spid="6" grpId="0" animBg="1"/>
      <p:bldP spid="45" grpId="0"/>
      <p:bldP spid="46" grpId="0"/>
      <p:bldP spid="46" grpId="2"/>
      <p:bldP spid="46" grpId="3"/>
      <p:bldP spid="46" grpId="4"/>
      <p:bldP spid="47" grpId="0"/>
      <p:bldP spid="47" grpId="2"/>
      <p:bldP spid="48" grpId="0"/>
      <p:bldP spid="48" grpId="2"/>
      <p:bldP spid="48" grpId="3"/>
      <p:bldP spid="48" grpId="4"/>
      <p:bldP spid="49" grpId="0"/>
      <p:bldP spid="50" grpId="0"/>
      <p:bldP spid="50" grpId="1"/>
      <p:bldP spid="50" grpId="2"/>
      <p:bldP spid="55" grpId="0"/>
      <p:bldP spid="55" grpId="1"/>
      <p:bldP spid="55" grpId="2"/>
      <p:bldP spid="4" grpId="0"/>
      <p:bldP spid="28" grpId="0"/>
      <p:bldP spid="2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886203" y="1363884"/>
            <a:ext cx="6888211" cy="1390409"/>
          </a:xfrm>
          <a:prstGeom prst="rect">
            <a:avLst/>
          </a:prstGeom>
        </p:spPr>
        <p:txBody>
          <a:bodyPr vert="horz" wrap="square" lIns="0" tIns="24158" rIns="0" bIns="0" rtlCol="0">
            <a:spAutoFit/>
          </a:bodyPr>
          <a:lstStyle/>
          <a:p>
            <a:pPr marL="62411" algn="ctr">
              <a:spcBef>
                <a:spcPts val="190"/>
              </a:spcBef>
            </a:pPr>
            <a:r>
              <a:rPr lang="en-US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E’TIBORINGIZ UCHUN RAHMAT!</a:t>
            </a:r>
            <a:endParaRPr spc="16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51154" y="4383551"/>
            <a:ext cx="4572000" cy="592648"/>
          </a:xfrm>
          <a:prstGeom prst="rect">
            <a:avLst/>
          </a:prstGeom>
        </p:spPr>
        <p:txBody>
          <a:bodyPr lIns="144954" tIns="72478" rIns="144954" bIns="72478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42397" y="192346"/>
            <a:ext cx="8475234" cy="538679"/>
          </a:xfrm>
          <a:prstGeom prst="rect">
            <a:avLst/>
          </a:prstGeom>
        </p:spPr>
        <p:txBody>
          <a:bodyPr vert="horz" wrap="square" lIns="0" tIns="26172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32" algn="ctr">
              <a:spcBef>
                <a:spcPts val="206"/>
              </a:spcBef>
            </a:pPr>
            <a:r>
              <a:rPr lang="en-US" sz="3300" spc="24" dirty="0">
                <a:latin typeface="Arial" pitchFamily="34" charset="0"/>
                <a:cs typeface="Arial" pitchFamily="34" charset="0"/>
              </a:rPr>
              <a:t>ARALASHMAGA OID MASALALAR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/>
          <p:nvPr/>
        </p:nvSpPr>
        <p:spPr>
          <a:xfrm>
            <a:off x="174222" y="99897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Aylanish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jismlari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" y="843558"/>
            <a:ext cx="3046568" cy="28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18" y="1995686"/>
            <a:ext cx="2755966" cy="299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86498"/>
            <a:ext cx="2735448" cy="286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6837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5" y="1686167"/>
            <a:ext cx="7613981" cy="246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758190"/>
            <a:ext cx="9145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319" y="4137923"/>
            <a:ext cx="8739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Ko‘pyoq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chegaralangan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63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496" y="699542"/>
                <a:ext cx="918661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2.5. 3-rasmda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𝑨𝑩𝑪𝑫𝑬𝑭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𝑩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𝑬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tasvir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  <a:p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ko‘pyoqda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99542"/>
                <a:ext cx="9186617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393" t="-6410" r="-133" b="-1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28" y="239689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74" y="1563638"/>
                <a:ext cx="6498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" y="1563638"/>
                <a:ext cx="6498895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563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649" y="2067694"/>
                <a:ext cx="68536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𝒃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𝑫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2067694"/>
                <a:ext cx="6853607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649" y="2624594"/>
                <a:ext cx="6236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2624594"/>
                <a:ext cx="6236003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649" y="3200658"/>
                <a:ext cx="6285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3200658"/>
                <a:ext cx="6285695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496" y="3704714"/>
                <a:ext cx="6215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uch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704714"/>
                <a:ext cx="6215163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981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96" y="4280778"/>
                <a:ext cx="62637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80778"/>
                <a:ext cx="6263702" cy="523220"/>
              </a:xfrm>
              <a:prstGeom prst="rect">
                <a:avLst/>
              </a:prstGeom>
              <a:blipFill rotWithShape="1">
                <a:blip r:embed="rId9"/>
                <a:stretch>
                  <a:fillRect t="-11628" r="-876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569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6" y="167681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82" y="843558"/>
                <a:ext cx="64988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𝒂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𝑪𝑫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" y="843558"/>
                <a:ext cx="649889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63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649" y="2067694"/>
                <a:ext cx="6236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𝒄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 smtClean="0">
                        <a:latin typeface="Cambria Math"/>
                      </a:rPr>
                      <m:t>𝑬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" y="2067694"/>
                <a:ext cx="623600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 flipV="1">
            <a:off x="8028384" y="3480345"/>
            <a:ext cx="648072" cy="57606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241053"/>
                <a:ext cx="405957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𝑨𝑩𝑪𝑫𝑬𝑭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  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𝑪𝑫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41053"/>
                <a:ext cx="405957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36512" y="2609205"/>
                <a:ext cx="627376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𝑨𝑩𝑪𝑫𝑬𝑭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𝑫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>
                          <a:solidFill>
                            <a:srgbClr val="7030A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𝑭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609205"/>
                <a:ext cx="627376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7690420" y="3025771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4657" y="3382129"/>
                <a:ext cx="6215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uch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umumiy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lgan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qirralarni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3382129"/>
                <a:ext cx="6215163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1628" r="-107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5367" y="3905349"/>
                <a:ext cx="35744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𝑨𝑭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" y="3905349"/>
                <a:ext cx="3574440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6542935" y="3476983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442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8" grpId="0"/>
      <p:bldP spid="23" grpId="0"/>
      <p:bldP spid="12" grpId="0" animBg="1"/>
      <p:bldP spid="12" grpId="1" animBg="1"/>
      <p:bldP spid="14" grpId="0"/>
      <p:bldP spid="15" grpId="0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536" y="1676817"/>
            <a:ext cx="2735968" cy="2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482" y="843558"/>
                <a:ext cx="61514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𝒅</m:t>
                    </m:r>
                    <m:r>
                      <a:rPr lang="en-US" sz="2800" b="1" i="1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yoqlarni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2" y="843558"/>
                <a:ext cx="6151492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595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4657" y="1976522"/>
                <a:ext cx="6215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r>
                      <a:rPr lang="en-US" sz="2800" b="1" i="1">
                        <a:latin typeface="Cambria Math"/>
                      </a:rPr>
                      <m:t>𝑨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uch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umumiy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lgan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qirralarni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1976522"/>
                <a:ext cx="621516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628" r="-1079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657" y="3075806"/>
                <a:ext cx="63871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latin typeface="Cambria Math"/>
                      </a:rPr>
                      <m:t>) 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uch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umumiy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bo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‘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lgan</m:t>
                    </m:r>
                    <m:r>
                      <m:rPr>
                        <m:nor/>
                      </m:rPr>
                      <a:rPr lang="en-US" sz="28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 err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qirralarni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57" y="3075806"/>
                <a:ext cx="638713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765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1520" y="1256442"/>
                <a:ext cx="69890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𝑩𝑪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𝑩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sz="2800" b="1" i="1">
                          <a:solidFill>
                            <a:srgbClr val="7030A0"/>
                          </a:solidFill>
                          <a:latin typeface="Cambria Math"/>
                        </a:rPr>
                        <m:t>𝑪𝑫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56442"/>
                <a:ext cx="6989093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5367" y="2499742"/>
                <a:ext cx="357444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𝑨𝑩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𝑨𝑭</m:t>
                      </m:r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367" y="2499742"/>
                <a:ext cx="3574440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6136" y="3704714"/>
                <a:ext cx="4099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B05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𝑨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36" y="3704714"/>
                <a:ext cx="4099840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7809631" y="2708024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542935" y="3476983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08304" y="2283718"/>
            <a:ext cx="121940" cy="1220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38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9" grpId="0"/>
      <p:bldP spid="8" grpId="0"/>
      <p:bldP spid="9" grpId="0"/>
      <p:bldP spid="23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-36512" y="699542"/>
            <a:ext cx="914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rombdan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Rombning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diagonallari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24 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Parallelepipedning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>
            <a:off x="7236296" y="2067694"/>
            <a:ext cx="1512168" cy="2088232"/>
          </a:xfrm>
          <a:prstGeom prst="cube">
            <a:avLst>
              <a:gd name="adj" fmla="val 40469"/>
            </a:avLst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67744" y="2005776"/>
                <a:ext cx="2878993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2005776"/>
                <a:ext cx="2878993" cy="5406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36512" y="2427734"/>
                <a:ext cx="7070141" cy="8701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𝑎𝑠𝑜𝑠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𝑟𝑜𝑚𝑏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70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=10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∙24=240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427734"/>
                <a:ext cx="7070141" cy="8701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араллелограмм 21"/>
          <p:cNvSpPr/>
          <p:nvPr/>
        </p:nvSpPr>
        <p:spPr>
          <a:xfrm>
            <a:off x="5391761" y="4007701"/>
            <a:ext cx="1656184" cy="1044116"/>
          </a:xfrm>
          <a:prstGeom prst="parallelogram">
            <a:avLst>
              <a:gd name="adj" fmla="val 4842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95817" y="4007701"/>
            <a:ext cx="648072" cy="10441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391761" y="4007701"/>
            <a:ext cx="1656184" cy="10441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728085" y="4116627"/>
                <a:ext cx="599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85" y="4116627"/>
                <a:ext cx="59978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43999" y="3939902"/>
                <a:ext cx="5997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999" y="3939902"/>
                <a:ext cx="59978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19936" y="4260454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36" y="4260454"/>
                <a:ext cx="44435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-108520" y="3156935"/>
                <a:ext cx="6241004" cy="99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𝑎</m:t>
                      </m:r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700" b="0" i="1" smtClean="0"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100+576</m:t>
                              </m:r>
                            </m:e>
                          </m:rad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b="0" i="1" smtClean="0">
                              <a:latin typeface="Cambria Math"/>
                            </a:rPr>
                            <m:t>26</m:t>
                          </m:r>
                        </m:num>
                        <m:den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700" b="0" i="1" smtClean="0">
                          <a:latin typeface="Cambria Math"/>
                        </a:rPr>
                        <m:t>=13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3156935"/>
                <a:ext cx="6241004" cy="9989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8028" y="4029621"/>
                <a:ext cx="444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28" y="4029621"/>
                <a:ext cx="44435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-36512" y="4083918"/>
                <a:ext cx="4983224" cy="540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𝑦𝑜𝑛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=4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𝑎𝐻</m:t>
                      </m:r>
                      <m:r>
                        <a:rPr lang="en-US" sz="2700" b="0" i="1" smtClean="0">
                          <a:latin typeface="Cambria Math"/>
                          <a:ea typeface="Cambria Math"/>
                        </a:rPr>
                        <m:t>=4∙13∙8=416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83918"/>
                <a:ext cx="4983224" cy="5406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5496" y="4551369"/>
                <a:ext cx="4197880" cy="507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7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7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2700" b="0" i="1" smtClean="0">
                          <a:latin typeface="Cambria Math"/>
                        </a:rPr>
                        <m:t>=240+416=656 </m:t>
                      </m:r>
                      <m:sSup>
                        <m:sSupPr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7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551369"/>
                <a:ext cx="4197880" cy="50783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34388" y="3067076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𝑯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388" y="3067076"/>
                <a:ext cx="49564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63071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  <p:bldP spid="18" grpId="0"/>
      <p:bldP spid="20" grpId="0"/>
      <p:bldP spid="22" grpId="0" animBg="1"/>
      <p:bldP spid="22" grpId="1" animBg="1"/>
      <p:bldP spid="34" grpId="0"/>
      <p:bldP spid="34" grpId="1"/>
      <p:bldP spid="44" grpId="0"/>
      <p:bldP spid="44" grpId="1"/>
      <p:bldP spid="37" grpId="0"/>
      <p:bldP spid="37" grpId="1"/>
      <p:bldP spid="40" grpId="0"/>
      <p:bldP spid="45" grpId="0"/>
      <p:bldP spid="41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/>
          <p:cNvSpPr/>
          <p:nvPr/>
        </p:nvSpPr>
        <p:spPr>
          <a:xfrm>
            <a:off x="-1" y="-20538"/>
            <a:ext cx="9144001" cy="79101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/>
          <p:cNvSpPr txBox="1">
            <a:spLocks/>
          </p:cNvSpPr>
          <p:nvPr/>
        </p:nvSpPr>
        <p:spPr>
          <a:xfrm>
            <a:off x="342395" y="57555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053" y="771550"/>
                <a:ext cx="80694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800" b="1" i="1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piramida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bo‘lsin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3" y="771550"/>
                <a:ext cx="8069453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765" r="-378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8038" y="1305403"/>
                <a:ext cx="7978081" cy="7319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Piramida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diagonallari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38" y="1305403"/>
                <a:ext cx="7978081" cy="731932"/>
              </a:xfrm>
              <a:prstGeom prst="rect">
                <a:avLst/>
              </a:prstGeom>
              <a:blipFill rotWithShape="1">
                <a:blip r:embed="rId3"/>
                <a:stretch>
                  <a:fillRect l="-1528" r="-535" b="-91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3528" y="1923678"/>
                <a:ext cx="5892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23678"/>
                <a:ext cx="589219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068" t="-11765" r="-1034" b="-3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1799" y="2427734"/>
                <a:ext cx="6106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99" y="2427734"/>
                <a:ext cx="610699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096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33052" y="2931790"/>
                <a:ext cx="59891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52" y="2931790"/>
                <a:ext cx="5989140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2035" t="-11628" r="-1017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6497" y="3579862"/>
                <a:ext cx="58384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qirralarining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soni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</a:t>
                </a:r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97" y="3579862"/>
                <a:ext cx="5838458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2192"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11" y="2279629"/>
            <a:ext cx="2524369" cy="2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813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f76b73e977b0f98fadb7b1cb61cf1bec2564b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8829</TotalTime>
  <Words>1984</Words>
  <Application>Microsoft Office PowerPoint</Application>
  <PresentationFormat>Экран (16:9)</PresentationFormat>
  <Paragraphs>206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acer</cp:lastModifiedBy>
  <cp:revision>843</cp:revision>
  <dcterms:created xsi:type="dcterms:W3CDTF">2020-04-09T07:32:19Z</dcterms:created>
  <dcterms:modified xsi:type="dcterms:W3CDTF">2021-03-04T05:58:05Z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