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1382" r:id="rId2"/>
    <p:sldId id="417" r:id="rId3"/>
    <p:sldId id="1454" r:id="rId4"/>
    <p:sldId id="1455" r:id="rId5"/>
    <p:sldId id="1456" r:id="rId6"/>
    <p:sldId id="1457" r:id="rId7"/>
    <p:sldId id="1458" r:id="rId8"/>
    <p:sldId id="1459" r:id="rId9"/>
    <p:sldId id="1460" r:id="rId10"/>
    <p:sldId id="1461" r:id="rId11"/>
    <p:sldId id="1462" r:id="rId12"/>
    <p:sldId id="1465" r:id="rId13"/>
    <p:sldId id="1466" r:id="rId14"/>
    <p:sldId id="1463" r:id="rId15"/>
    <p:sldId id="1464" r:id="rId16"/>
    <p:sldId id="1467" r:id="rId17"/>
    <p:sldId id="1468" r:id="rId18"/>
    <p:sldId id="1470" r:id="rId19"/>
    <p:sldId id="1471" r:id="rId20"/>
    <p:sldId id="1469" r:id="rId21"/>
    <p:sldId id="368" r:id="rId22"/>
    <p:sldId id="407" r:id="rId23"/>
  </p:sldIdLst>
  <p:sldSz cx="9144000" cy="5143500" type="screen16x9"/>
  <p:notesSz cx="5765800" cy="3244850"/>
  <p:custDataLst>
    <p:tags r:id="rId25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624" autoAdjust="0"/>
  </p:normalViewPr>
  <p:slideViewPr>
    <p:cSldViewPr>
      <p:cViewPr varScale="1">
        <p:scale>
          <a:sx n="88" d="100"/>
          <a:sy n="88" d="100"/>
        </p:scale>
        <p:origin x="852" y="78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1149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11" Type="http://schemas.openxmlformats.org/officeDocument/2006/relationships/image" Target="../media/image39.png"/><Relationship Id="rId5" Type="http://schemas.openxmlformats.org/officeDocument/2006/relationships/image" Target="../media/image34.png"/><Relationship Id="rId10" Type="http://schemas.openxmlformats.org/officeDocument/2006/relationships/image" Target="../media/image38.png"/><Relationship Id="rId4" Type="http://schemas.openxmlformats.org/officeDocument/2006/relationships/image" Target="../media/image27.png"/><Relationship Id="rId9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61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6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11" Type="http://schemas.openxmlformats.org/officeDocument/2006/relationships/image" Target="../media/image59.png"/><Relationship Id="rId5" Type="http://schemas.openxmlformats.org/officeDocument/2006/relationships/image" Target="../media/image42.png"/><Relationship Id="rId10" Type="http://schemas.openxmlformats.org/officeDocument/2006/relationships/image" Target="../media/image58.png"/><Relationship Id="rId4" Type="http://schemas.openxmlformats.org/officeDocument/2006/relationships/image" Target="../media/image41.png"/><Relationship Id="rId9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10" Type="http://schemas.openxmlformats.org/officeDocument/2006/relationships/image" Target="../media/image130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5.png"/><Relationship Id="rId7" Type="http://schemas.openxmlformats.org/officeDocument/2006/relationships/image" Target="../media/image80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0.png"/><Relationship Id="rId3" Type="http://schemas.openxmlformats.org/officeDocument/2006/relationships/image" Target="../media/image900.png"/><Relationship Id="rId7" Type="http://schemas.openxmlformats.org/officeDocument/2006/relationships/image" Target="../media/image94.png"/><Relationship Id="rId12" Type="http://schemas.openxmlformats.org/officeDocument/2006/relationships/image" Target="../media/image99.png"/><Relationship Id="rId2" Type="http://schemas.openxmlformats.org/officeDocument/2006/relationships/image" Target="../media/image89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5" Type="http://schemas.openxmlformats.org/officeDocument/2006/relationships/image" Target="../media/image92.png"/><Relationship Id="rId15" Type="http://schemas.openxmlformats.org/officeDocument/2006/relationships/image" Target="../media/image102.png"/><Relationship Id="rId10" Type="http://schemas.openxmlformats.org/officeDocument/2006/relationships/image" Target="../media/image97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Relationship Id="rId14" Type="http://schemas.openxmlformats.org/officeDocument/2006/relationships/image" Target="../media/image10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gi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11" Type="http://schemas.openxmlformats.org/officeDocument/2006/relationships/image" Target="../media/image17.png"/><Relationship Id="rId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9" y="243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43608" y="2103452"/>
            <a:ext cx="7164156" cy="154841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8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800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Aylanish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jismlari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Silindr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,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konus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shar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8" y="2067694"/>
            <a:ext cx="545553" cy="158417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96336" y="394730"/>
            <a:ext cx="60499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=""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1330982" y="330377"/>
            <a:ext cx="5617281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16" dirty="0" err="1">
                <a:solidFill>
                  <a:sysClr val="window" lastClr="FFFFFF"/>
                </a:solidFill>
              </a:rPr>
              <a:t>Geometriya</a:t>
            </a:r>
            <a:endParaRPr lang="en-US" sz="5398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519834" y="381666"/>
            <a:ext cx="577604" cy="796348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067694"/>
            <a:ext cx="2592288" cy="255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379" y="1707654"/>
            <a:ext cx="3286125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496" y="699542"/>
            <a:ext cx="90733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2.17.Silindr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yasovchisiga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7504" y="1635646"/>
                <a:ext cx="3992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𝒂</m:t>
                    </m:r>
                    <m:r>
                      <a:rPr lang="en-US" b="1" i="1" smtClean="0">
                        <a:latin typeface="Cambria Math"/>
                      </a:rPr>
                      <m:t>) </m:t>
                    </m:r>
                    <m:r>
                      <a:rPr lang="en-US" b="1" i="1" smtClean="0">
                        <a:latin typeface="Cambria Math"/>
                      </a:rPr>
                      <m:t>𝒓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𝟕</m:t>
                    </m:r>
                    <m:r>
                      <a:rPr lang="en-US" b="1" i="1" smtClean="0">
                        <a:latin typeface="Cambria Math"/>
                      </a:rPr>
                      <m:t>𝒄𝒎</m:t>
                    </m:r>
                    <m:r>
                      <a:rPr lang="en-US" b="1" i="1" smtClean="0">
                        <a:latin typeface="Cambria Math"/>
                      </a:rPr>
                      <m:t>, </m:t>
                    </m:r>
                    <m:r>
                      <a:rPr lang="en-US" b="1" i="1" smtClean="0">
                        <a:latin typeface="Cambria Math"/>
                      </a:rPr>
                      <m:t>𝒍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𝟏𝟐</m:t>
                    </m:r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</a:rPr>
                      <m:t>𝒄𝒎</m:t>
                    </m:r>
                  </m:oMath>
                </a14:m>
                <a:r>
                  <a:rPr lang="en-US" b="1" dirty="0" smtClean="0"/>
                  <a:t> </a:t>
                </a:r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635646"/>
                <a:ext cx="3992503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7504" y="2681213"/>
                <a:ext cx="383329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𝒃</m:t>
                    </m:r>
                    <m:r>
                      <a:rPr lang="en-US" b="1" i="1" smtClean="0">
                        <a:latin typeface="Cambria Math"/>
                      </a:rPr>
                      <m:t>) </m:t>
                    </m:r>
                    <m:r>
                      <a:rPr lang="en-US" b="1" i="1" smtClean="0">
                        <a:latin typeface="Cambria Math"/>
                      </a:rPr>
                      <m:t>𝒓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𝟏</m:t>
                    </m:r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</a:rPr>
                      <m:t>𝒎</m:t>
                    </m:r>
                    <m:r>
                      <a:rPr lang="en-US" b="1" i="1" smtClean="0">
                        <a:latin typeface="Cambria Math"/>
                      </a:rPr>
                      <m:t>, </m:t>
                    </m:r>
                    <m:r>
                      <a:rPr lang="en-US" b="1" i="1" smtClean="0">
                        <a:latin typeface="Cambria Math"/>
                      </a:rPr>
                      <m:t>𝒍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𝟏</m:t>
                    </m:r>
                    <m:r>
                      <a:rPr lang="en-US" b="1" i="1" smtClean="0">
                        <a:latin typeface="Cambria Math"/>
                      </a:rPr>
                      <m:t>,</m:t>
                    </m:r>
                    <m:r>
                      <a:rPr lang="en-US" b="1" i="1" smtClean="0">
                        <a:latin typeface="Cambria Math"/>
                      </a:rPr>
                      <m:t>𝟐</m:t>
                    </m:r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</a:rPr>
                      <m:t>𝒎</m:t>
                    </m:r>
                  </m:oMath>
                </a14:m>
                <a:r>
                  <a:rPr lang="en-US" b="1" dirty="0" smtClean="0"/>
                  <a:t> </a:t>
                </a:r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681213"/>
                <a:ext cx="3833293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7504" y="3761333"/>
                <a:ext cx="41565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𝒄</m:t>
                    </m:r>
                    <m:r>
                      <a:rPr lang="en-US" b="1" i="1" smtClean="0">
                        <a:latin typeface="Cambria Math"/>
                      </a:rPr>
                      <m:t>) </m:t>
                    </m:r>
                    <m:r>
                      <a:rPr lang="en-US" b="1" i="1" smtClean="0">
                        <a:latin typeface="Cambria Math"/>
                      </a:rPr>
                      <m:t>𝒓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𝟎</m:t>
                    </m:r>
                    <m:r>
                      <a:rPr lang="en-US" b="1" i="1" smtClean="0">
                        <a:latin typeface="Cambria Math"/>
                      </a:rPr>
                      <m:t>,</m:t>
                    </m:r>
                    <m:r>
                      <a:rPr lang="en-US" b="1" i="1" smtClean="0">
                        <a:latin typeface="Cambria Math"/>
                      </a:rPr>
                      <m:t>𝟕</m:t>
                    </m:r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</a:rPr>
                      <m:t>𝒎</m:t>
                    </m:r>
                    <m:r>
                      <a:rPr lang="en-US" b="1" i="1" smtClean="0">
                        <a:latin typeface="Cambria Math"/>
                      </a:rPr>
                      <m:t>, </m:t>
                    </m:r>
                    <m:r>
                      <a:rPr lang="en-US" b="1" i="1" smtClean="0">
                        <a:latin typeface="Cambria Math"/>
                      </a:rPr>
                      <m:t>𝒍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𝟏</m:t>
                    </m:r>
                    <m:r>
                      <a:rPr lang="en-US" b="1" i="1" smtClean="0">
                        <a:latin typeface="Cambria Math"/>
                      </a:rPr>
                      <m:t>,</m:t>
                    </m:r>
                    <m:r>
                      <a:rPr lang="en-US" b="1" i="1" smtClean="0">
                        <a:latin typeface="Cambria Math"/>
                      </a:rPr>
                      <m:t>𝟐</m:t>
                    </m:r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</a:rPr>
                      <m:t>𝒎</m:t>
                    </m:r>
                  </m:oMath>
                </a14:m>
                <a:r>
                  <a:rPr lang="en-US" b="1" dirty="0" smtClean="0"/>
                  <a:t> </a:t>
                </a:r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761333"/>
                <a:ext cx="415658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676456" y="2897237"/>
                <a:ext cx="405880" cy="53860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6456" y="2897237"/>
                <a:ext cx="405880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530742" y="1176595"/>
                <a:ext cx="2444131" cy="5795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𝒓𝑯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0742" y="1176595"/>
                <a:ext cx="2444131" cy="57951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164288" y="2969245"/>
                <a:ext cx="56137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288" y="2969245"/>
                <a:ext cx="561372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07504" y="2069947"/>
                <a:ext cx="5414111" cy="5999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𝟏𝟔𝟖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069947"/>
                <a:ext cx="5414111" cy="59990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7504" y="3141090"/>
                <a:ext cx="5281639" cy="5999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141090"/>
                <a:ext cx="5281639" cy="59990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12585" y="4365226"/>
                <a:ext cx="5866221" cy="5999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85" y="4365226"/>
                <a:ext cx="5866221" cy="59990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08568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2" grpId="0"/>
      <p:bldP spid="14" grpId="0"/>
      <p:bldP spid="4" grpId="0" animBg="1"/>
      <p:bldP spid="9" grpId="0"/>
      <p:bldP spid="17" grpId="0"/>
      <p:bldP spid="18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379" y="1707654"/>
            <a:ext cx="3286125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496" y="699542"/>
                <a:ext cx="8945077" cy="9638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2.19.Silindr yon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𝟗𝟎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𝝅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 </m:t>
                    </m:r>
                    <m:sSup>
                      <m:sSup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yasovchisi</a:t>
                </a:r>
              </a:p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 cm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699542"/>
                <a:ext cx="8945077" cy="963854"/>
              </a:xfrm>
              <a:prstGeom prst="rect">
                <a:avLst/>
              </a:prstGeom>
              <a:blipFill rotWithShape="1">
                <a:blip r:embed="rId3"/>
                <a:stretch>
                  <a:fillRect l="-1431" t="-5696" b="-16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676456" y="2897237"/>
                <a:ext cx="405880" cy="53860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6456" y="2897237"/>
                <a:ext cx="405880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87852" y="2610331"/>
                <a:ext cx="5547352" cy="5795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𝒓𝑯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𝟗𝟎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852" y="2610331"/>
                <a:ext cx="5547352" cy="57951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164288" y="2969245"/>
                <a:ext cx="56137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288" y="2969245"/>
                <a:ext cx="56137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5496" y="1563638"/>
                <a:ext cx="6104428" cy="5999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𝒍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𝑯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563638"/>
                <a:ext cx="6104428" cy="59990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23528" y="2067694"/>
                <a:ext cx="1690719" cy="5440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067694"/>
                <a:ext cx="1690719" cy="54406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89649" y="3162890"/>
                <a:ext cx="178747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649" y="3162890"/>
                <a:ext cx="1787476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23528" y="3683874"/>
                <a:ext cx="3843168" cy="5440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l-GR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𝑯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683874"/>
                <a:ext cx="3843168" cy="54406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-36512" y="4299942"/>
                <a:ext cx="6397905" cy="5641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l-GR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l-GR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l-GR" b="1" i="1" smtClean="0"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el-GR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𝟐𝟓𝟐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 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4299942"/>
                <a:ext cx="6397905" cy="56419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10613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9" grpId="0"/>
      <p:bldP spid="17" grpId="0"/>
      <p:bldP spid="18" grpId="0"/>
      <p:bldP spid="16" grpId="0"/>
      <p:bldP spid="5" grpId="0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756" y="2210519"/>
            <a:ext cx="2715805" cy="2737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496" y="699542"/>
                <a:ext cx="9268884" cy="13947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2.21.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yasovchisi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radiusidan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12 cm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  <a:cs typeface="Arial" panose="020B0604020202020204" pitchFamily="34" charset="0"/>
                      </a:rPr>
                      <m:t>𝟏𝟐𝟖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𝝅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 </m:t>
                    </m:r>
                    <m:sSup>
                      <m:sSupPr>
                        <m:ctrlPr>
                          <a:rPr lang="en-US" sz="2800" b="1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yasovchisini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699542"/>
                <a:ext cx="9268884" cy="1394741"/>
              </a:xfrm>
              <a:prstGeom prst="rect">
                <a:avLst/>
              </a:prstGeom>
              <a:blipFill rotWithShape="1">
                <a:blip r:embed="rId3"/>
                <a:stretch>
                  <a:fillRect l="-1382" t="-4367" r="-395" b="-109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567649" y="3159403"/>
                <a:ext cx="405880" cy="53860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7649" y="3159403"/>
                <a:ext cx="405880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271505" y="3231411"/>
                <a:ext cx="56137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1505" y="3231411"/>
                <a:ext cx="561372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-108520" y="1995686"/>
                <a:ext cx="6829883" cy="5438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𝟏𝟐𝟖</m:t>
                      </m:r>
                      <m:r>
                        <a:rPr lang="el-GR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 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=?,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=?</m:t>
                      </m:r>
                    </m:oMath>
                  </m:oMathPara>
                </a14:m>
                <a:endParaRPr lang="en-US" sz="2800" b="1" dirty="0" smtClean="0">
                  <a:ea typeface="Cambria Math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1995686"/>
                <a:ext cx="6829883" cy="54380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99930" y="2531746"/>
                <a:ext cx="3679982" cy="5280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l-GR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𝑯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30" y="2531746"/>
                <a:ext cx="3679982" cy="52803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-36512" y="3041253"/>
                <a:ext cx="46342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𝟏𝟐𝟖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𝛑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l-GR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041253"/>
                <a:ext cx="4634282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38538" y="3502403"/>
                <a:ext cx="332616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𝟔𝟒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538" y="3502403"/>
                <a:ext cx="3326167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353136" y="3507854"/>
                <a:ext cx="30728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𝟏𝟔</m:t>
                      </m:r>
                      <m:r>
                        <a:rPr lang="en-US" sz="2800" b="1" i="1" smtClean="0"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136" y="3507854"/>
                <a:ext cx="3072829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5496" y="4011910"/>
                <a:ext cx="182851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011910"/>
                <a:ext cx="1828514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44921" y="4011910"/>
                <a:ext cx="511531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𝟏𝟔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4921" y="4011910"/>
                <a:ext cx="5115311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70875" y="4535130"/>
                <a:ext cx="399981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𝟒</m:t>
                    </m:r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</a:rPr>
                      <m:t>𝒄𝒎</m:t>
                    </m:r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</a:rPr>
                      <m:t>𝒗𝒂</m:t>
                    </m:r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</a:rPr>
                      <m:t>𝟏𝟔</m:t>
                    </m:r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</a:rPr>
                      <m:t>𝒄𝒎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875" y="4535130"/>
                <a:ext cx="3999813" cy="538609"/>
              </a:xfrm>
              <a:prstGeom prst="rect">
                <a:avLst/>
              </a:prstGeom>
              <a:blipFill rotWithShape="1">
                <a:blip r:embed="rId13"/>
                <a:stretch>
                  <a:fillRect l="-3201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22941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17" grpId="0"/>
      <p:bldP spid="16" grpId="0"/>
      <p:bldP spid="21" grpId="0"/>
      <p:bldP spid="15" grpId="0"/>
      <p:bldP spid="3" grpId="0"/>
      <p:bldP spid="6" grpId="0"/>
      <p:bldP spid="7" grpId="0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887" y="2876165"/>
            <a:ext cx="2327617" cy="2143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36512" y="699542"/>
            <a:ext cx="9071714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2.22. 4-rasmda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shaklidagi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bakning</a:t>
            </a:r>
            <a:endParaRPr lang="en-US" sz="2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bo‘yash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bakning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2,5 m,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diametri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1,2 m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bo‘yoq</a:t>
            </a:r>
            <a:endParaRPr lang="en-US" sz="2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atlami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qalinligi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0,1 mm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bakni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bo‘yash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endParaRPr lang="en-US" sz="2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bo‘yoq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-36512" y="2787774"/>
                <a:ext cx="691663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𝒅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</a:rPr>
                        <m:t>𝒎</m:t>
                      </m:r>
                      <m:r>
                        <a:rPr lang="en-US" sz="2700" b="1" i="1" smtClean="0">
                          <a:latin typeface="Cambria Math"/>
                        </a:rPr>
                        <m:t>;  </m:t>
                      </m:r>
                      <m:r>
                        <a:rPr lang="en-US" sz="2700" b="1" i="1" smtClean="0">
                          <a:latin typeface="Cambria Math"/>
                        </a:rPr>
                        <m:t>𝑯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</a:rPr>
                        <m:t> </m:t>
                      </m:r>
                      <m:r>
                        <a:rPr lang="en-US" sz="2700" b="1" i="1" smtClean="0">
                          <a:latin typeface="Cambria Math"/>
                        </a:rPr>
                        <m:t>𝒎</m:t>
                      </m:r>
                      <m:r>
                        <a:rPr lang="en-US" sz="2700" b="1" i="1" smtClean="0">
                          <a:latin typeface="Cambria Math"/>
                        </a:rPr>
                        <m:t>;</m:t>
                      </m:r>
                      <m:r>
                        <a:rPr lang="en-US" sz="2700" b="1" i="1" smtClean="0">
                          <a:latin typeface="Cambria Math"/>
                        </a:rPr>
                        <m:t>𝒄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</a:rPr>
                        <m:t> </m:t>
                      </m:r>
                      <m:r>
                        <a:rPr lang="en-US" sz="2700" b="1" i="1" smtClean="0">
                          <a:latin typeface="Cambria Math"/>
                        </a:rPr>
                        <m:t>𝒎𝒎</m:t>
                      </m:r>
                      <m:r>
                        <a:rPr lang="en-US" sz="2700" b="1" i="1" smtClean="0">
                          <a:latin typeface="Cambria Math"/>
                        </a:rPr>
                        <m:t>;</m:t>
                      </m:r>
                      <m:r>
                        <a:rPr lang="en-US" sz="2700" b="1" i="1" smtClean="0">
                          <a:latin typeface="Cambria Math"/>
                        </a:rPr>
                        <m:t>𝑽</m:t>
                      </m:r>
                      <m:r>
                        <a:rPr lang="en-US" sz="27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700" b="1" i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787774"/>
                <a:ext cx="6916637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5496" y="3219822"/>
                <a:ext cx="3473130" cy="9079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𝒓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𝒅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𝟔</m:t>
                      </m:r>
                      <m:r>
                        <a:rPr lang="en-US" sz="2700" b="1" i="1" smtClean="0">
                          <a:latin typeface="Cambria Math"/>
                        </a:rPr>
                        <m:t> </m:t>
                      </m:r>
                      <m:r>
                        <a:rPr lang="en-US" sz="2700" b="1" i="1" smtClean="0">
                          <a:latin typeface="Cambria Math"/>
                        </a:rPr>
                        <m:t>𝒅𝒎</m:t>
                      </m:r>
                      <m:r>
                        <a:rPr lang="en-US" sz="2700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219822"/>
                <a:ext cx="3473130" cy="9079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17118" y="4042055"/>
                <a:ext cx="6101286" cy="5459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𝒓𝑯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𝟗𝟒𝟐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118" y="4042055"/>
                <a:ext cx="6101286" cy="54591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7504" y="4515966"/>
                <a:ext cx="7013395" cy="5459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𝑽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7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𝟗𝟒𝟐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𝟎𝟎𝟏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𝟗𝟒𝟐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𝒍𝒊𝒕𝒓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515966"/>
                <a:ext cx="7013395" cy="54591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20207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7" grpId="0"/>
      <p:bldP spid="5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O‘q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kesim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139" y="858847"/>
            <a:ext cx="1612999" cy="2000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85147" y="1131590"/>
            <a:ext cx="1440160" cy="14401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185147" y="2283718"/>
            <a:ext cx="1440160" cy="499521"/>
          </a:xfrm>
          <a:prstGeom prst="ellipse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185147" y="915566"/>
            <a:ext cx="1440160" cy="499521"/>
          </a:xfrm>
          <a:prstGeom prst="ellipse">
            <a:avLst/>
          </a:prstGeom>
          <a:noFill/>
          <a:ln w="381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01169" y="1154817"/>
            <a:ext cx="2353529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>
            <a:stCxn id="3" idx="0"/>
            <a:endCxn id="3" idx="2"/>
          </p:cNvCxnSpPr>
          <p:nvPr/>
        </p:nvCxnSpPr>
        <p:spPr>
          <a:xfrm>
            <a:off x="3905227" y="1131590"/>
            <a:ext cx="0" cy="14401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919638" y="2182131"/>
                <a:ext cx="50526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9638" y="2182131"/>
                <a:ext cx="505267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801551" y="1597754"/>
                <a:ext cx="535724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1551" y="1597754"/>
                <a:ext cx="535724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79512" y="3230497"/>
                <a:ext cx="255954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𝒌𝒆𝒔𝒊𝒎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𝑹𝑯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230497"/>
                <a:ext cx="255954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4788024" y="771550"/>
            <a:ext cx="447430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esimining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</a:p>
          <a:p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irti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180805" y="2537197"/>
                <a:ext cx="175060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𝑹𝑯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0805" y="2537197"/>
                <a:ext cx="175060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004048" y="3075806"/>
                <a:ext cx="3354188" cy="5627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𝑹𝑯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3075806"/>
                <a:ext cx="3354188" cy="56271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004048" y="3665216"/>
                <a:ext cx="2920287" cy="5627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𝒌𝒆𝒔𝒊𝒎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3665216"/>
                <a:ext cx="2920287" cy="56271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215653" y="3935603"/>
                <a:ext cx="50526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53" y="3935603"/>
                <a:ext cx="505267" cy="5078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30819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.00062 L 1.94444E-6 0.3501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47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0.00062 L 0.00226 0.3485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1738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0062 L -0.00208 0.35011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1747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34949E-6 L 1.94444E-6 0.35011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8" grpId="0" animBg="1"/>
      <p:bldP spid="14" grpId="0" animBg="1"/>
      <p:bldP spid="9" grpId="0"/>
      <p:bldP spid="13" grpId="0"/>
      <p:bldP spid="13" grpId="1"/>
      <p:bldP spid="16" grpId="0"/>
      <p:bldP spid="16" grpId="1"/>
      <p:bldP spid="17" grpId="0"/>
      <p:bldP spid="2" grpId="0"/>
      <p:bldP spid="15" grpId="0"/>
      <p:bldP spid="18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699542"/>
            <a:ext cx="904446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diagonali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35646"/>
            <a:ext cx="1612999" cy="2000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67544" y="1908389"/>
            <a:ext cx="1440160" cy="14401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67544" y="3060517"/>
            <a:ext cx="1440160" cy="499521"/>
          </a:xfrm>
          <a:prstGeom prst="ellipse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67544" y="1692365"/>
            <a:ext cx="1440160" cy="499521"/>
          </a:xfrm>
          <a:prstGeom prst="ellipse">
            <a:avLst/>
          </a:prstGeom>
          <a:noFill/>
          <a:ln w="381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>
            <a:stCxn id="10" idx="0"/>
            <a:endCxn id="10" idx="2"/>
          </p:cNvCxnSpPr>
          <p:nvPr/>
        </p:nvCxnSpPr>
        <p:spPr>
          <a:xfrm>
            <a:off x="1187624" y="1908389"/>
            <a:ext cx="0" cy="14401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202035" y="2958930"/>
                <a:ext cx="50526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2035" y="2958930"/>
                <a:ext cx="505267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83948" y="2374553"/>
                <a:ext cx="535724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948" y="2374553"/>
                <a:ext cx="535724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 flipH="1">
            <a:off x="3275856" y="1942126"/>
            <a:ext cx="1440160" cy="136815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563888" y="2177157"/>
                <a:ext cx="50686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2177157"/>
                <a:ext cx="506869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572000" y="2355726"/>
                <a:ext cx="535724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355726"/>
                <a:ext cx="535724" cy="507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418661" y="2954125"/>
                <a:ext cx="50526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661" y="2954125"/>
                <a:ext cx="505267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621837" y="1952808"/>
                <a:ext cx="305000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𝑯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𝑹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1837" y="1952808"/>
                <a:ext cx="3050002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589839" y="2607865"/>
                <a:ext cx="2870593" cy="668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𝑹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𝑯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9839" y="2607865"/>
                <a:ext cx="2870593" cy="6687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01042" y="3809499"/>
                <a:ext cx="8039380" cy="10503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𝑹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𝟏𝟑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rad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𝟏𝟔𝟗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𝟐𝟒</m:t>
                              </m:r>
                            </m:e>
                          </m:rad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𝟏𝟒𝟒</m:t>
                              </m:r>
                            </m:e>
                          </m:rad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042" y="3809499"/>
                <a:ext cx="8039380" cy="105035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1572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.00062 L 0.30712 0.0030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47" y="12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.00062 L 0.31736 0.0012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68" y="3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0.00062 L 0.30504 0.00278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43" y="9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5.4029E-7 L 0.30712 5.4029E-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4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0" grpId="1" animBg="1"/>
      <p:bldP spid="11" grpId="0" animBg="1"/>
      <p:bldP spid="12" grpId="0" animBg="1"/>
      <p:bldP spid="15" grpId="0"/>
      <p:bldP spid="15" grpId="1"/>
      <p:bldP spid="16" grpId="0"/>
      <p:bldP spid="16" grpId="1"/>
      <p:bldP spid="16" grpId="2"/>
      <p:bldP spid="7" grpId="0"/>
      <p:bldP spid="21" grpId="0"/>
      <p:bldP spid="22" grpId="0"/>
      <p:bldP spid="8" grpId="0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Shar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699542"/>
            <a:ext cx="894988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Doiraning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diametri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aylantirishdan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jism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496" y="1563638"/>
            <a:ext cx="57631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aylantirishda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endParaRPr lang="en-US" sz="2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sfera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612" y="1347614"/>
            <a:ext cx="3309892" cy="346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2128" y="2355726"/>
            <a:ext cx="581601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Sfera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markazidan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uqtasigacha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endParaRPr lang="en-US" sz="2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aniqlaydi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9512" y="4049365"/>
                <a:ext cx="181735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𝑺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049365"/>
                <a:ext cx="1817357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496364" y="3795886"/>
                <a:ext cx="1909817" cy="929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𝑽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6364" y="3795886"/>
                <a:ext cx="1909817" cy="9291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197182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3" grpId="0"/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496" y="699542"/>
                <a:ext cx="8418458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ajmini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699542"/>
                <a:ext cx="8418458" cy="954107"/>
              </a:xfrm>
              <a:prstGeom prst="rect">
                <a:avLst/>
              </a:prstGeom>
              <a:blipFill rotWithShape="1">
                <a:blip r:embed="rId2"/>
                <a:stretch>
                  <a:fillRect l="-1521" t="-6410" r="-290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612" y="1347614"/>
            <a:ext cx="3309892" cy="346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9512" y="2499742"/>
                <a:ext cx="567982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𝑺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𝟐𝟓𝟔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499742"/>
                <a:ext cx="5679825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664" y="3585198"/>
                <a:ext cx="6209520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𝑽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𝟓𝟏𝟐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𝟐𝟎𝟒𝟖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64" y="3585198"/>
                <a:ext cx="6209520" cy="9017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38712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496" y="771550"/>
                <a:ext cx="828303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𝟑𝟔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𝝅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771550"/>
                <a:ext cx="8283037" cy="523220"/>
              </a:xfrm>
              <a:prstGeom prst="rect">
                <a:avLst/>
              </a:prstGeom>
              <a:blipFill rotWithShape="1">
                <a:blip r:embed="rId2"/>
                <a:stretch>
                  <a:fillRect l="-1545" t="-11765" r="-221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612" y="1347614"/>
            <a:ext cx="3309892" cy="346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3528" y="1419622"/>
                <a:ext cx="181735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𝑺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419622"/>
                <a:ext cx="1817357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1520" y="3111664"/>
                <a:ext cx="1847108" cy="9002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𝑽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US" sz="2800" b="1" i="1" dirty="0" smtClean="0"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111664"/>
                <a:ext cx="1847108" cy="90024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23528" y="1923678"/>
                <a:ext cx="230627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𝟑𝟔</m:t>
                      </m:r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923678"/>
                <a:ext cx="2306272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23528" y="2455058"/>
                <a:ext cx="310097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=&gt;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455058"/>
                <a:ext cx="3100977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9512" y="4047768"/>
                <a:ext cx="5114862" cy="9002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𝑽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𝟐𝟕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en-US" sz="2800" b="1" i="1" dirty="0" smtClean="0"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047768"/>
                <a:ext cx="5114862" cy="90024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3283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771550"/>
            <a:ext cx="936987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 cm, 8 cm, 10 cm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sharchalar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eritilib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321" y="1779662"/>
            <a:ext cx="2055183" cy="2152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7504" y="2571750"/>
                <a:ext cx="5184304" cy="9002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bSup>
                        <m:sSub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b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𝝅</m:t>
                      </m:r>
                      <m:sSubSup>
                        <m:sSubSup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b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b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𝝅</m:t>
                      </m:r>
                      <m:sSubSup>
                        <m:sSubSup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sub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bSup>
                    </m:oMath>
                  </m:oMathPara>
                </a14:m>
                <a:endParaRPr lang="en-US" sz="2800" b="1" i="1" dirty="0" smtClean="0"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571750"/>
                <a:ext cx="5184304" cy="90024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1520" y="2067694"/>
                <a:ext cx="313746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𝑽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067694"/>
                <a:ext cx="3137462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496" y="3363838"/>
                <a:ext cx="7083542" cy="10005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b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bSup>
                        <m:sSub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b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bSup>
                        <m:sSub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b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bSup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b="1" i="1">
                          <a:latin typeface="Cambria Math"/>
                        </a:rPr>
                        <m:t>𝑹</m:t>
                      </m:r>
                      <m:r>
                        <a:rPr lang="en-US" b="1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ru-RU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𝟑</m:t>
                              </m:r>
                            </m:sup>
                          </m:sSubSup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ru-RU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b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𝟑</m:t>
                              </m:r>
                            </m:sup>
                          </m:sSubSup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ru-RU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/>
                                </a:rPr>
                                <m:t>𝟑</m:t>
                              </m:r>
                            </m:sub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𝟑</m:t>
                              </m:r>
                            </m:sup>
                          </m:sSubSup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363838"/>
                <a:ext cx="7083542" cy="10005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-108520" y="4222686"/>
                <a:ext cx="9297673" cy="6123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𝑹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7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7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𝟔</m:t>
                              </m:r>
                            </m:e>
                            <m:sup>
                              <m:r>
                                <a:rPr lang="en-US" sz="2700" b="1" i="1" smtClean="0">
                                  <a:latin typeface="Cambria Math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2700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7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𝟖</m:t>
                              </m:r>
                            </m:e>
                            <m:sup>
                              <m:r>
                                <a:rPr lang="en-US" sz="2700" b="1" i="1" smtClean="0">
                                  <a:latin typeface="Cambria Math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2700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7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en-US" sz="2700" b="1" i="1" smtClean="0">
                                  <a:latin typeface="Cambria Math"/>
                                </a:rPr>
                                <m:t>𝟑</m:t>
                              </m:r>
                            </m:sup>
                          </m:sSup>
                        </m:e>
                      </m:rad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7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𝟐𝟏𝟔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𝟓𝟏𝟐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𝟏𝟎𝟎𝟎</m:t>
                          </m:r>
                        </m:e>
                      </m:rad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7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𝟏𝟕𝟐𝟖</m:t>
                          </m:r>
                        </m:e>
                      </m:rad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4222686"/>
                <a:ext cx="9297673" cy="61234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54314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6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2" y="-53823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5496" y="699542"/>
                <a:ext cx="5184576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2.11.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12 cm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markazi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tutashtiruvchi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16 cm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apofemasini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699542"/>
                <a:ext cx="5184576" cy="3970318"/>
              </a:xfrm>
              <a:prstGeom prst="rect">
                <a:avLst/>
              </a:prstGeom>
              <a:blipFill rotWithShape="1">
                <a:blip r:embed="rId2"/>
                <a:stretch>
                  <a:fillRect l="-2471" t="-1536" r="-1882" b="-33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56176" y="2594694"/>
            <a:ext cx="2304256" cy="1882086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7308304" y="843558"/>
            <a:ext cx="25807" cy="4588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>
            <a:stCxn id="3" idx="4"/>
          </p:cNvCxnSpPr>
          <p:nvPr/>
        </p:nvCxnSpPr>
        <p:spPr>
          <a:xfrm flipH="1">
            <a:off x="6146220" y="889446"/>
            <a:ext cx="1174988" cy="170524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>
            <a:stCxn id="3" idx="4"/>
          </p:cNvCxnSpPr>
          <p:nvPr/>
        </p:nvCxnSpPr>
        <p:spPr>
          <a:xfrm flipH="1">
            <a:off x="6146220" y="889446"/>
            <a:ext cx="1174988" cy="358733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stCxn id="3" idx="3"/>
          </p:cNvCxnSpPr>
          <p:nvPr/>
        </p:nvCxnSpPr>
        <p:spPr>
          <a:xfrm>
            <a:off x="7312083" y="882726"/>
            <a:ext cx="1138393" cy="171196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3" idx="4"/>
          </p:cNvCxnSpPr>
          <p:nvPr/>
        </p:nvCxnSpPr>
        <p:spPr>
          <a:xfrm>
            <a:off x="7321208" y="889446"/>
            <a:ext cx="1129268" cy="358733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3" idx="3"/>
          </p:cNvCxnSpPr>
          <p:nvPr/>
        </p:nvCxnSpPr>
        <p:spPr>
          <a:xfrm>
            <a:off x="7312083" y="882726"/>
            <a:ext cx="9125" cy="265301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6156176" y="3525859"/>
            <a:ext cx="1165032" cy="94104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endCxn id="2" idx="3"/>
          </p:cNvCxnSpPr>
          <p:nvPr/>
        </p:nvCxnSpPr>
        <p:spPr>
          <a:xfrm>
            <a:off x="7316645" y="3535737"/>
            <a:ext cx="1143787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3" idx="2"/>
            <a:endCxn id="2" idx="3"/>
          </p:cNvCxnSpPr>
          <p:nvPr/>
        </p:nvCxnSpPr>
        <p:spPr>
          <a:xfrm>
            <a:off x="7308304" y="866502"/>
            <a:ext cx="1152128" cy="266923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251520" y="4553421"/>
                <a:ext cx="8784976" cy="5738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𝒉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𝟏𝟔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  </m:t>
                      </m:r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=?</m:t>
                      </m:r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𝒇</m:t>
                      </m:r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=? 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=, 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553421"/>
                <a:ext cx="8784976" cy="57381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9241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 animBg="1"/>
      <p:bldP spid="3" grpId="0" animBg="1"/>
      <p:bldP spid="2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496" y="699542"/>
                <a:ext cx="9061070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Kovak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devorining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𝟏𝟓𝟔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𝝅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devorning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alinligi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699542"/>
                <a:ext cx="9061070" cy="954107"/>
              </a:xfrm>
              <a:prstGeom prst="rect">
                <a:avLst/>
              </a:prstGeom>
              <a:blipFill rotWithShape="1">
                <a:blip r:embed="rId2"/>
                <a:stretch>
                  <a:fillRect l="-1413" t="-6410" r="-135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1976522"/>
                <a:ext cx="301851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𝒌𝒐𝒗𝒂𝒌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7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𝑹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7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𝒓</m:t>
                          </m:r>
                        </m:sub>
                      </m:sSub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976522"/>
                <a:ext cx="3018519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Кольцо 2"/>
          <p:cNvSpPr/>
          <p:nvPr/>
        </p:nvSpPr>
        <p:spPr>
          <a:xfrm>
            <a:off x="6804248" y="1707654"/>
            <a:ext cx="1872208" cy="1800200"/>
          </a:xfrm>
          <a:prstGeom prst="donut">
            <a:avLst>
              <a:gd name="adj" fmla="val 1913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7701204" y="2594070"/>
            <a:ext cx="38855" cy="4701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7727348" y="2283718"/>
            <a:ext cx="471196" cy="33385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stCxn id="6" idx="4"/>
          </p:cNvCxnSpPr>
          <p:nvPr/>
        </p:nvCxnSpPr>
        <p:spPr>
          <a:xfrm>
            <a:off x="7720632" y="2641084"/>
            <a:ext cx="955824" cy="2186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8316416" y="2355726"/>
            <a:ext cx="360040" cy="9492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57775" y="2105383"/>
                <a:ext cx="4667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7775" y="2105383"/>
                <a:ext cx="466794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860715" y="2643758"/>
                <a:ext cx="52770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0715" y="2643758"/>
                <a:ext cx="527709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185617" y="1995686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5617" y="1995686"/>
                <a:ext cx="49083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059832" y="1729126"/>
                <a:ext cx="3881512" cy="9002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7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700" b="1" i="1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700" b="1" i="1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700" b="1" i="1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7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7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700" b="1" i="1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700" b="1" i="1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700" b="1" i="1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7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𝟏𝟓𝟔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1729126"/>
                <a:ext cx="3881512" cy="90024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07504" y="2643758"/>
                <a:ext cx="2591672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7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𝟏𝟏𝟕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643758"/>
                <a:ext cx="2591672" cy="53296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243630" y="2643758"/>
                <a:ext cx="176041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𝑹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𝒓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3630" y="2643758"/>
                <a:ext cx="1760418" cy="5078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5496" y="3147814"/>
                <a:ext cx="3354123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𝒓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𝟏𝟏𝟕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147814"/>
                <a:ext cx="3354123" cy="51725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5496" y="3737079"/>
                <a:ext cx="5254772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𝟗</m:t>
                      </m:r>
                      <m:sSup>
                        <m:sSupPr>
                          <m:ctrlPr>
                            <a:rPr lang="en-US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𝟐𝟕</m:t>
                      </m:r>
                      <m:r>
                        <a:rPr lang="en-US" sz="2700" b="1" i="1" smtClean="0">
                          <a:latin typeface="Cambria Math"/>
                        </a:rPr>
                        <m:t>𝒓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𝟐𝟕</m:t>
                      </m:r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𝟏𝟏𝟕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737079"/>
                <a:ext cx="5254772" cy="51725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395395" y="3723878"/>
                <a:ext cx="3315267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𝟗</m:t>
                      </m:r>
                      <m:sSup>
                        <m:sSupPr>
                          <m:ctrlPr>
                            <a:rPr lang="en-US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𝟐𝟕</m:t>
                      </m:r>
                      <m:r>
                        <a:rPr lang="en-US" sz="2700" b="1" i="1" smtClean="0">
                          <a:latin typeface="Cambria Math"/>
                        </a:rPr>
                        <m:t>𝒓</m:t>
                      </m:r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r>
                        <a:rPr lang="en-US" sz="2700" b="1" i="1" smtClean="0">
                          <a:latin typeface="Cambria Math"/>
                        </a:rPr>
                        <m:t>𝟗𝟎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395" y="3723878"/>
                <a:ext cx="3315267" cy="51725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19048" y="4368175"/>
                <a:ext cx="284071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048" y="4368175"/>
                <a:ext cx="2840713" cy="50783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371571" y="4368174"/>
                <a:ext cx="110639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𝒓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1571" y="4368174"/>
                <a:ext cx="1106392" cy="507831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683790" y="4368175"/>
                <a:ext cx="369364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𝑹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𝒓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3790" y="4368175"/>
                <a:ext cx="3693640" cy="507831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5535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 animBg="1"/>
      <p:bldP spid="6" grpId="0" animBg="1"/>
      <p:bldP spid="13" grpId="0"/>
      <p:bldP spid="18" grpId="0"/>
      <p:bldP spid="14" grpId="0"/>
      <p:bldP spid="15" grpId="0"/>
      <p:bldP spid="21" grpId="0"/>
      <p:bldP spid="16" grpId="0"/>
      <p:bldP spid="17" grpId="0"/>
      <p:bldP spid="24" grpId="0"/>
      <p:bldP spid="25" grpId="0"/>
      <p:bldP spid="19" grpId="0"/>
      <p:bldP spid="20" grpId="0"/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ru-RU" sz="3200" dirty="0"/>
          </a:p>
          <a:p>
            <a:r>
              <a:rPr lang="en-US" sz="3200" b="1" dirty="0" smtClean="0">
                <a:solidFill>
                  <a:srgbClr val="7030A0"/>
                </a:solidFill>
              </a:rPr>
              <a:t>120-</a:t>
            </a:r>
            <a:r>
              <a:rPr lang="en-US" sz="3200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2.18, 2.12, 2.13-</a:t>
            </a:r>
            <a:r>
              <a:rPr lang="en-US" sz="3200" dirty="0" smtClean="0"/>
              <a:t>mashqlar. 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11710"/>
            <a:ext cx="439248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42395" y="192346"/>
            <a:ext cx="8557312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topshiriqlar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886203" y="1363884"/>
            <a:ext cx="6888211" cy="1390409"/>
          </a:xfrm>
          <a:prstGeom prst="rect">
            <a:avLst/>
          </a:prstGeom>
        </p:spPr>
        <p:txBody>
          <a:bodyPr vert="horz" wrap="square" lIns="0" tIns="24158" rIns="0" bIns="0" rtlCol="0">
            <a:spAutoFit/>
          </a:bodyPr>
          <a:lstStyle/>
          <a:p>
            <a:pPr marL="62411" algn="ctr">
              <a:spcBef>
                <a:spcPts val="190"/>
              </a:spcBef>
            </a:pPr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E’TIBORINGIZ UCHUN RAHMAT!</a:t>
            </a:r>
            <a:endParaRPr spc="16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51154" y="4383551"/>
            <a:ext cx="4572000" cy="592648"/>
          </a:xfrm>
          <a:prstGeom prst="rect">
            <a:avLst/>
          </a:prstGeom>
        </p:spPr>
        <p:txBody>
          <a:bodyPr lIns="144954" tIns="72478" rIns="144954" bIns="72478">
            <a:spAutoFit/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7" y="192346"/>
            <a:ext cx="8475234" cy="538679"/>
          </a:xfrm>
          <a:prstGeom prst="rect">
            <a:avLst/>
          </a:prstGeom>
        </p:spPr>
        <p:txBody>
          <a:bodyPr vert="horz" wrap="square" lIns="0" tIns="26172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2" algn="ctr">
              <a:spcBef>
                <a:spcPts val="206"/>
              </a:spcBef>
            </a:pPr>
            <a:r>
              <a:rPr lang="en-US" sz="3300" spc="24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3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74222" y="99897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51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2" y="-53823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56176" y="2594694"/>
            <a:ext cx="2304256" cy="1882086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7308304" y="843558"/>
            <a:ext cx="25807" cy="4588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>
            <a:stCxn id="3" idx="4"/>
          </p:cNvCxnSpPr>
          <p:nvPr/>
        </p:nvCxnSpPr>
        <p:spPr>
          <a:xfrm flipH="1">
            <a:off x="6146220" y="889446"/>
            <a:ext cx="1174988" cy="170524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>
            <a:stCxn id="3" idx="4"/>
          </p:cNvCxnSpPr>
          <p:nvPr/>
        </p:nvCxnSpPr>
        <p:spPr>
          <a:xfrm flipH="1">
            <a:off x="6146220" y="889446"/>
            <a:ext cx="1174988" cy="358733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stCxn id="3" idx="3"/>
          </p:cNvCxnSpPr>
          <p:nvPr/>
        </p:nvCxnSpPr>
        <p:spPr>
          <a:xfrm>
            <a:off x="7312083" y="882726"/>
            <a:ext cx="1138393" cy="171196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3" idx="4"/>
          </p:cNvCxnSpPr>
          <p:nvPr/>
        </p:nvCxnSpPr>
        <p:spPr>
          <a:xfrm>
            <a:off x="7321208" y="889446"/>
            <a:ext cx="1129268" cy="358733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3" idx="3"/>
          </p:cNvCxnSpPr>
          <p:nvPr/>
        </p:nvCxnSpPr>
        <p:spPr>
          <a:xfrm>
            <a:off x="7312083" y="882726"/>
            <a:ext cx="9125" cy="265301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6156176" y="3525859"/>
            <a:ext cx="1165032" cy="94104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endCxn id="2" idx="3"/>
          </p:cNvCxnSpPr>
          <p:nvPr/>
        </p:nvCxnSpPr>
        <p:spPr>
          <a:xfrm>
            <a:off x="7316645" y="3535737"/>
            <a:ext cx="1143787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3" idx="2"/>
            <a:endCxn id="2" idx="3"/>
          </p:cNvCxnSpPr>
          <p:nvPr/>
        </p:nvCxnSpPr>
        <p:spPr>
          <a:xfrm>
            <a:off x="7308304" y="866502"/>
            <a:ext cx="1152128" cy="266923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35496" y="699542"/>
                <a:ext cx="4392488" cy="9936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𝒉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𝟏𝟔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  </m:t>
                      </m:r>
                    </m:oMath>
                  </m:oMathPara>
                </a14:m>
                <a:endParaRPr lang="en-US" sz="2800" b="1" i="1" dirty="0" smtClean="0">
                  <a:solidFill>
                    <a:srgbClr val="002060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=?</m:t>
                      </m:r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𝒇</m:t>
                      </m:r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=? 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=, 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699542"/>
                <a:ext cx="4392488" cy="99360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340787" y="2594694"/>
                <a:ext cx="39145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0787" y="2594694"/>
                <a:ext cx="391453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236296" y="2086863"/>
                <a:ext cx="48122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296" y="2086863"/>
                <a:ext cx="481221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118320" y="4368175"/>
                <a:ext cx="47801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8320" y="4368175"/>
                <a:ext cx="478016" cy="5078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796136" y="3271943"/>
                <a:ext cx="47801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3271943"/>
                <a:ext cx="478016" cy="507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515005" y="3488550"/>
                <a:ext cx="50526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5005" y="3488550"/>
                <a:ext cx="505267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596336" y="3144039"/>
                <a:ext cx="44916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6336" y="3144039"/>
                <a:ext cx="449161" cy="5078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857637" y="2067694"/>
                <a:ext cx="458779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𝒇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7637" y="2067694"/>
                <a:ext cx="458779" cy="5078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510" y="1563638"/>
                <a:ext cx="5838137" cy="10297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;   </m:t>
                      </m:r>
                      <m:r>
                        <a:rPr lang="en-US" b="1" i="1" smtClean="0">
                          <a:latin typeface="Cambria Math"/>
                        </a:rPr>
                        <m:t>𝑹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10" y="1563638"/>
                <a:ext cx="5838137" cy="102976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0800" y="2450392"/>
                <a:ext cx="5675336" cy="14595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𝒉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𝟏𝟔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𝟔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sz="2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800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8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𝟐𝟓𝟔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𝟕𝟐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𝟑𝟐𝟖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𝟖𝟐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800" y="2450392"/>
                <a:ext cx="5675336" cy="145956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54134" y="3826040"/>
                <a:ext cx="5065938" cy="11219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𝒉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𝟏𝟔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𝟔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8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𝟐𝟓𝟔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𝟑𝟔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𝟐𝟗𝟐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𝟕𝟑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134" y="3826040"/>
                <a:ext cx="5065938" cy="112197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648645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29" grpId="0"/>
      <p:bldP spid="4" grpId="0"/>
      <p:bldP spid="17" grpId="0"/>
      <p:bldP spid="18" grpId="0"/>
      <p:bldP spid="20" grpId="0"/>
      <p:bldP spid="21" grpId="0"/>
      <p:bldP spid="22" grpId="0"/>
      <p:bldP spid="24" grpId="0"/>
      <p:bldP spid="6" grpId="0"/>
      <p:bldP spid="8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2" y="-53823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56176" y="2594694"/>
            <a:ext cx="2304256" cy="1882086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7308304" y="843558"/>
            <a:ext cx="25807" cy="4588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>
            <a:stCxn id="3" idx="4"/>
          </p:cNvCxnSpPr>
          <p:nvPr/>
        </p:nvCxnSpPr>
        <p:spPr>
          <a:xfrm flipH="1">
            <a:off x="6146220" y="889446"/>
            <a:ext cx="1174988" cy="170524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>
            <a:stCxn id="3" idx="4"/>
          </p:cNvCxnSpPr>
          <p:nvPr/>
        </p:nvCxnSpPr>
        <p:spPr>
          <a:xfrm flipH="1">
            <a:off x="6146220" y="889446"/>
            <a:ext cx="1174988" cy="358733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stCxn id="3" idx="3"/>
          </p:cNvCxnSpPr>
          <p:nvPr/>
        </p:nvCxnSpPr>
        <p:spPr>
          <a:xfrm>
            <a:off x="7312083" y="882726"/>
            <a:ext cx="1138393" cy="171196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3" idx="4"/>
          </p:cNvCxnSpPr>
          <p:nvPr/>
        </p:nvCxnSpPr>
        <p:spPr>
          <a:xfrm>
            <a:off x="7321208" y="889446"/>
            <a:ext cx="1129268" cy="358733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3" idx="3"/>
          </p:cNvCxnSpPr>
          <p:nvPr/>
        </p:nvCxnSpPr>
        <p:spPr>
          <a:xfrm>
            <a:off x="7312083" y="882726"/>
            <a:ext cx="9125" cy="265301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6156176" y="3525859"/>
            <a:ext cx="1165032" cy="94104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endCxn id="2" idx="3"/>
          </p:cNvCxnSpPr>
          <p:nvPr/>
        </p:nvCxnSpPr>
        <p:spPr>
          <a:xfrm>
            <a:off x="7316645" y="3535737"/>
            <a:ext cx="1143787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3" idx="2"/>
            <a:endCxn id="2" idx="3"/>
          </p:cNvCxnSpPr>
          <p:nvPr/>
        </p:nvCxnSpPr>
        <p:spPr>
          <a:xfrm>
            <a:off x="7308304" y="866502"/>
            <a:ext cx="1152128" cy="266923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35496" y="699542"/>
                <a:ext cx="7853042" cy="10443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𝒉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𝟏𝟔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𝟖𝟐</m:t>
                          </m:r>
                        </m:e>
                      </m:rad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𝒇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𝟕𝟑</m:t>
                          </m:r>
                        </m:e>
                      </m:rad>
                    </m:oMath>
                  </m:oMathPara>
                </a14:m>
                <a:endParaRPr lang="en-US" sz="2800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=, 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699542"/>
                <a:ext cx="7853042" cy="104432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340787" y="2594694"/>
                <a:ext cx="39145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0787" y="2594694"/>
                <a:ext cx="391453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236296" y="2086863"/>
                <a:ext cx="48122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296" y="2086863"/>
                <a:ext cx="481221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118320" y="4368175"/>
                <a:ext cx="47801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8320" y="4368175"/>
                <a:ext cx="478016" cy="5078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796136" y="3271943"/>
                <a:ext cx="47801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3271943"/>
                <a:ext cx="478016" cy="507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515005" y="3488550"/>
                <a:ext cx="50526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5005" y="3488550"/>
                <a:ext cx="505267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596336" y="3144039"/>
                <a:ext cx="44916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6336" y="3144039"/>
                <a:ext cx="449161" cy="5078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857637" y="2067694"/>
                <a:ext cx="458779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𝒇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7637" y="2067694"/>
                <a:ext cx="458779" cy="5078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5496" y="1635646"/>
                <a:ext cx="6335645" cy="14323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</a:rPr>
                            <m:t>𝑷</m:t>
                          </m:r>
                        </m:num>
                        <m:den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𝟕𝟑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800" b="1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𝟒𝟖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𝟕𝟑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635646"/>
                <a:ext cx="6335645" cy="143231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7504" y="2949941"/>
                <a:ext cx="4948085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𝟏𝟐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𝟏𝟒𝟒</m:t>
                      </m:r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  </m:t>
                          </m:r>
                          <m:r>
                            <a:rPr lang="en-US" sz="2800" b="1" i="1">
                              <a:latin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949941"/>
                <a:ext cx="4948085" cy="53296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49400" y="3727076"/>
                <a:ext cx="3962560" cy="10727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800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𝟏𝟒𝟒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𝟒𝟖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𝟕𝟑</m:t>
                          </m:r>
                        </m:e>
                      </m:rad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  </m:t>
                          </m:r>
                          <m:r>
                            <a:rPr lang="en-US" sz="2800" b="1" i="1">
                              <a:latin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400" y="3727076"/>
                <a:ext cx="3962560" cy="107273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5651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29" grpId="0"/>
      <p:bldP spid="4" grpId="0"/>
      <p:bldP spid="17" grpId="0"/>
      <p:bldP spid="18" grpId="0"/>
      <p:bldP spid="20" grpId="0"/>
      <p:bldP spid="21" grpId="0"/>
      <p:bldP spid="22" grpId="0"/>
      <p:bldP spid="24" grpId="0"/>
      <p:bldP spid="10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Aylanish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jismlari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0167" y="845880"/>
            <a:ext cx="862851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Fazoviy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shakllarning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sinflaridan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5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5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ylanish</a:t>
            </a:r>
            <a:r>
              <a:rPr lang="en-US" sz="25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jismlaridir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54841" y="1898997"/>
            <a:ext cx="74855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jismlari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25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25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67" y="2669802"/>
            <a:ext cx="1694669" cy="206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150" y="2659047"/>
            <a:ext cx="1755922" cy="2000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710639"/>
            <a:ext cx="2245946" cy="2021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3326" y="2499742"/>
            <a:ext cx="24622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419872" y="2715766"/>
            <a:ext cx="24622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444208" y="2715766"/>
            <a:ext cx="43204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0720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9" grpId="0"/>
      <p:bldP spid="2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Silindr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7838" y="699542"/>
            <a:ext cx="906267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aylantirish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jism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35646"/>
            <a:ext cx="4092086" cy="3428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496" y="1681520"/>
            <a:ext cx="482055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aylantirishda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endParaRPr lang="en-US" sz="2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o‘rtburchakning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o‘zg‘alishsiz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endParaRPr lang="en-US" sz="2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27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r>
              <a:rPr lang="en-US" sz="27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ataymiz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47884" y="3579862"/>
                <a:ext cx="346287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𝑶</m:t>
                    </m:r>
                    <m:sSub>
                      <m:sSubPr>
                        <m:ctrlPr>
                          <a:rPr lang="ru-RU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</a:rPr>
                          <m:t>𝑶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884" y="3579862"/>
                <a:ext cx="3462871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1628" r="-2465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65078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Silindr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786" y="771550"/>
            <a:ext cx="3686347" cy="3428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757029"/>
            <a:ext cx="5400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O‘qqa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ylanishidan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deb,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omonning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asovchisi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3275589"/>
            <a:ext cx="914705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aylanishda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ko‘rinishidagi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doiralar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4212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Silindr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379" y="880839"/>
            <a:ext cx="3286125" cy="406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40452" y="1072928"/>
                <a:ext cx="2311467" cy="5627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0452" y="1072928"/>
                <a:ext cx="2311467" cy="56271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20736" y="1813495"/>
                <a:ext cx="214315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0736" y="1813495"/>
                <a:ext cx="214315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27287" y="2715766"/>
                <a:ext cx="3788729" cy="5738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287" y="2715766"/>
                <a:ext cx="3788729" cy="57381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-36512" y="3510107"/>
                <a:ext cx="5940536" cy="5530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>
                          <a:latin typeface="Cambria Math"/>
                        </a:rPr>
                        <m:t>𝟐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𝒓𝒉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𝒉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510107"/>
                <a:ext cx="5940536" cy="55303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51520" y="4227934"/>
                <a:ext cx="3543021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𝑽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227934"/>
                <a:ext cx="3543021" cy="53296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431605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3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379" y="1635646"/>
            <a:ext cx="3286125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5496" y="1923678"/>
                <a:ext cx="6074162" cy="582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𝒓𝒉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923678"/>
                <a:ext cx="6074162" cy="58240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-36512" y="2695974"/>
                <a:ext cx="5397760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695974"/>
                <a:ext cx="5397760" cy="5329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36512" y="3420990"/>
                <a:ext cx="6021712" cy="5477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𝟏𝟑𝟐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420990"/>
                <a:ext cx="6021712" cy="54771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36512" y="4183866"/>
                <a:ext cx="6045308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𝑽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𝟏𝟖𝟎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4183866"/>
                <a:ext cx="6045308" cy="53296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496" y="699542"/>
                <a:ext cx="9031127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𝒉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𝟓</m:t>
                    </m:r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</a:rPr>
                      <m:t>𝒄𝒎</m:t>
                    </m:r>
                    <m:r>
                      <a:rPr lang="en-US" sz="2800" b="1" i="1" smtClean="0">
                        <a:latin typeface="Cambria Math"/>
                      </a:rPr>
                      <m:t>,  </m:t>
                    </m:r>
                    <m:r>
                      <a:rPr lang="en-US" sz="2800" b="1" i="1" smtClean="0">
                        <a:latin typeface="Cambria Math"/>
                      </a:rPr>
                      <m:t>𝒓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𝟔</m:t>
                    </m:r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699542"/>
                <a:ext cx="9031127" cy="954107"/>
              </a:xfrm>
              <a:prstGeom prst="rect">
                <a:avLst/>
              </a:prstGeom>
              <a:blipFill rotWithShape="1">
                <a:blip r:embed="rId7"/>
                <a:stretch>
                  <a:fillRect l="-1418" t="-6410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08568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43b1761402bda7fe70c59ab910b063279fc3f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8416</TotalTime>
  <Words>695</Words>
  <Application>Microsoft Office PowerPoint</Application>
  <PresentationFormat>Экран (16:9)</PresentationFormat>
  <Paragraphs>200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Учетная запись Майкрософт</cp:lastModifiedBy>
  <cp:revision>793</cp:revision>
  <dcterms:created xsi:type="dcterms:W3CDTF">2020-04-09T07:32:19Z</dcterms:created>
  <dcterms:modified xsi:type="dcterms:W3CDTF">2020-09-21T07:53:46Z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