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1382" r:id="rId2"/>
    <p:sldId id="417" r:id="rId3"/>
    <p:sldId id="1454" r:id="rId4"/>
    <p:sldId id="1455" r:id="rId5"/>
    <p:sldId id="1456" r:id="rId6"/>
    <p:sldId id="1457" r:id="rId7"/>
    <p:sldId id="1458" r:id="rId8"/>
    <p:sldId id="1459" r:id="rId9"/>
    <p:sldId id="1460" r:id="rId10"/>
    <p:sldId id="1461" r:id="rId11"/>
    <p:sldId id="1462" r:id="rId12"/>
    <p:sldId id="1465" r:id="rId13"/>
    <p:sldId id="1466" r:id="rId14"/>
    <p:sldId id="1463" r:id="rId15"/>
    <p:sldId id="1464" r:id="rId16"/>
    <p:sldId id="1467" r:id="rId17"/>
    <p:sldId id="1468" r:id="rId18"/>
    <p:sldId id="1470" r:id="rId19"/>
    <p:sldId id="1471" r:id="rId20"/>
    <p:sldId id="1469" r:id="rId21"/>
    <p:sldId id="368" r:id="rId22"/>
    <p:sldId id="407" r:id="rId23"/>
  </p:sldIdLst>
  <p:sldSz cx="9144000" cy="5143500" type="screen16x9"/>
  <p:notesSz cx="5765800" cy="3244850"/>
  <p:custDataLst>
    <p:tags r:id="rId25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7" autoAdjust="0"/>
    <p:restoredTop sz="94624" autoAdjust="0"/>
  </p:normalViewPr>
  <p:slideViewPr>
    <p:cSldViewPr>
      <p:cViewPr varScale="1">
        <p:scale>
          <a:sx n="88" d="100"/>
          <a:sy n="88" d="100"/>
        </p:scale>
        <p:origin x="852" y="78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1149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27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61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6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59.png"/><Relationship Id="rId5" Type="http://schemas.openxmlformats.org/officeDocument/2006/relationships/image" Target="../media/image42.png"/><Relationship Id="rId10" Type="http://schemas.openxmlformats.org/officeDocument/2006/relationships/image" Target="../media/image58.png"/><Relationship Id="rId4" Type="http://schemas.openxmlformats.org/officeDocument/2006/relationships/image" Target="../media/image41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5.png"/><Relationship Id="rId7" Type="http://schemas.openxmlformats.org/officeDocument/2006/relationships/image" Target="../media/image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9" y="2436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43608" y="2103452"/>
            <a:ext cx="7164156" cy="154841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800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800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Aylanish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jismlari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</a:p>
          <a:p>
            <a:pPr marL="20131">
              <a:lnSpc>
                <a:spcPts val="4431"/>
              </a:lnSpc>
            </a:pP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Silindr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konus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shar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8" y="2067694"/>
            <a:ext cx="545553" cy="158417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96336" y="394730"/>
            <a:ext cx="604998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="" xmlns:a16="http://schemas.microsoft.com/office/drawing/2014/main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1330982" y="330377"/>
            <a:ext cx="5617281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16" dirty="0" err="1">
                <a:solidFill>
                  <a:sysClr val="window" lastClr="FFFFFF"/>
                </a:solidFill>
              </a:rPr>
              <a:t>Geometriya</a:t>
            </a:r>
            <a:endParaRPr lang="en-US" sz="5398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=""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519834" y="381666"/>
            <a:ext cx="577604" cy="796348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7694"/>
            <a:ext cx="2592288" cy="25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2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79" y="1707654"/>
            <a:ext cx="328612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699542"/>
            <a:ext cx="90733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2.17.Silindr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radiusi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yasovchisiga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04" y="1635646"/>
                <a:ext cx="39925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) </m:t>
                    </m:r>
                    <m:r>
                      <a:rPr lang="en-US" b="1" i="1" smtClean="0">
                        <a:latin typeface="Cambria Math"/>
                      </a:rPr>
                      <m:t>𝒓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𝟕</m:t>
                    </m:r>
                    <m:r>
                      <a:rPr lang="en-US" b="1" i="1" smtClean="0">
                        <a:latin typeface="Cambria Math"/>
                      </a:rPr>
                      <m:t>𝒄𝒎</m:t>
                    </m:r>
                    <m:r>
                      <a:rPr lang="en-US" b="1" i="1" smtClean="0">
                        <a:latin typeface="Cambria Math"/>
                      </a:rPr>
                      <m:t>, </m:t>
                    </m:r>
                    <m:r>
                      <a:rPr lang="en-US" b="1" i="1" smtClean="0">
                        <a:latin typeface="Cambria Math"/>
                      </a:rPr>
                      <m:t>𝒍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𝟏𝟐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𝒄𝒎</m:t>
                    </m:r>
                  </m:oMath>
                </a14:m>
                <a:r>
                  <a:rPr lang="en-US" b="1" dirty="0" smtClean="0"/>
                  <a:t> </a:t>
                </a:r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35646"/>
                <a:ext cx="3992503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504" y="2681213"/>
                <a:ext cx="383329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𝒃</m:t>
                    </m:r>
                    <m:r>
                      <a:rPr lang="en-US" b="1" i="1" smtClean="0">
                        <a:latin typeface="Cambria Math"/>
                      </a:rPr>
                      <m:t>) </m:t>
                    </m:r>
                    <m:r>
                      <a:rPr lang="en-US" b="1" i="1" smtClean="0">
                        <a:latin typeface="Cambria Math"/>
                      </a:rPr>
                      <m:t>𝒓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𝒎</m:t>
                    </m:r>
                    <m:r>
                      <a:rPr lang="en-US" b="1" i="1" smtClean="0">
                        <a:latin typeface="Cambria Math"/>
                      </a:rPr>
                      <m:t>, </m:t>
                    </m:r>
                    <m:r>
                      <a:rPr lang="en-US" b="1" i="1" smtClean="0">
                        <a:latin typeface="Cambria Math"/>
                      </a:rPr>
                      <m:t>𝒍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𝒎</m:t>
                    </m:r>
                  </m:oMath>
                </a14:m>
                <a:r>
                  <a:rPr lang="en-US" b="1" dirty="0" smtClean="0"/>
                  <a:t> </a:t>
                </a:r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681213"/>
                <a:ext cx="3833293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7504" y="3761333"/>
                <a:ext cx="415658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</m:t>
                    </m:r>
                    <m:r>
                      <a:rPr lang="en-US" b="1" i="1" smtClean="0">
                        <a:latin typeface="Cambria Math"/>
                      </a:rPr>
                      <m:t>) </m:t>
                    </m:r>
                    <m:r>
                      <a:rPr lang="en-US" b="1" i="1" smtClean="0">
                        <a:latin typeface="Cambria Math"/>
                      </a:rPr>
                      <m:t>𝒓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𝟕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𝒎</m:t>
                    </m:r>
                    <m:r>
                      <a:rPr lang="en-US" b="1" i="1" smtClean="0">
                        <a:latin typeface="Cambria Math"/>
                      </a:rPr>
                      <m:t>, </m:t>
                    </m:r>
                    <m:r>
                      <a:rPr lang="en-US" b="1" i="1" smtClean="0">
                        <a:latin typeface="Cambria Math"/>
                      </a:rPr>
                      <m:t>𝒍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𝒎</m:t>
                    </m:r>
                  </m:oMath>
                </a14:m>
                <a:r>
                  <a:rPr lang="en-US" b="1" dirty="0" smtClean="0"/>
                  <a:t> </a:t>
                </a:r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761333"/>
                <a:ext cx="415658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676456" y="2897237"/>
                <a:ext cx="405880" cy="53860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456" y="2897237"/>
                <a:ext cx="405880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30742" y="1176595"/>
                <a:ext cx="2444131" cy="579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𝒓𝑯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742" y="1176595"/>
                <a:ext cx="2444131" cy="5795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64288" y="2969245"/>
                <a:ext cx="56137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2969245"/>
                <a:ext cx="561372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7504" y="2069947"/>
                <a:ext cx="5414111" cy="599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𝟏𝟔𝟖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069947"/>
                <a:ext cx="5414111" cy="59990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7504" y="3141090"/>
                <a:ext cx="5281639" cy="599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141090"/>
                <a:ext cx="5281639" cy="59990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2585" y="4365226"/>
                <a:ext cx="5866221" cy="599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𝟔𝟖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85" y="4365226"/>
                <a:ext cx="5866221" cy="59990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8568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4" grpId="0"/>
      <p:bldP spid="4" grpId="0" animBg="1"/>
      <p:bldP spid="9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79" y="1707654"/>
            <a:ext cx="328612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96" y="699542"/>
                <a:ext cx="8945077" cy="963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2.19.Silindr yon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𝟗𝟎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𝝅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 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yasovchisi</a:t>
                </a:r>
              </a:p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 cm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99542"/>
                <a:ext cx="8945077" cy="963854"/>
              </a:xfrm>
              <a:prstGeom prst="rect">
                <a:avLst/>
              </a:prstGeom>
              <a:blipFill rotWithShape="1">
                <a:blip r:embed="rId3"/>
                <a:stretch>
                  <a:fillRect l="-1431" t="-5696" b="-164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676456" y="2897237"/>
                <a:ext cx="405880" cy="53860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456" y="2897237"/>
                <a:ext cx="405880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7852" y="2610331"/>
                <a:ext cx="5547352" cy="579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𝒓𝑯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52" y="2610331"/>
                <a:ext cx="5547352" cy="5795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64288" y="2969245"/>
                <a:ext cx="56137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2969245"/>
                <a:ext cx="561372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496" y="1563638"/>
                <a:ext cx="6104428" cy="599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𝒍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𝑯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𝒄𝒎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563638"/>
                <a:ext cx="6104428" cy="5999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3528" y="2067694"/>
                <a:ext cx="1690719" cy="544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067694"/>
                <a:ext cx="1690719" cy="54406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9649" y="3162890"/>
                <a:ext cx="178747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49" y="3162890"/>
                <a:ext cx="1787476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3528" y="3683874"/>
                <a:ext cx="3843168" cy="544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l-GR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𝑯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683874"/>
                <a:ext cx="3843168" cy="54406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-36512" y="4299942"/>
                <a:ext cx="6397905" cy="564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l-GR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l-GR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b="1" i="1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el-GR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𝟐𝟓𝟐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299942"/>
                <a:ext cx="6397905" cy="56419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0613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/>
      <p:bldP spid="17" grpId="0"/>
      <p:bldP spid="18" grpId="0"/>
      <p:bldP spid="16" grpId="0"/>
      <p:bldP spid="5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756" y="2210519"/>
            <a:ext cx="2715805" cy="273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96" y="699542"/>
                <a:ext cx="9268884" cy="1394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2.21.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yasovchisi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radiusidan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 cm</a:t>
                </a: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cs typeface="Arial" panose="020B0604020202020204" pitchFamily="34" charset="0"/>
                      </a:rPr>
                      <m:t>𝟏𝟐𝟖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𝝅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 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yasovchisini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99542"/>
                <a:ext cx="9268884" cy="1394741"/>
              </a:xfrm>
              <a:prstGeom prst="rect">
                <a:avLst/>
              </a:prstGeom>
              <a:blipFill rotWithShape="1">
                <a:blip r:embed="rId3"/>
                <a:stretch>
                  <a:fillRect l="-1382" t="-4367" r="-395" b="-10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567649" y="3159403"/>
                <a:ext cx="405880" cy="53860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649" y="3159403"/>
                <a:ext cx="405880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71505" y="3231411"/>
                <a:ext cx="56137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505" y="3231411"/>
                <a:ext cx="561372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108520" y="1995686"/>
                <a:ext cx="6829883" cy="543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𝟏𝟐𝟖</m:t>
                      </m:r>
                      <m:r>
                        <a:rPr lang="el-GR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=?,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=?</m:t>
                      </m:r>
                    </m:oMath>
                  </m:oMathPara>
                </a14:m>
                <a:endParaRPr lang="en-US" sz="2800" b="1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1995686"/>
                <a:ext cx="6829883" cy="54380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9930" y="2531746"/>
                <a:ext cx="3679982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l-GR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𝑯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30" y="2531746"/>
                <a:ext cx="3679982" cy="5280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36512" y="3041253"/>
                <a:ext cx="463428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𝟏𝟐𝟖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𝛑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l-GR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041253"/>
                <a:ext cx="4634282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8538" y="3502403"/>
                <a:ext cx="332616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𝟔𝟒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38" y="3502403"/>
                <a:ext cx="3326167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53136" y="3507854"/>
                <a:ext cx="307282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𝟏𝟔</m:t>
                      </m:r>
                      <m:r>
                        <a:rPr lang="en-US" sz="2800" b="1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136" y="3507854"/>
                <a:ext cx="3072829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4011910"/>
                <a:ext cx="1828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𝒄𝒎</m:t>
                      </m:r>
                      <m:r>
                        <a:rPr lang="en-US" sz="2800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011910"/>
                <a:ext cx="1828514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44921" y="4011910"/>
                <a:ext cx="511531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𝟏𝟔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921" y="4011910"/>
                <a:ext cx="5115311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0875" y="4535130"/>
                <a:ext cx="399981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𝟒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𝒄𝒎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𝒗𝒂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𝟏𝟔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𝒄𝒎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75" y="4535130"/>
                <a:ext cx="3999813" cy="538609"/>
              </a:xfrm>
              <a:prstGeom prst="rect">
                <a:avLst/>
              </a:prstGeom>
              <a:blipFill rotWithShape="1">
                <a:blip r:embed="rId13"/>
                <a:stretch>
                  <a:fillRect l="-3201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22941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7" grpId="0"/>
      <p:bldP spid="16" grpId="0"/>
      <p:bldP spid="21" grpId="0"/>
      <p:bldP spid="15" grpId="0"/>
      <p:bldP spid="3" grpId="0"/>
      <p:bldP spid="6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87" y="2876165"/>
            <a:ext cx="2327617" cy="214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6512" y="699542"/>
            <a:ext cx="9071714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2.22. 4-rasmda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shaklidagi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bakning</a:t>
            </a:r>
            <a:endParaRPr lang="en-US" sz="2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bo‘yash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bakning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2,5 m,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diametri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1,2 m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bo‘yoq</a:t>
            </a:r>
            <a:endParaRPr lang="en-US" sz="2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atlami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qalinligi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0,1 mm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bakni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bo‘yash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endParaRPr lang="en-US" sz="2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bo‘yoq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36512" y="2787774"/>
                <a:ext cx="69166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𝒅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</a:rPr>
                        <m:t>𝒎</m:t>
                      </m:r>
                      <m:r>
                        <a:rPr lang="en-US" sz="2700" b="1" i="1" smtClean="0">
                          <a:latin typeface="Cambria Math"/>
                        </a:rPr>
                        <m:t>;  </m:t>
                      </m:r>
                      <m:r>
                        <a:rPr lang="en-US" sz="2700" b="1" i="1" smtClean="0">
                          <a:latin typeface="Cambria Math"/>
                        </a:rPr>
                        <m:t>𝑯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</a:rPr>
                        <m:t> </m:t>
                      </m:r>
                      <m:r>
                        <a:rPr lang="en-US" sz="2700" b="1" i="1" smtClean="0">
                          <a:latin typeface="Cambria Math"/>
                        </a:rPr>
                        <m:t>𝒎</m:t>
                      </m:r>
                      <m:r>
                        <a:rPr lang="en-US" sz="2700" b="1" i="1" smtClean="0">
                          <a:latin typeface="Cambria Math"/>
                        </a:rPr>
                        <m:t>;</m:t>
                      </m:r>
                      <m:r>
                        <a:rPr lang="en-US" sz="2700" b="1" i="1" smtClean="0">
                          <a:latin typeface="Cambria Math"/>
                        </a:rPr>
                        <m:t>𝒄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</a:rPr>
                        <m:t> </m:t>
                      </m:r>
                      <m:r>
                        <a:rPr lang="en-US" sz="2700" b="1" i="1" smtClean="0">
                          <a:latin typeface="Cambria Math"/>
                        </a:rPr>
                        <m:t>𝒎𝒎</m:t>
                      </m:r>
                      <m:r>
                        <a:rPr lang="en-US" sz="2700" b="1" i="1" smtClean="0">
                          <a:latin typeface="Cambria Math"/>
                        </a:rPr>
                        <m:t>;</m:t>
                      </m:r>
                      <m:r>
                        <a:rPr lang="en-US" sz="2700" b="1" i="1" smtClean="0">
                          <a:latin typeface="Cambria Math"/>
                        </a:rPr>
                        <m:t>𝑽</m:t>
                      </m:r>
                      <m:r>
                        <a:rPr lang="en-US" sz="27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700" b="1" i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787774"/>
                <a:ext cx="691663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3219822"/>
                <a:ext cx="3473130" cy="907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𝒓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𝟔</m:t>
                      </m:r>
                      <m:r>
                        <a:rPr lang="en-US" sz="2700" b="1" i="1" smtClean="0">
                          <a:latin typeface="Cambria Math"/>
                        </a:rPr>
                        <m:t> </m:t>
                      </m:r>
                      <m:r>
                        <a:rPr lang="en-US" sz="2700" b="1" i="1" smtClean="0">
                          <a:latin typeface="Cambria Math"/>
                        </a:rPr>
                        <m:t>𝒅𝒎</m:t>
                      </m:r>
                      <m:r>
                        <a:rPr lang="en-US" sz="2700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219822"/>
                <a:ext cx="3473130" cy="9079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7118" y="4042055"/>
                <a:ext cx="6101286" cy="545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𝒓𝑯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𝟗𝟒𝟐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118" y="4042055"/>
                <a:ext cx="6101286" cy="5459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504" y="4515966"/>
                <a:ext cx="7013395" cy="545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𝑽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7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𝟗𝟒𝟐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𝟎𝟎𝟏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𝟗𝟒𝟐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𝒍𝒊𝒕𝒓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515966"/>
                <a:ext cx="7013395" cy="5459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0207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7" grpId="0"/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O‘q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kesim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39" y="858847"/>
            <a:ext cx="1612999" cy="200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85147" y="1131590"/>
            <a:ext cx="1440160" cy="1440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185147" y="2283718"/>
            <a:ext cx="1440160" cy="499521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185147" y="915566"/>
            <a:ext cx="1440160" cy="499521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01169" y="1154817"/>
            <a:ext cx="235352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to‘rtburchak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>
            <a:stCxn id="3" idx="0"/>
            <a:endCxn id="3" idx="2"/>
          </p:cNvCxnSpPr>
          <p:nvPr/>
        </p:nvCxnSpPr>
        <p:spPr>
          <a:xfrm>
            <a:off x="3905227" y="1131590"/>
            <a:ext cx="0" cy="1440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19638" y="2182131"/>
                <a:ext cx="50526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638" y="2182131"/>
                <a:ext cx="505267" cy="507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01551" y="1597754"/>
                <a:ext cx="53572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551" y="1597754"/>
                <a:ext cx="535724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9512" y="3230497"/>
                <a:ext cx="255954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𝒌𝒆𝒔𝒊𝒎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𝑹𝑯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230497"/>
                <a:ext cx="255954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788024" y="771550"/>
            <a:ext cx="44743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esimining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</a:p>
          <a:p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irti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80805" y="2537197"/>
                <a:ext cx="175060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𝑹𝑯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805" y="2537197"/>
                <a:ext cx="175060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04048" y="3075806"/>
                <a:ext cx="3354188" cy="562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𝑹𝑯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075806"/>
                <a:ext cx="3354188" cy="5627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04048" y="3665216"/>
                <a:ext cx="2920287" cy="562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𝒌𝒆𝒔𝒊𝒎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665216"/>
                <a:ext cx="2920287" cy="56271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15653" y="3935603"/>
                <a:ext cx="50526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653" y="3935603"/>
                <a:ext cx="505267" cy="5078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0819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062 L 1.94444E-6 0.3501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47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062 L 0.00226 0.3485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738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62 L -0.00208 0.3501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747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34949E-6 L 1.94444E-6 0.3501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14" grpId="0" animBg="1"/>
      <p:bldP spid="9" grpId="0"/>
      <p:bldP spid="13" grpId="0"/>
      <p:bldP spid="13" grpId="1"/>
      <p:bldP spid="16" grpId="0"/>
      <p:bldP spid="16" grpId="1"/>
      <p:bldP spid="17" grpId="0"/>
      <p:bldP spid="2" grpId="0"/>
      <p:bldP spid="15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699542"/>
            <a:ext cx="90444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diagonali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radiusini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5646"/>
            <a:ext cx="1612999" cy="200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7544" y="1908389"/>
            <a:ext cx="1440160" cy="1440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67544" y="3060517"/>
            <a:ext cx="1440160" cy="499521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67544" y="1692365"/>
            <a:ext cx="1440160" cy="499521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stCxn id="10" idx="0"/>
            <a:endCxn id="10" idx="2"/>
          </p:cNvCxnSpPr>
          <p:nvPr/>
        </p:nvCxnSpPr>
        <p:spPr>
          <a:xfrm>
            <a:off x="1187624" y="1908389"/>
            <a:ext cx="0" cy="1440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02035" y="2958930"/>
                <a:ext cx="50526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035" y="2958930"/>
                <a:ext cx="505267" cy="507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83948" y="2374553"/>
                <a:ext cx="53572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948" y="2374553"/>
                <a:ext cx="535724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H="1">
            <a:off x="3275856" y="1942126"/>
            <a:ext cx="1440160" cy="1368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63888" y="2177157"/>
                <a:ext cx="50686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177157"/>
                <a:ext cx="506869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72000" y="2355726"/>
                <a:ext cx="53572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55726"/>
                <a:ext cx="535724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18661" y="2954125"/>
                <a:ext cx="50526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661" y="2954125"/>
                <a:ext cx="505267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21837" y="1952808"/>
                <a:ext cx="305000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𝑯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837" y="1952808"/>
                <a:ext cx="3050002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89839" y="2607865"/>
                <a:ext cx="2870593" cy="668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𝑯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839" y="2607865"/>
                <a:ext cx="2870593" cy="6687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1042" y="3809499"/>
                <a:ext cx="8039380" cy="1050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𝟏𝟑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𝟏𝟔𝟗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𝟐𝟒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𝟏𝟒𝟒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42" y="3809499"/>
                <a:ext cx="8039380" cy="105035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572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062 L 0.30712 0.003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1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062 L 0.31736 0.0012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68" y="3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062 L 0.30504 0.0027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3" y="9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4029E-7 L 0.30712 5.4029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0" grpId="1" animBg="1"/>
      <p:bldP spid="11" grpId="0" animBg="1"/>
      <p:bldP spid="12" grpId="0" animBg="1"/>
      <p:bldP spid="15" grpId="0"/>
      <p:bldP spid="15" grpId="1"/>
      <p:bldP spid="16" grpId="0"/>
      <p:bldP spid="16" grpId="1"/>
      <p:bldP spid="16" grpId="2"/>
      <p:bldP spid="7" grpId="0"/>
      <p:bldP spid="21" grpId="0"/>
      <p:bldP spid="22" grpId="0"/>
      <p:bldP spid="8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Shar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699542"/>
            <a:ext cx="89498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Doiraning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diametri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aylantirishdan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jism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96" y="1563638"/>
            <a:ext cx="5763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aylantirishda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endParaRPr lang="en-US" sz="2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ilgan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sfera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12" y="1347614"/>
            <a:ext cx="3309892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128" y="2355726"/>
            <a:ext cx="58160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Sfera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markazidan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uqtasigacha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endParaRPr lang="en-US" sz="2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radiusini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aniqlaydi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4049365"/>
                <a:ext cx="181735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049365"/>
                <a:ext cx="1817357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96364" y="3795886"/>
                <a:ext cx="1909817" cy="929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𝑽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364" y="3795886"/>
                <a:ext cx="1909817" cy="9291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9718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96" y="699542"/>
                <a:ext cx="84184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ajmini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99542"/>
                <a:ext cx="8418458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21" t="-6410" r="-290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12" y="1347614"/>
            <a:ext cx="3309892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2499742"/>
                <a:ext cx="567982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𝟐𝟓𝟔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99742"/>
                <a:ext cx="5679825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664" y="3585198"/>
                <a:ext cx="6209520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𝑽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𝟓𝟏𝟐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𝟐𝟎𝟒𝟖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4" y="3585198"/>
                <a:ext cx="6209520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8712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96" y="771550"/>
                <a:ext cx="828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𝟑𝟔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𝝅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771550"/>
                <a:ext cx="8283037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545" t="-11765" r="-221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12" y="1347614"/>
            <a:ext cx="3309892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528" y="1419622"/>
                <a:ext cx="181735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19622"/>
                <a:ext cx="1817357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3111664"/>
                <a:ext cx="1847108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𝑽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800" b="1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111664"/>
                <a:ext cx="1847108" cy="9002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528" y="1923678"/>
                <a:ext cx="230627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𝟑𝟔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23678"/>
                <a:ext cx="2306272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3528" y="2455058"/>
                <a:ext cx="310097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=&gt;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55058"/>
                <a:ext cx="3100977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9512" y="4047768"/>
                <a:ext cx="5114862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𝑽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𝟐𝟕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𝟑𝟔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en-US" sz="2800" b="1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047768"/>
                <a:ext cx="5114862" cy="90024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283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771550"/>
            <a:ext cx="93698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Radiuslari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 cm, 8 cm, 10 cm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sharchalar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eritilib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radiusini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321" y="1779662"/>
            <a:ext cx="2055183" cy="215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2571750"/>
                <a:ext cx="5184304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sSubSup>
                        <m:sSub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b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𝝅</m:t>
                      </m:r>
                      <m:sSubSup>
                        <m:sSub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b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𝝅</m:t>
                      </m:r>
                      <m:sSubSup>
                        <m:sSub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b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bSup>
                    </m:oMath>
                  </m:oMathPara>
                </a14:m>
                <a:endParaRPr lang="en-US" sz="2800" b="1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571750"/>
                <a:ext cx="5184304" cy="900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520" y="2067694"/>
                <a:ext cx="313746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𝑽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067694"/>
                <a:ext cx="3137462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496" y="3363838"/>
                <a:ext cx="7083542" cy="1000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b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b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bSup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b="1" i="1">
                          <a:latin typeface="Cambria Math"/>
                        </a:rPr>
                        <m:t>𝑹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b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b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363838"/>
                <a:ext cx="7083542" cy="10005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108520" y="4222686"/>
                <a:ext cx="9297673" cy="612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𝑹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7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7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27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7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7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en-US" sz="27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7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7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7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e>
                      </m:rad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7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𝟐𝟏𝟔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𝟓𝟏𝟐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𝟏𝟎𝟎𝟎</m:t>
                          </m:r>
                        </m:e>
                      </m:rad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7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𝟏𝟕𝟐𝟖</m:t>
                          </m:r>
                        </m:e>
                      </m:rad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4222686"/>
                <a:ext cx="9297673" cy="6123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4314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6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2" y="-53823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496" y="699542"/>
                <a:ext cx="5184576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2.11.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to‘rtburchakli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 cm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markazi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tutashtiruvchi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16 cm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apofemasini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99542"/>
                <a:ext cx="5184576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2471" t="-1536" r="-1882" b="-33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56176" y="2594694"/>
            <a:ext cx="2304256" cy="18820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308304" y="843558"/>
            <a:ext cx="25807" cy="45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stCxn id="3" idx="4"/>
          </p:cNvCxnSpPr>
          <p:nvPr/>
        </p:nvCxnSpPr>
        <p:spPr>
          <a:xfrm flipH="1">
            <a:off x="6146220" y="889446"/>
            <a:ext cx="1174988" cy="17052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3" idx="4"/>
          </p:cNvCxnSpPr>
          <p:nvPr/>
        </p:nvCxnSpPr>
        <p:spPr>
          <a:xfrm flipH="1">
            <a:off x="6146220" y="889446"/>
            <a:ext cx="1174988" cy="35873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3" idx="3"/>
          </p:cNvCxnSpPr>
          <p:nvPr/>
        </p:nvCxnSpPr>
        <p:spPr>
          <a:xfrm>
            <a:off x="7312083" y="882726"/>
            <a:ext cx="1138393" cy="17119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3" idx="4"/>
          </p:cNvCxnSpPr>
          <p:nvPr/>
        </p:nvCxnSpPr>
        <p:spPr>
          <a:xfrm>
            <a:off x="7321208" y="889446"/>
            <a:ext cx="1129268" cy="35873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3" idx="3"/>
          </p:cNvCxnSpPr>
          <p:nvPr/>
        </p:nvCxnSpPr>
        <p:spPr>
          <a:xfrm>
            <a:off x="7312083" y="882726"/>
            <a:ext cx="9125" cy="265301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156176" y="3525859"/>
            <a:ext cx="1165032" cy="94104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2" idx="3"/>
          </p:cNvCxnSpPr>
          <p:nvPr/>
        </p:nvCxnSpPr>
        <p:spPr>
          <a:xfrm>
            <a:off x="7316645" y="3535737"/>
            <a:ext cx="114378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3" idx="2"/>
            <a:endCxn id="2" idx="3"/>
          </p:cNvCxnSpPr>
          <p:nvPr/>
        </p:nvCxnSpPr>
        <p:spPr>
          <a:xfrm>
            <a:off x="7308304" y="866502"/>
            <a:ext cx="1152128" cy="266923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51520" y="4553421"/>
                <a:ext cx="8784976" cy="573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𝒄𝒎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𝟏𝟔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𝒄𝒎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=?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=?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=,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553421"/>
                <a:ext cx="8784976" cy="5738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241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 animBg="1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96" y="699542"/>
                <a:ext cx="906107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Kovak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devorining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𝟏𝟓𝟔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𝝅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devorning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alinligi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99542"/>
                <a:ext cx="906107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13" t="-6410" r="-135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976522"/>
                <a:ext cx="30185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𝒌𝒐𝒗𝒂𝒌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7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𝑹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7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76522"/>
                <a:ext cx="301851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Кольцо 2"/>
          <p:cNvSpPr/>
          <p:nvPr/>
        </p:nvSpPr>
        <p:spPr>
          <a:xfrm>
            <a:off x="6804248" y="1707654"/>
            <a:ext cx="1872208" cy="1800200"/>
          </a:xfrm>
          <a:prstGeom prst="donut">
            <a:avLst>
              <a:gd name="adj" fmla="val 191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01204" y="2594070"/>
            <a:ext cx="38855" cy="470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7727348" y="2283718"/>
            <a:ext cx="471196" cy="3338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6" idx="4"/>
          </p:cNvCxnSpPr>
          <p:nvPr/>
        </p:nvCxnSpPr>
        <p:spPr>
          <a:xfrm>
            <a:off x="7720632" y="2641084"/>
            <a:ext cx="955824" cy="2186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316416" y="2355726"/>
            <a:ext cx="360040" cy="949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57775" y="2105383"/>
                <a:ext cx="4667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775" y="2105383"/>
                <a:ext cx="466794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860715" y="2643758"/>
                <a:ext cx="52770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715" y="2643758"/>
                <a:ext cx="527709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85617" y="1995686"/>
                <a:ext cx="490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617" y="1995686"/>
                <a:ext cx="49083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59832" y="1729126"/>
                <a:ext cx="3881512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1" i="1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7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700" b="1" i="1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7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1" i="1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7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700" b="1" i="1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7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𝟏𝟓𝟔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729126"/>
                <a:ext cx="3881512" cy="9002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7504" y="2643758"/>
                <a:ext cx="2591672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7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7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𝟏𝟏𝟕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643758"/>
                <a:ext cx="2591672" cy="53296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43630" y="2643758"/>
                <a:ext cx="176041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𝑹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𝒓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630" y="2643758"/>
                <a:ext cx="1760418" cy="5078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496" y="3147814"/>
                <a:ext cx="3354123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𝒓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𝟏𝟏𝟕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147814"/>
                <a:ext cx="3354123" cy="51725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496" y="3737079"/>
                <a:ext cx="5254772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𝟗</m:t>
                      </m:r>
                      <m:sSup>
                        <m:sSupPr>
                          <m:ctrlPr>
                            <a:rPr lang="en-US" sz="27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𝟐𝟕</m:t>
                      </m:r>
                      <m:r>
                        <a:rPr lang="en-US" sz="2700" b="1" i="1" smtClean="0">
                          <a:latin typeface="Cambria Math"/>
                        </a:rPr>
                        <m:t>𝒓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𝟐𝟕</m:t>
                      </m:r>
                      <m:r>
                        <a:rPr lang="en-US" sz="27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𝟏𝟏𝟕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737079"/>
                <a:ext cx="5254772" cy="51725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95395" y="3723878"/>
                <a:ext cx="3315267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𝟗</m:t>
                      </m:r>
                      <m:sSup>
                        <m:sSupPr>
                          <m:ctrlPr>
                            <a:rPr lang="en-US" sz="27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𝟐𝟕</m:t>
                      </m:r>
                      <m:r>
                        <a:rPr lang="en-US" sz="2700" b="1" i="1" smtClean="0">
                          <a:latin typeface="Cambria Math"/>
                        </a:rPr>
                        <m:t>𝒓</m:t>
                      </m:r>
                      <m:r>
                        <a:rPr lang="en-US" sz="2700" b="1" i="1" smtClean="0">
                          <a:latin typeface="Cambria Math"/>
                        </a:rPr>
                        <m:t>−</m:t>
                      </m:r>
                      <m:r>
                        <a:rPr lang="en-US" sz="2700" b="1" i="1" smtClean="0">
                          <a:latin typeface="Cambria Math"/>
                        </a:rPr>
                        <m:t>𝟗𝟎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395" y="3723878"/>
                <a:ext cx="3315267" cy="51725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9048" y="4368175"/>
                <a:ext cx="284071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48" y="4368175"/>
                <a:ext cx="2840713" cy="5078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71571" y="4368174"/>
                <a:ext cx="110639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𝒓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571" y="4368174"/>
                <a:ext cx="1106392" cy="50783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83790" y="4368175"/>
                <a:ext cx="369364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𝑹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𝒓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790" y="4368175"/>
                <a:ext cx="3693640" cy="50783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535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 animBg="1"/>
      <p:bldP spid="6" grpId="0" animBg="1"/>
      <p:bldP spid="13" grpId="0"/>
      <p:bldP spid="18" grpId="0"/>
      <p:bldP spid="14" grpId="0"/>
      <p:bldP spid="15" grpId="0"/>
      <p:bldP spid="21" grpId="0"/>
      <p:bldP spid="16" grpId="0"/>
      <p:bldP spid="17" grpId="0"/>
      <p:bldP spid="24" grpId="0"/>
      <p:bldP spid="25" grpId="0"/>
      <p:bldP spid="19" grpId="0"/>
      <p:bldP spid="20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914653" y="891807"/>
            <a:ext cx="7771863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dirty="0" err="1"/>
              <a:t>Darslikning</a:t>
            </a:r>
            <a:r>
              <a:rPr lang="en-US" sz="3200" dirty="0"/>
              <a:t> </a:t>
            </a:r>
            <a:endParaRPr lang="ru-RU" sz="3200" dirty="0"/>
          </a:p>
          <a:p>
            <a:r>
              <a:rPr lang="en-US" sz="3200" b="1" dirty="0" smtClean="0">
                <a:solidFill>
                  <a:srgbClr val="7030A0"/>
                </a:solidFill>
              </a:rPr>
              <a:t>120-</a:t>
            </a:r>
            <a:r>
              <a:rPr lang="en-US" sz="3200" dirty="0" smtClean="0"/>
              <a:t>betidagi </a:t>
            </a:r>
            <a:r>
              <a:rPr lang="en-US" sz="3200" b="1" dirty="0" smtClean="0">
                <a:solidFill>
                  <a:srgbClr val="7030A0"/>
                </a:solidFill>
              </a:rPr>
              <a:t>2.18, 2.12, 2.13-</a:t>
            </a:r>
            <a:r>
              <a:rPr lang="en-US" sz="3200" dirty="0" smtClean="0"/>
              <a:t>mashqlar. </a:t>
            </a:r>
            <a:endParaRPr lang="ru-RU" sz="3200" dirty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11710"/>
            <a:ext cx="439248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342395" y="192346"/>
            <a:ext cx="8557312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bajarish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topshiriqlar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86203" y="1363884"/>
            <a:ext cx="6888211" cy="1390409"/>
          </a:xfrm>
          <a:prstGeom prst="rect">
            <a:avLst/>
          </a:prstGeom>
        </p:spPr>
        <p:txBody>
          <a:bodyPr vert="horz" wrap="square" lIns="0" tIns="24158" rIns="0" bIns="0" rtlCol="0">
            <a:spAutoFit/>
          </a:bodyPr>
          <a:lstStyle/>
          <a:p>
            <a:pPr marL="62411" algn="ctr">
              <a:spcBef>
                <a:spcPts val="190"/>
              </a:spcBef>
            </a:pPr>
            <a:r>
              <a:rPr lang="en-US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E’TIBORINGIZ UCHUN RAHMAT!</a:t>
            </a:r>
            <a:endParaRPr spc="16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1154" y="4383551"/>
            <a:ext cx="4572000" cy="592648"/>
          </a:xfrm>
          <a:prstGeom prst="rect">
            <a:avLst/>
          </a:prstGeom>
        </p:spPr>
        <p:txBody>
          <a:bodyPr lIns="144954" tIns="72478" rIns="144954" bIns="72478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42397" y="192346"/>
            <a:ext cx="8475234" cy="538679"/>
          </a:xfrm>
          <a:prstGeom prst="rect">
            <a:avLst/>
          </a:prstGeom>
        </p:spPr>
        <p:txBody>
          <a:bodyPr vert="horz" wrap="square" lIns="0" tIns="26172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2" algn="ctr">
              <a:spcBef>
                <a:spcPts val="206"/>
              </a:spcBef>
            </a:pPr>
            <a:r>
              <a:rPr lang="en-US" sz="3300" spc="24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174222" y="99897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2" y="-53823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56176" y="2594694"/>
            <a:ext cx="2304256" cy="18820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308304" y="843558"/>
            <a:ext cx="25807" cy="45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stCxn id="3" idx="4"/>
          </p:cNvCxnSpPr>
          <p:nvPr/>
        </p:nvCxnSpPr>
        <p:spPr>
          <a:xfrm flipH="1">
            <a:off x="6146220" y="889446"/>
            <a:ext cx="1174988" cy="17052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3" idx="4"/>
          </p:cNvCxnSpPr>
          <p:nvPr/>
        </p:nvCxnSpPr>
        <p:spPr>
          <a:xfrm flipH="1">
            <a:off x="6146220" y="889446"/>
            <a:ext cx="1174988" cy="35873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3" idx="3"/>
          </p:cNvCxnSpPr>
          <p:nvPr/>
        </p:nvCxnSpPr>
        <p:spPr>
          <a:xfrm>
            <a:off x="7312083" y="882726"/>
            <a:ext cx="1138393" cy="17119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3" idx="4"/>
          </p:cNvCxnSpPr>
          <p:nvPr/>
        </p:nvCxnSpPr>
        <p:spPr>
          <a:xfrm>
            <a:off x="7321208" y="889446"/>
            <a:ext cx="1129268" cy="35873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3" idx="3"/>
          </p:cNvCxnSpPr>
          <p:nvPr/>
        </p:nvCxnSpPr>
        <p:spPr>
          <a:xfrm>
            <a:off x="7312083" y="882726"/>
            <a:ext cx="9125" cy="265301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156176" y="3525859"/>
            <a:ext cx="1165032" cy="94104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2" idx="3"/>
          </p:cNvCxnSpPr>
          <p:nvPr/>
        </p:nvCxnSpPr>
        <p:spPr>
          <a:xfrm>
            <a:off x="7316645" y="3535737"/>
            <a:ext cx="114378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3" idx="2"/>
            <a:endCxn id="2" idx="3"/>
          </p:cNvCxnSpPr>
          <p:nvPr/>
        </p:nvCxnSpPr>
        <p:spPr>
          <a:xfrm>
            <a:off x="7308304" y="866502"/>
            <a:ext cx="1152128" cy="266923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35496" y="699542"/>
                <a:ext cx="4392488" cy="993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𝒄𝒎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𝟏𝟔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𝒄𝒎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  </m:t>
                      </m:r>
                    </m:oMath>
                  </m:oMathPara>
                </a14:m>
                <a:endParaRPr lang="en-US" sz="2800" b="1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=?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=?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=,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99542"/>
                <a:ext cx="4392488" cy="9936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40787" y="2594694"/>
                <a:ext cx="39145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787" y="2594694"/>
                <a:ext cx="391453" cy="507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36296" y="2086863"/>
                <a:ext cx="48122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2086863"/>
                <a:ext cx="481221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118320" y="4368175"/>
                <a:ext cx="47801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320" y="4368175"/>
                <a:ext cx="478016" cy="507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96136" y="3271943"/>
                <a:ext cx="47801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271943"/>
                <a:ext cx="478016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15005" y="3488550"/>
                <a:ext cx="50526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005" y="3488550"/>
                <a:ext cx="505267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596336" y="3144039"/>
                <a:ext cx="44916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144039"/>
                <a:ext cx="449161" cy="5078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857637" y="2067694"/>
                <a:ext cx="458779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637" y="2067694"/>
                <a:ext cx="458779" cy="5078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510" y="1563638"/>
                <a:ext cx="5838137" cy="1029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;   </m:t>
                      </m:r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0" y="1563638"/>
                <a:ext cx="5838137" cy="102976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0800" y="2450392"/>
                <a:ext cx="5675336" cy="1459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𝟏𝟔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𝟔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𝟐𝟓𝟔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𝟕𝟐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𝟑𝟐𝟖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𝟖𝟐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00" y="2450392"/>
                <a:ext cx="5675336" cy="145956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54134" y="3826040"/>
                <a:ext cx="5065938" cy="1121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𝟏𝟔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𝟐𝟓𝟔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𝟑𝟔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𝟐𝟗𝟐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𝟕𝟑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34" y="3826040"/>
                <a:ext cx="5065938" cy="112197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4864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9" grpId="0"/>
      <p:bldP spid="4" grpId="0"/>
      <p:bldP spid="17" grpId="0"/>
      <p:bldP spid="18" grpId="0"/>
      <p:bldP spid="20" grpId="0"/>
      <p:bldP spid="21" grpId="0"/>
      <p:bldP spid="22" grpId="0"/>
      <p:bldP spid="24" grpId="0"/>
      <p:bldP spid="6" grpId="0"/>
      <p:bldP spid="8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2" y="-53823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56176" y="2594694"/>
            <a:ext cx="2304256" cy="18820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308304" y="843558"/>
            <a:ext cx="25807" cy="458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stCxn id="3" idx="4"/>
          </p:cNvCxnSpPr>
          <p:nvPr/>
        </p:nvCxnSpPr>
        <p:spPr>
          <a:xfrm flipH="1">
            <a:off x="6146220" y="889446"/>
            <a:ext cx="1174988" cy="17052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3" idx="4"/>
          </p:cNvCxnSpPr>
          <p:nvPr/>
        </p:nvCxnSpPr>
        <p:spPr>
          <a:xfrm flipH="1">
            <a:off x="6146220" y="889446"/>
            <a:ext cx="1174988" cy="35873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3" idx="3"/>
          </p:cNvCxnSpPr>
          <p:nvPr/>
        </p:nvCxnSpPr>
        <p:spPr>
          <a:xfrm>
            <a:off x="7312083" y="882726"/>
            <a:ext cx="1138393" cy="17119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3" idx="4"/>
          </p:cNvCxnSpPr>
          <p:nvPr/>
        </p:nvCxnSpPr>
        <p:spPr>
          <a:xfrm>
            <a:off x="7321208" y="889446"/>
            <a:ext cx="1129268" cy="35873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3" idx="3"/>
          </p:cNvCxnSpPr>
          <p:nvPr/>
        </p:nvCxnSpPr>
        <p:spPr>
          <a:xfrm>
            <a:off x="7312083" y="882726"/>
            <a:ext cx="9125" cy="265301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156176" y="3525859"/>
            <a:ext cx="1165032" cy="94104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2" idx="3"/>
          </p:cNvCxnSpPr>
          <p:nvPr/>
        </p:nvCxnSpPr>
        <p:spPr>
          <a:xfrm>
            <a:off x="7316645" y="3535737"/>
            <a:ext cx="114378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3" idx="2"/>
            <a:endCxn id="2" idx="3"/>
          </p:cNvCxnSpPr>
          <p:nvPr/>
        </p:nvCxnSpPr>
        <p:spPr>
          <a:xfrm>
            <a:off x="7308304" y="866502"/>
            <a:ext cx="1152128" cy="266923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35496" y="699542"/>
                <a:ext cx="7853042" cy="1044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𝒄𝒎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𝟏𝟔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𝒄𝒎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𝟖𝟐</m:t>
                          </m:r>
                        </m:e>
                      </m:rad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𝟕𝟑</m:t>
                          </m:r>
                        </m:e>
                      </m:rad>
                    </m:oMath>
                  </m:oMathPara>
                </a14:m>
                <a:endParaRPr lang="en-US" sz="28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=,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99542"/>
                <a:ext cx="7853042" cy="10443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40787" y="2594694"/>
                <a:ext cx="39145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787" y="2594694"/>
                <a:ext cx="391453" cy="507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36296" y="2086863"/>
                <a:ext cx="48122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2086863"/>
                <a:ext cx="481221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118320" y="4368175"/>
                <a:ext cx="47801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320" y="4368175"/>
                <a:ext cx="478016" cy="507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96136" y="3271943"/>
                <a:ext cx="47801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271943"/>
                <a:ext cx="478016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15005" y="3488550"/>
                <a:ext cx="50526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005" y="3488550"/>
                <a:ext cx="505267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596336" y="3144039"/>
                <a:ext cx="44916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3144039"/>
                <a:ext cx="449161" cy="5078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857637" y="2067694"/>
                <a:ext cx="458779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637" y="2067694"/>
                <a:ext cx="458779" cy="5078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5496" y="1635646"/>
                <a:ext cx="6335645" cy="1432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𝑷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𝟕𝟑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𝟒𝟖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𝟕𝟑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635646"/>
                <a:ext cx="6335645" cy="143231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504" y="2949941"/>
                <a:ext cx="494808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𝟏𝟐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𝟏𝟒𝟒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949941"/>
                <a:ext cx="4948085" cy="53296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9400" y="3727076"/>
                <a:ext cx="3962560" cy="1072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𝟏𝟒𝟒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𝟒𝟖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𝟕𝟑</m:t>
                          </m:r>
                        </m:e>
                      </m:rad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  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00" y="3727076"/>
                <a:ext cx="3962560" cy="107273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5651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9" grpId="0"/>
      <p:bldP spid="4" grpId="0"/>
      <p:bldP spid="17" grpId="0"/>
      <p:bldP spid="18" grpId="0"/>
      <p:bldP spid="20" grpId="0"/>
      <p:bldP spid="21" grpId="0"/>
      <p:bldP spid="22" grpId="0"/>
      <p:bldP spid="24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Aylanish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jismlari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167" y="845880"/>
            <a:ext cx="862851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Fazoviy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shakllarning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sinflaridan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5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5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ylanish</a:t>
            </a:r>
            <a:r>
              <a:rPr lang="en-US" sz="25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jismlaridir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4841" y="1898997"/>
            <a:ext cx="74855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jismlari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bular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silindr</a:t>
            </a:r>
            <a:r>
              <a:rPr lang="en-US" sz="25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25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5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7" y="2669802"/>
            <a:ext cx="1694669" cy="20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150" y="2659047"/>
            <a:ext cx="1755922" cy="200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10639"/>
            <a:ext cx="2245946" cy="202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3326" y="2499742"/>
            <a:ext cx="24622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2715766"/>
            <a:ext cx="24622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44208" y="2715766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0720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9" grpId="0"/>
      <p:bldP spid="2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Silindr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838" y="699542"/>
            <a:ext cx="90626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to‘rtburchakni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aylantirish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jism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silindr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35646"/>
            <a:ext cx="4092086" cy="342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96" y="1681520"/>
            <a:ext cx="48205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aylantirishda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endParaRPr lang="en-US" sz="2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o‘rtburchakning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o‘zg‘alishsiz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endParaRPr lang="en-US" sz="2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27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</a:t>
            </a:r>
            <a:r>
              <a:rPr lang="en-US" sz="27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ataymiz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7884" y="3579862"/>
                <a:ext cx="3462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𝑶</m:t>
                    </m:r>
                    <m:sSub>
                      <m:sSubPr>
                        <m:ctrlPr>
                          <a:rPr lang="ru-RU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4" y="3579862"/>
                <a:ext cx="3462871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2465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5078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Silindr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786" y="771550"/>
            <a:ext cx="3686347" cy="342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757029"/>
            <a:ext cx="540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O‘qqa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qarama-qarshi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ylanishidan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deb,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omonning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asovchisi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275589"/>
            <a:ext cx="914705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to‘rtburchakning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tomonlarining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aylanishda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doira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ko‘rinishidagi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doiralar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asoslari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4212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Silindr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79" y="880839"/>
            <a:ext cx="32861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40452" y="1072928"/>
                <a:ext cx="2311467" cy="562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𝒓𝒉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452" y="1072928"/>
                <a:ext cx="2311467" cy="5627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20736" y="1813495"/>
                <a:ext cx="214315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736" y="1813495"/>
                <a:ext cx="2143151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7287" y="2715766"/>
                <a:ext cx="3788729" cy="573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87" y="2715766"/>
                <a:ext cx="3788729" cy="5738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36512" y="3510107"/>
                <a:ext cx="5940536" cy="553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latin typeface="Cambria Math"/>
                        </a:rPr>
                        <m:t>𝟐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𝒓𝒉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𝒉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510107"/>
                <a:ext cx="5940536" cy="55303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520" y="4227934"/>
                <a:ext cx="3543021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𝑽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𝒉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27934"/>
                <a:ext cx="3543021" cy="53296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3160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79" y="1635646"/>
            <a:ext cx="328612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496" y="1923678"/>
                <a:ext cx="6074162" cy="582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𝒓𝒉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𝟔𝟎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923678"/>
                <a:ext cx="6074162" cy="5824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6512" y="2695974"/>
                <a:ext cx="5397760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𝟑𝟔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695974"/>
                <a:ext cx="5397760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36512" y="3420990"/>
                <a:ext cx="6021712" cy="547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𝟑𝟔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𝟔𝟎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𝟏𝟑𝟐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420990"/>
                <a:ext cx="6021712" cy="5477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6512" y="4183866"/>
                <a:ext cx="6045308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𝑽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𝟑𝟔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𝟏𝟖𝟎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183866"/>
                <a:ext cx="6045308" cy="5329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96" y="699542"/>
                <a:ext cx="903112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𝒉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𝟓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</a:rPr>
                      <m:t>𝒄𝒎</m:t>
                    </m:r>
                    <m:r>
                      <a:rPr lang="en-US" sz="2800" b="1" i="1" smtClean="0">
                        <a:latin typeface="Cambria Math"/>
                      </a:rPr>
                      <m:t>,  </m:t>
                    </m:r>
                    <m:r>
                      <a:rPr lang="en-US" sz="2800" b="1" i="1" smtClean="0">
                        <a:latin typeface="Cambria Math"/>
                      </a:rPr>
                      <m:t>𝒓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𝟔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</a:rPr>
                      <m:t>𝒄𝒎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99542"/>
                <a:ext cx="9031127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1418" t="-6410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8568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43b1761402bda7fe70c59ab910b063279fc3f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8416</TotalTime>
  <Words>695</Words>
  <Application>Microsoft Office PowerPoint</Application>
  <PresentationFormat>Экран (16:9)</PresentationFormat>
  <Paragraphs>200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Учетная запись Майкрософт</cp:lastModifiedBy>
  <cp:revision>793</cp:revision>
  <dcterms:created xsi:type="dcterms:W3CDTF">2020-04-09T07:32:19Z</dcterms:created>
  <dcterms:modified xsi:type="dcterms:W3CDTF">2020-09-21T07:53:46Z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