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1382" r:id="rId2"/>
    <p:sldId id="417" r:id="rId3"/>
    <p:sldId id="1411" r:id="rId4"/>
    <p:sldId id="1434" r:id="rId5"/>
    <p:sldId id="1453" r:id="rId6"/>
    <p:sldId id="1438" r:id="rId7"/>
    <p:sldId id="1440" r:id="rId8"/>
    <p:sldId id="1441" r:id="rId9"/>
    <p:sldId id="1442" r:id="rId10"/>
    <p:sldId id="1443" r:id="rId11"/>
    <p:sldId id="1445" r:id="rId12"/>
    <p:sldId id="1446" r:id="rId13"/>
    <p:sldId id="1448" r:id="rId14"/>
    <p:sldId id="1449" r:id="rId15"/>
    <p:sldId id="1450" r:id="rId16"/>
    <p:sldId id="1447" r:id="rId17"/>
    <p:sldId id="1451" r:id="rId18"/>
    <p:sldId id="1435" r:id="rId19"/>
    <p:sldId id="1436" r:id="rId20"/>
    <p:sldId id="1437" r:id="rId21"/>
    <p:sldId id="368" r:id="rId22"/>
    <p:sldId id="407" r:id="rId23"/>
  </p:sldIdLst>
  <p:sldSz cx="9144000" cy="5143500" type="screen16x9"/>
  <p:notesSz cx="5765800" cy="3244850"/>
  <p:custDataLst>
    <p:tags r:id="rId2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0" d="100"/>
          <a:sy n="90" d="100"/>
        </p:scale>
        <p:origin x="-78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38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8.png"/><Relationship Id="rId3" Type="http://schemas.openxmlformats.org/officeDocument/2006/relationships/image" Target="../media/image66.png"/><Relationship Id="rId7" Type="http://schemas.openxmlformats.org/officeDocument/2006/relationships/image" Target="../media/image67.png"/><Relationship Id="rId12" Type="http://schemas.openxmlformats.org/officeDocument/2006/relationships/image" Target="../media/image7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9.png"/><Relationship Id="rId5" Type="http://schemas.openxmlformats.org/officeDocument/2006/relationships/image" Target="../media/image60.png"/><Relationship Id="rId10" Type="http://schemas.openxmlformats.org/officeDocument/2006/relationships/image" Target="../media/image68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03.png"/><Relationship Id="rId3" Type="http://schemas.openxmlformats.org/officeDocument/2006/relationships/image" Target="../media/image99.png"/><Relationship Id="rId7" Type="http://schemas.openxmlformats.org/officeDocument/2006/relationships/image" Target="../media/image92.png"/><Relationship Id="rId12" Type="http://schemas.openxmlformats.org/officeDocument/2006/relationships/image" Target="../media/image10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11" Type="http://schemas.openxmlformats.org/officeDocument/2006/relationships/image" Target="../media/image101.png"/><Relationship Id="rId5" Type="http://schemas.openxmlformats.org/officeDocument/2006/relationships/image" Target="../media/image90.png"/><Relationship Id="rId10" Type="http://schemas.openxmlformats.org/officeDocument/2006/relationships/image" Target="../media/image10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8.png"/><Relationship Id="rId3" Type="http://schemas.openxmlformats.org/officeDocument/2006/relationships/image" Target="../media/image115.png"/><Relationship Id="rId7" Type="http://schemas.openxmlformats.org/officeDocument/2006/relationships/image" Target="../media/image108.png"/><Relationship Id="rId12" Type="http://schemas.openxmlformats.org/officeDocument/2006/relationships/image" Target="../media/image1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11" Type="http://schemas.openxmlformats.org/officeDocument/2006/relationships/image" Target="../media/image116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43608" y="2103452"/>
            <a:ext cx="7164156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Fazoviy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geometrik</a:t>
            </a:r>
            <a:endParaRPr lang="en-US" sz="3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hakllar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ko‘pyoqlar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067694"/>
            <a:ext cx="545553" cy="13681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3" y="330377"/>
            <a:ext cx="3832550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en-US" sz="5398" kern="0" spc="16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7694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673643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2273756">
            <a:off x="7202461" y="1872900"/>
            <a:ext cx="1584176" cy="112296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6" idx="2"/>
          </p:cNvCxnSpPr>
          <p:nvPr/>
        </p:nvCxnSpPr>
        <p:spPr>
          <a:xfrm flipH="1">
            <a:off x="7024611" y="881547"/>
            <a:ext cx="645174" cy="15093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6" idx="4"/>
          </p:cNvCxnSpPr>
          <p:nvPr/>
        </p:nvCxnSpPr>
        <p:spPr>
          <a:xfrm>
            <a:off x="7669783" y="881547"/>
            <a:ext cx="604945" cy="2482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0"/>
          </p:cNvCxnSpPr>
          <p:nvPr/>
        </p:nvCxnSpPr>
        <p:spPr>
          <a:xfrm>
            <a:off x="7669783" y="881547"/>
            <a:ext cx="669646" cy="1109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6" idx="3"/>
          </p:cNvCxnSpPr>
          <p:nvPr/>
        </p:nvCxnSpPr>
        <p:spPr>
          <a:xfrm flipH="1">
            <a:off x="7649669" y="881547"/>
            <a:ext cx="20114" cy="1995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669783" y="881547"/>
            <a:ext cx="302472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" idx="3"/>
          </p:cNvCxnSpPr>
          <p:nvPr/>
        </p:nvCxnSpPr>
        <p:spPr>
          <a:xfrm flipH="1">
            <a:off x="7649669" y="2537731"/>
            <a:ext cx="322586" cy="3397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-36512" y="736997"/>
                <a:ext cx="29068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736997"/>
                <a:ext cx="2906886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08304" y="1783282"/>
                <a:ext cx="4841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783282"/>
                <a:ext cx="48410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740744" y="1610202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744" y="1610202"/>
                <a:ext cx="50366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32629" y="1366940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629" y="1366940"/>
                <a:ext cx="40588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41497" y="2609739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97" y="2609739"/>
                <a:ext cx="49885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691921" y="748038"/>
                <a:ext cx="4873770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=?, 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=?,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=?,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921" y="748038"/>
                <a:ext cx="4873770" cy="5627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>
            <a:stCxn id="6" idx="2"/>
          </p:cNvCxnSpPr>
          <p:nvPr/>
        </p:nvCxnSpPr>
        <p:spPr>
          <a:xfrm>
            <a:off x="7024611" y="2390943"/>
            <a:ext cx="947644" cy="146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05606" y="2503178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606" y="2503178"/>
                <a:ext cx="46679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Равнобедренный треугольник 41"/>
          <p:cNvSpPr/>
          <p:nvPr/>
        </p:nvSpPr>
        <p:spPr>
          <a:xfrm>
            <a:off x="5686881" y="2038079"/>
            <a:ext cx="1333391" cy="1171030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327864" y="2739099"/>
            <a:ext cx="1" cy="4865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6314000" y="2739099"/>
            <a:ext cx="34182" cy="47141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81663" y="3041253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663" y="3041253"/>
                <a:ext cx="49885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65446" y="2672433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446" y="2672433"/>
                <a:ext cx="46679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>
            <a:stCxn id="42" idx="2"/>
          </p:cNvCxnSpPr>
          <p:nvPr/>
        </p:nvCxnSpPr>
        <p:spPr>
          <a:xfrm flipV="1">
            <a:off x="5686881" y="2758159"/>
            <a:ext cx="627119" cy="450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03803" y="2398117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803" y="2398117"/>
                <a:ext cx="468397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380312" y="2110085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110085"/>
                <a:ext cx="468397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901" y="1131590"/>
                <a:ext cx="34349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1" y="1131590"/>
                <a:ext cx="343497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496" y="2211710"/>
                <a:ext cx="5203091" cy="645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11710"/>
                <a:ext cx="5203091" cy="6452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3560" y="2769755"/>
                <a:ext cx="4142416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𝟑𝟐𝟒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𝟏𝟒𝟒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60" y="2769755"/>
                <a:ext cx="4142416" cy="59125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" y="3075806"/>
                <a:ext cx="7530459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𝟏𝟖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𝟒𝟎𝟓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075806"/>
                <a:ext cx="7530459" cy="99591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496" y="1493344"/>
                <a:ext cx="6272423" cy="783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𝒂𝒔𝒐𝒔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𝒂𝒉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𝑹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𝒓</m:t>
                        </m:r>
                        <m:r>
                          <a:rPr lang="en-US" sz="2800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𝟏𝟖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𝟐𝟕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𝟐𝟒𝟑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493344"/>
                <a:ext cx="6272423" cy="78329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1259" y="4155926"/>
                <a:ext cx="5958106" cy="60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𝟐𝟒𝟑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𝟒𝟎𝟓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𝟔𝟒𝟖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59" y="4155926"/>
                <a:ext cx="5958106" cy="60670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>
            <a:stCxn id="42" idx="0"/>
          </p:cNvCxnSpPr>
          <p:nvPr/>
        </p:nvCxnSpPr>
        <p:spPr>
          <a:xfrm flipH="1">
            <a:off x="6327864" y="2038079"/>
            <a:ext cx="25713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241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  <p:bldP spid="31" grpId="0"/>
      <p:bldP spid="31" grpId="1"/>
      <p:bldP spid="31" grpId="2"/>
      <p:bldP spid="35" grpId="0"/>
      <p:bldP spid="36" grpId="0"/>
      <p:bldP spid="37" grpId="0"/>
      <p:bldP spid="34" grpId="0"/>
      <p:bldP spid="40" grpId="0"/>
      <p:bldP spid="42" grpId="0" animBg="1"/>
      <p:bldP spid="42" grpId="1" animBg="1"/>
      <p:bldP spid="46" grpId="0" animBg="1"/>
      <p:bldP spid="46" grpId="1" animBg="1"/>
      <p:bldP spid="48" grpId="0"/>
      <p:bldP spid="48" grpId="1"/>
      <p:bldP spid="49" grpId="0"/>
      <p:bldP spid="49" grpId="1"/>
      <p:bldP spid="5" grpId="0"/>
      <p:bldP spid="5" grpId="1"/>
      <p:bldP spid="38" grpId="0"/>
      <p:bldP spid="38" grpId="1"/>
      <p:bldP spid="7" grpId="0"/>
      <p:bldP spid="9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782578"/>
            <a:ext cx="61206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parallelogrammdan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uchini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diagonallari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kesishish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nuqtasi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tutashtiruvchi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qirralarini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6444208" y="2704353"/>
            <a:ext cx="2160240" cy="1224136"/>
          </a:xfrm>
          <a:prstGeom prst="parallelogram">
            <a:avLst>
              <a:gd name="adj" fmla="val 5105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24328" y="915566"/>
            <a:ext cx="45719" cy="491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3"/>
          </p:cNvCxnSpPr>
          <p:nvPr/>
        </p:nvCxnSpPr>
        <p:spPr>
          <a:xfrm flipH="1">
            <a:off x="7092280" y="957546"/>
            <a:ext cx="438743" cy="17468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437513" y="957546"/>
            <a:ext cx="1086815" cy="29709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</p:cNvCxnSpPr>
          <p:nvPr/>
        </p:nvCxnSpPr>
        <p:spPr>
          <a:xfrm>
            <a:off x="7524328" y="940158"/>
            <a:ext cx="1080120" cy="1764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</p:cNvCxnSpPr>
          <p:nvPr/>
        </p:nvCxnSpPr>
        <p:spPr>
          <a:xfrm>
            <a:off x="7524328" y="940158"/>
            <a:ext cx="432048" cy="2988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92280" y="2704353"/>
            <a:ext cx="864096" cy="12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444208" y="2704353"/>
            <a:ext cx="2160240" cy="12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" idx="3"/>
          </p:cNvCxnSpPr>
          <p:nvPr/>
        </p:nvCxnSpPr>
        <p:spPr>
          <a:xfrm flipH="1">
            <a:off x="7524328" y="957546"/>
            <a:ext cx="6695" cy="23588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9512" y="3651870"/>
                <a:ext cx="48070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=8;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=10;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=6;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51870"/>
                <a:ext cx="4807022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4020" y="4092049"/>
                <a:ext cx="22175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=?; 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20" y="4092049"/>
                <a:ext cx="2217530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16421" y="3077894"/>
                <a:ext cx="45557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421" y="3077894"/>
                <a:ext cx="455574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980920" y="3894896"/>
                <a:ext cx="45076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20" y="3894896"/>
                <a:ext cx="450764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425588" y="2259062"/>
                <a:ext cx="45878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588" y="2259062"/>
                <a:ext cx="458780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948264" y="2881763"/>
                <a:ext cx="61638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2881763"/>
                <a:ext cx="616386" cy="477054"/>
              </a:xfrm>
              <a:prstGeom prst="rect">
                <a:avLst/>
              </a:prstGeom>
              <a:blipFill rotWithShape="1">
                <a:blip r:embed="rId7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564058" y="2143990"/>
                <a:ext cx="52822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58" y="2143990"/>
                <a:ext cx="528222" cy="477054"/>
              </a:xfrm>
              <a:prstGeom prst="rect">
                <a:avLst/>
              </a:prstGeom>
              <a:blipFill rotWithShape="1"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716186" y="2571750"/>
                <a:ext cx="52822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186" y="2571750"/>
                <a:ext cx="528222" cy="477054"/>
              </a:xfrm>
              <a:prstGeom prst="rect">
                <a:avLst/>
              </a:prstGeom>
              <a:blipFill rotWithShape="1">
                <a:blip r:embed="rId9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8177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6444208" y="2704353"/>
            <a:ext cx="2160240" cy="1224136"/>
          </a:xfrm>
          <a:prstGeom prst="parallelogram">
            <a:avLst>
              <a:gd name="adj" fmla="val 5105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524328" y="915566"/>
            <a:ext cx="45719" cy="491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3"/>
          </p:cNvCxnSpPr>
          <p:nvPr/>
        </p:nvCxnSpPr>
        <p:spPr>
          <a:xfrm flipH="1">
            <a:off x="7092280" y="957546"/>
            <a:ext cx="438743" cy="17468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437513" y="957546"/>
            <a:ext cx="1086815" cy="29709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2"/>
          </p:cNvCxnSpPr>
          <p:nvPr/>
        </p:nvCxnSpPr>
        <p:spPr>
          <a:xfrm>
            <a:off x="7524328" y="940158"/>
            <a:ext cx="1080120" cy="1764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</p:cNvCxnSpPr>
          <p:nvPr/>
        </p:nvCxnSpPr>
        <p:spPr>
          <a:xfrm>
            <a:off x="7524328" y="940158"/>
            <a:ext cx="432048" cy="29883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92280" y="2704353"/>
            <a:ext cx="864096" cy="12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444208" y="2704353"/>
            <a:ext cx="2160240" cy="122413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" idx="3"/>
          </p:cNvCxnSpPr>
          <p:nvPr/>
        </p:nvCxnSpPr>
        <p:spPr>
          <a:xfrm flipH="1">
            <a:off x="7524328" y="957546"/>
            <a:ext cx="6695" cy="23588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9512" y="843558"/>
                <a:ext cx="48070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3558"/>
                <a:ext cx="4807022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4020" y="1283737"/>
                <a:ext cx="22087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=?;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20" y="1283737"/>
                <a:ext cx="220874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16421" y="3077894"/>
                <a:ext cx="45557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421" y="3077894"/>
                <a:ext cx="455574" cy="47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980920" y="3894896"/>
                <a:ext cx="450764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20" y="3894896"/>
                <a:ext cx="450764" cy="477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425588" y="2259062"/>
                <a:ext cx="458780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588" y="2259062"/>
                <a:ext cx="458780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876256" y="2787774"/>
                <a:ext cx="616386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787774"/>
                <a:ext cx="616386" cy="477054"/>
              </a:xfrm>
              <a:prstGeom prst="rect">
                <a:avLst/>
              </a:prstGeom>
              <a:blipFill rotWithShape="1">
                <a:blip r:embed="rId7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564058" y="2143990"/>
                <a:ext cx="52822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58" y="2143990"/>
                <a:ext cx="528222" cy="477054"/>
              </a:xfrm>
              <a:prstGeom prst="rect">
                <a:avLst/>
              </a:prstGeom>
              <a:blipFill rotWithShape="1">
                <a:blip r:embed="rId8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716186" y="2571750"/>
                <a:ext cx="52822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186" y="2571750"/>
                <a:ext cx="528222" cy="477054"/>
              </a:xfrm>
              <a:prstGeom prst="rect">
                <a:avLst/>
              </a:prstGeom>
              <a:blipFill rotWithShape="1">
                <a:blip r:embed="rId9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32240" y="3174816"/>
                <a:ext cx="61638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5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5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174816"/>
                <a:ext cx="616387" cy="477054"/>
              </a:xfrm>
              <a:prstGeom prst="rect">
                <a:avLst/>
              </a:prstGeom>
              <a:blipFill rotWithShape="1">
                <a:blip r:embed="rId10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779662"/>
                <a:ext cx="3963649" cy="579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79662"/>
                <a:ext cx="3963649" cy="5797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363308"/>
                <a:ext cx="5851282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𝟔𝟒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𝟏𝟎𝟎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𝟑𝟔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𝟕𝟑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3308"/>
                <a:ext cx="5851282" cy="63280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6512" y="2867364"/>
                <a:ext cx="6124946" cy="1000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latin typeface="Cambria Math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𝟏𝟔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𝟕𝟑</m:t>
                        </m:r>
                      </m:e>
                    </m:ra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𝟖𝟗</m:t>
                        </m:r>
                      </m:e>
                    </m:rad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867364"/>
                <a:ext cx="6124946" cy="10005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496" y="3731460"/>
                <a:ext cx="5478936" cy="1000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8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latin typeface="Cambria Math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𝟏𝟔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𝟗</m:t>
                        </m:r>
                      </m:e>
                    </m:rad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731460"/>
                <a:ext cx="5478936" cy="100053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353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4" grpId="2" animBg="1"/>
      <p:bldP spid="52" grpId="0"/>
      <p:bldP spid="53" grpId="0"/>
      <p:bldP spid="54" grpId="0"/>
      <p:bldP spid="56" grpId="0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22" grpId="0"/>
      <p:bldP spid="22" grpId="1"/>
      <p:bldP spid="22" grpId="2"/>
      <p:bldP spid="5" grpId="0"/>
      <p:bldP spid="6" grpId="0"/>
      <p:bldP spid="8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782578"/>
                <a:ext cx="6844976" cy="2530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oltiburchakli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 cm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markazi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tutashtiruvchi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/>
                            <a:cs typeface="Arial" panose="020B0604020202020204" pitchFamily="34" charset="0"/>
                          </a:rPr>
                          <m:t>𝟔𝟗</m:t>
                        </m:r>
                      </m:e>
                    </m:rad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cm ga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apofemasini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82578"/>
                <a:ext cx="6844976" cy="2530629"/>
              </a:xfrm>
              <a:prstGeom prst="rect">
                <a:avLst/>
              </a:prstGeom>
              <a:blipFill rotWithShape="1">
                <a:blip r:embed="rId2"/>
                <a:stretch>
                  <a:fillRect l="-1603" t="-2163" r="-712" b="-4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9512" y="3363838"/>
                <a:ext cx="4115807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=10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smtClean="0">
                          <a:latin typeface="Cambria Math"/>
                        </a:rPr>
                        <m:t>; 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69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63838"/>
                <a:ext cx="4115807" cy="5912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Шестиугольник 4"/>
          <p:cNvSpPr/>
          <p:nvPr/>
        </p:nvSpPr>
        <p:spPr>
          <a:xfrm rot="617328">
            <a:off x="6444208" y="2931790"/>
            <a:ext cx="2304256" cy="1872208"/>
          </a:xfrm>
          <a:prstGeom prst="hexagon">
            <a:avLst>
              <a:gd name="adj" fmla="val 31815"/>
              <a:gd name="vf" fmla="val 11547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668344" y="1059582"/>
            <a:ext cx="72008" cy="72008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2"/>
            <a:endCxn id="5" idx="4"/>
          </p:cNvCxnSpPr>
          <p:nvPr/>
        </p:nvCxnSpPr>
        <p:spPr>
          <a:xfrm flipH="1">
            <a:off x="7215997" y="1095586"/>
            <a:ext cx="452347" cy="1751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0"/>
            <a:endCxn id="5" idx="3"/>
          </p:cNvCxnSpPr>
          <p:nvPr/>
        </p:nvCxnSpPr>
        <p:spPr>
          <a:xfrm flipH="1">
            <a:off x="6462734" y="1059582"/>
            <a:ext cx="1241614" cy="2602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0"/>
            <a:endCxn id="5" idx="5"/>
          </p:cNvCxnSpPr>
          <p:nvPr/>
        </p:nvCxnSpPr>
        <p:spPr>
          <a:xfrm>
            <a:off x="7704348" y="1059582"/>
            <a:ext cx="606722" cy="19866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4"/>
            <a:endCxn id="5" idx="0"/>
          </p:cNvCxnSpPr>
          <p:nvPr/>
        </p:nvCxnSpPr>
        <p:spPr>
          <a:xfrm>
            <a:off x="7704348" y="1131590"/>
            <a:ext cx="1025590" cy="2942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4"/>
            <a:endCxn id="5" idx="1"/>
          </p:cNvCxnSpPr>
          <p:nvPr/>
        </p:nvCxnSpPr>
        <p:spPr>
          <a:xfrm>
            <a:off x="7704348" y="1131590"/>
            <a:ext cx="272327" cy="37567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0"/>
            <a:endCxn id="5" idx="2"/>
          </p:cNvCxnSpPr>
          <p:nvPr/>
        </p:nvCxnSpPr>
        <p:spPr>
          <a:xfrm flipH="1">
            <a:off x="6881602" y="1059582"/>
            <a:ext cx="822746" cy="3629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0"/>
          </p:cNvCxnSpPr>
          <p:nvPr/>
        </p:nvCxnSpPr>
        <p:spPr>
          <a:xfrm flipH="1">
            <a:off x="7668344" y="1059582"/>
            <a:ext cx="36004" cy="2808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1"/>
          </p:cNvCxnSpPr>
          <p:nvPr/>
        </p:nvCxnSpPr>
        <p:spPr>
          <a:xfrm flipH="1">
            <a:off x="7442170" y="1070127"/>
            <a:ext cx="236719" cy="3733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442170" y="3867894"/>
            <a:ext cx="236719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Прямая соединительная линия 14335"/>
          <p:cNvCxnSpPr>
            <a:endCxn id="5" idx="2"/>
          </p:cNvCxnSpPr>
          <p:nvPr/>
        </p:nvCxnSpPr>
        <p:spPr>
          <a:xfrm flipH="1">
            <a:off x="6881602" y="3867894"/>
            <a:ext cx="786742" cy="821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-108520" y="4083918"/>
                <a:ext cx="6880473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083918"/>
                <a:ext cx="6880473" cy="5738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164288" y="3113261"/>
                <a:ext cx="4841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113261"/>
                <a:ext cx="48410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50357" y="2938096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57" y="2938096"/>
                <a:ext cx="50366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804248" y="3131149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131149"/>
                <a:ext cx="40588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025473" y="4625429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473" y="4625429"/>
                <a:ext cx="49885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924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  <p:bldP spid="5" grpId="0" animBg="1"/>
      <p:bldP spid="6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9512" y="684354"/>
                <a:ext cx="4307269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𝟔𝟗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84354"/>
                <a:ext cx="4307269" cy="5912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Шестиугольник 4"/>
          <p:cNvSpPr/>
          <p:nvPr/>
        </p:nvSpPr>
        <p:spPr>
          <a:xfrm rot="617328">
            <a:off x="6727584" y="2859782"/>
            <a:ext cx="2304256" cy="1872208"/>
          </a:xfrm>
          <a:prstGeom prst="hexagon">
            <a:avLst>
              <a:gd name="adj" fmla="val 31815"/>
              <a:gd name="vf" fmla="val 11547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951720" y="987574"/>
            <a:ext cx="72008" cy="72008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2"/>
            <a:endCxn id="5" idx="4"/>
          </p:cNvCxnSpPr>
          <p:nvPr/>
        </p:nvCxnSpPr>
        <p:spPr>
          <a:xfrm flipH="1">
            <a:off x="7499373" y="1023578"/>
            <a:ext cx="452347" cy="1751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0"/>
            <a:endCxn id="5" idx="3"/>
          </p:cNvCxnSpPr>
          <p:nvPr/>
        </p:nvCxnSpPr>
        <p:spPr>
          <a:xfrm flipH="1">
            <a:off x="6746110" y="987574"/>
            <a:ext cx="1241614" cy="2602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0"/>
            <a:endCxn id="5" idx="5"/>
          </p:cNvCxnSpPr>
          <p:nvPr/>
        </p:nvCxnSpPr>
        <p:spPr>
          <a:xfrm>
            <a:off x="7987724" y="987574"/>
            <a:ext cx="606722" cy="19866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4"/>
            <a:endCxn id="5" idx="0"/>
          </p:cNvCxnSpPr>
          <p:nvPr/>
        </p:nvCxnSpPr>
        <p:spPr>
          <a:xfrm>
            <a:off x="7987724" y="1059582"/>
            <a:ext cx="1025590" cy="2942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4"/>
            <a:endCxn id="5" idx="1"/>
          </p:cNvCxnSpPr>
          <p:nvPr/>
        </p:nvCxnSpPr>
        <p:spPr>
          <a:xfrm>
            <a:off x="7987724" y="1059582"/>
            <a:ext cx="272327" cy="37567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0"/>
            <a:endCxn id="5" idx="2"/>
          </p:cNvCxnSpPr>
          <p:nvPr/>
        </p:nvCxnSpPr>
        <p:spPr>
          <a:xfrm flipH="1">
            <a:off x="7164978" y="987574"/>
            <a:ext cx="822746" cy="3629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0"/>
          </p:cNvCxnSpPr>
          <p:nvPr/>
        </p:nvCxnSpPr>
        <p:spPr>
          <a:xfrm flipH="1">
            <a:off x="7951720" y="987574"/>
            <a:ext cx="36004" cy="2808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1"/>
          </p:cNvCxnSpPr>
          <p:nvPr/>
        </p:nvCxnSpPr>
        <p:spPr>
          <a:xfrm flipH="1">
            <a:off x="7725546" y="998119"/>
            <a:ext cx="236719" cy="3733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725546" y="3795886"/>
            <a:ext cx="236719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Прямая соединительная линия 14335"/>
          <p:cNvCxnSpPr>
            <a:endCxn id="5" idx="2"/>
          </p:cNvCxnSpPr>
          <p:nvPr/>
        </p:nvCxnSpPr>
        <p:spPr>
          <a:xfrm flipH="1">
            <a:off x="7164978" y="3795886"/>
            <a:ext cx="786742" cy="821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-76225" y="1133843"/>
                <a:ext cx="6880473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25" y="1133843"/>
                <a:ext cx="6880473" cy="5738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47664" y="3041253"/>
                <a:ext cx="4841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64" y="3041253"/>
                <a:ext cx="48410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833733" y="2866088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733" y="2866088"/>
                <a:ext cx="50366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087624" y="3059141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624" y="3059141"/>
                <a:ext cx="4058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08849" y="4553421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849" y="4553421"/>
                <a:ext cx="49885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87799" y="3994633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799" y="3994633"/>
                <a:ext cx="46679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90564" y="3781077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64" y="3781077"/>
                <a:ext cx="46839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1635646"/>
                <a:ext cx="6561796" cy="808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𝑹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𝟏𝟎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𝒄𝒎</m:t>
                    </m:r>
                    <m:r>
                      <a:rPr lang="en-US" b="1" i="1" smtClean="0">
                        <a:latin typeface="Cambria Math"/>
                      </a:rPr>
                      <m:t>,  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35646"/>
                <a:ext cx="6561796" cy="8081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266" y="2411716"/>
                <a:ext cx="5550174" cy="808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𝒂𝒔𝒐𝒔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𝟏𝟎𝟎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𝟏𝟓𝟎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6" y="2411716"/>
                <a:ext cx="5550174" cy="80810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57282" y="3219822"/>
                <a:ext cx="7069692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𝟔𝟗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𝟏𝟔𝟗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282" y="3219822"/>
                <a:ext cx="7069692" cy="65094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80528" y="3833341"/>
                <a:ext cx="6874254" cy="645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𝟕𝟓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𝟔𝟗</m:t>
                          </m:r>
                        </m:e>
                      </m:rad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𝟏𝟒𝟒</m:t>
                          </m:r>
                        </m:e>
                      </m:rad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833341"/>
                <a:ext cx="6874254" cy="6452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1664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" grpId="0" animBg="1"/>
      <p:bldP spid="6" grpId="0" animBg="1"/>
      <p:bldP spid="6" grpId="1" animBg="1"/>
      <p:bldP spid="6" grpId="2" animBg="1"/>
      <p:bldP spid="45" grpId="0"/>
      <p:bldP spid="46" grpId="0"/>
      <p:bldP spid="46" grpId="1"/>
      <p:bldP spid="46" grpId="2"/>
      <p:bldP spid="46" grpId="3"/>
      <p:bldP spid="46" grpId="4"/>
      <p:bldP spid="47" grpId="0"/>
      <p:bldP spid="47" grpId="1"/>
      <p:bldP spid="47" grpId="2"/>
      <p:bldP spid="48" grpId="0"/>
      <p:bldP spid="48" grpId="1"/>
      <p:bldP spid="48" grpId="2"/>
      <p:bldP spid="48" grpId="3"/>
      <p:bldP spid="48" grpId="4"/>
      <p:bldP spid="49" grpId="0"/>
      <p:bldP spid="50" grpId="0"/>
      <p:bldP spid="50" grpId="1"/>
      <p:bldP spid="50" grpId="2"/>
      <p:bldP spid="55" grpId="0"/>
      <p:bldP spid="55" grpId="1"/>
      <p:bldP spid="55" grpId="2"/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9512" y="684354"/>
                <a:ext cx="4307269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𝟔𝟗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84354"/>
                <a:ext cx="4307269" cy="5912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Шестиугольник 4"/>
          <p:cNvSpPr/>
          <p:nvPr/>
        </p:nvSpPr>
        <p:spPr>
          <a:xfrm rot="617328">
            <a:off x="6727584" y="2859782"/>
            <a:ext cx="2304256" cy="1872208"/>
          </a:xfrm>
          <a:prstGeom prst="hexagon">
            <a:avLst>
              <a:gd name="adj" fmla="val 31815"/>
              <a:gd name="vf" fmla="val 11547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951720" y="987574"/>
            <a:ext cx="72008" cy="72008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2"/>
            <a:endCxn id="5" idx="4"/>
          </p:cNvCxnSpPr>
          <p:nvPr/>
        </p:nvCxnSpPr>
        <p:spPr>
          <a:xfrm flipH="1">
            <a:off x="7499373" y="1023578"/>
            <a:ext cx="452347" cy="1751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0"/>
            <a:endCxn id="5" idx="3"/>
          </p:cNvCxnSpPr>
          <p:nvPr/>
        </p:nvCxnSpPr>
        <p:spPr>
          <a:xfrm flipH="1">
            <a:off x="6746110" y="987574"/>
            <a:ext cx="1241614" cy="2602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0"/>
            <a:endCxn id="5" idx="5"/>
          </p:cNvCxnSpPr>
          <p:nvPr/>
        </p:nvCxnSpPr>
        <p:spPr>
          <a:xfrm>
            <a:off x="7987724" y="987574"/>
            <a:ext cx="606722" cy="19866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4"/>
            <a:endCxn id="5" idx="0"/>
          </p:cNvCxnSpPr>
          <p:nvPr/>
        </p:nvCxnSpPr>
        <p:spPr>
          <a:xfrm>
            <a:off x="7987724" y="1059582"/>
            <a:ext cx="1025590" cy="2942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4"/>
            <a:endCxn id="5" idx="1"/>
          </p:cNvCxnSpPr>
          <p:nvPr/>
        </p:nvCxnSpPr>
        <p:spPr>
          <a:xfrm>
            <a:off x="7987724" y="1059582"/>
            <a:ext cx="272327" cy="37567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0"/>
            <a:endCxn id="5" idx="2"/>
          </p:cNvCxnSpPr>
          <p:nvPr/>
        </p:nvCxnSpPr>
        <p:spPr>
          <a:xfrm flipH="1">
            <a:off x="7164978" y="987574"/>
            <a:ext cx="822746" cy="3629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0"/>
          </p:cNvCxnSpPr>
          <p:nvPr/>
        </p:nvCxnSpPr>
        <p:spPr>
          <a:xfrm flipH="1">
            <a:off x="7951720" y="987574"/>
            <a:ext cx="36004" cy="2808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1"/>
          </p:cNvCxnSpPr>
          <p:nvPr/>
        </p:nvCxnSpPr>
        <p:spPr>
          <a:xfrm flipH="1">
            <a:off x="7725546" y="998119"/>
            <a:ext cx="236719" cy="3733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725546" y="3795886"/>
            <a:ext cx="236719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Прямая соединительная линия 14335"/>
          <p:cNvCxnSpPr>
            <a:endCxn id="5" idx="2"/>
          </p:cNvCxnSpPr>
          <p:nvPr/>
        </p:nvCxnSpPr>
        <p:spPr>
          <a:xfrm flipH="1">
            <a:off x="7164978" y="3795886"/>
            <a:ext cx="786742" cy="821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-76225" y="1133843"/>
                <a:ext cx="7554889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𝟏𝟑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25" y="1133843"/>
                <a:ext cx="7554889" cy="5627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47664" y="3041253"/>
                <a:ext cx="4841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64" y="3041253"/>
                <a:ext cx="48410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833733" y="2866088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733" y="2866088"/>
                <a:ext cx="50366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087624" y="3059141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624" y="3059141"/>
                <a:ext cx="4058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08849" y="4553421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849" y="4553421"/>
                <a:ext cx="49885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87799" y="3994633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799" y="3994633"/>
                <a:ext cx="46679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90564" y="3781077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64" y="3781077"/>
                <a:ext cx="46839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266" y="1635646"/>
                <a:ext cx="5550174" cy="808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𝒂𝒔𝒐𝒔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𝟏𝟎𝟎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𝟏𝟓𝟎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6" y="1635646"/>
                <a:ext cx="5550174" cy="8081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496" y="2355726"/>
                <a:ext cx="662918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𝟑𝟔𝟎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355726"/>
                <a:ext cx="6629186" cy="8989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1259" y="3291830"/>
                <a:ext cx="3871636" cy="60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𝟏𝟓𝟎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𝟑𝟔𝟎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59" y="3291830"/>
                <a:ext cx="3871636" cy="60670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6512" y="3939902"/>
                <a:ext cx="7405361" cy="1044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𝒍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𝟏𝟑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𝟏𝟐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 </m:t>
                    </m:r>
                  </m:oMath>
                </a14:m>
                <a:endParaRPr lang="en-US" sz="28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𝒚𝒐𝒏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𝟑𝟔𝟎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𝑻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𝒐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>
                            <a:latin typeface="Cambria Math"/>
                          </a:rPr>
                          <m:t>𝒍𝒂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𝟏𝟓𝟎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𝟑𝟔𝟎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939902"/>
                <a:ext cx="7405361" cy="1044068"/>
              </a:xfrm>
              <a:prstGeom prst="rect">
                <a:avLst/>
              </a:prstGeom>
              <a:blipFill rotWithShape="1">
                <a:blip r:embed="rId13"/>
                <a:stretch>
                  <a:fillRect l="-1646" t="-5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7116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" grpId="0" animBg="1"/>
      <p:bldP spid="6" grpId="0" animBg="1"/>
      <p:bldP spid="6" grpId="1" animBg="1"/>
      <p:bldP spid="6" grpId="2" animBg="1"/>
      <p:bldP spid="45" grpId="0"/>
      <p:bldP spid="46" grpId="0"/>
      <p:bldP spid="46" grpId="1"/>
      <p:bldP spid="46" grpId="2"/>
      <p:bldP spid="46" grpId="3"/>
      <p:bldP spid="46" grpId="4"/>
      <p:bldP spid="47" grpId="0"/>
      <p:bldP spid="47" grpId="1"/>
      <p:bldP spid="47" grpId="2"/>
      <p:bldP spid="48" grpId="0"/>
      <p:bldP spid="48" grpId="1"/>
      <p:bldP spid="48" grpId="2"/>
      <p:bldP spid="48" grpId="3"/>
      <p:bldP spid="48" grpId="4"/>
      <p:bldP spid="49" grpId="0"/>
      <p:bldP spid="50" grpId="0"/>
      <p:bldP spid="50" grpId="1"/>
      <p:bldP spid="50" grpId="2"/>
      <p:bldP spid="55" grpId="0"/>
      <p:bldP spid="55" grpId="1"/>
      <p:bldP spid="55" grpId="2"/>
      <p:bldP spid="4" grpId="0"/>
      <p:bldP spid="28" grpId="0"/>
      <p:bldP spid="2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Tetraedr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acer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74" y="1922784"/>
            <a:ext cx="2593182" cy="25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512" y="771550"/>
            <a:ext cx="9273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tetraedr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88224" y="2499742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499742"/>
                <a:ext cx="49885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32240" y="3867894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867894"/>
                <a:ext cx="49885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33585" y="2393181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85" y="2393181"/>
                <a:ext cx="49885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244408" y="3616203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616203"/>
                <a:ext cx="49885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6719" y="2981301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719" y="2981301"/>
                <a:ext cx="49885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87079" y="3219375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079" y="3219375"/>
                <a:ext cx="49885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512" y="1707654"/>
                <a:ext cx="2384755" cy="102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𝑎𝑠𝑜𝑠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07654"/>
                <a:ext cx="2384755" cy="10283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59832" y="1707654"/>
                <a:ext cx="2760692" cy="102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707654"/>
                <a:ext cx="2760692" cy="102835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1520" y="2756877"/>
                <a:ext cx="2474780" cy="606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𝑙𝑎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56877"/>
                <a:ext cx="2474780" cy="6069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1912" y="3415600"/>
                <a:ext cx="1834027" cy="102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12" y="3415600"/>
                <a:ext cx="1834027" cy="102976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7583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0" grpId="0"/>
      <p:bldP spid="31" grpId="0"/>
      <p:bldP spid="34" grpId="0"/>
      <p:bldP spid="35" grpId="0"/>
      <p:bldP spid="36" grpId="0"/>
      <p:bldP spid="10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acer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74" y="1922784"/>
            <a:ext cx="2593182" cy="25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6512" y="771550"/>
                <a:ext cx="8810040" cy="99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Tetraedrning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𝟑𝟔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ajmini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771550"/>
                <a:ext cx="8810040" cy="994631"/>
              </a:xfrm>
              <a:prstGeom prst="rect">
                <a:avLst/>
              </a:prstGeom>
              <a:blipFill rotWithShape="1">
                <a:blip r:embed="rId3"/>
                <a:stretch>
                  <a:fillRect l="-1384" t="-2454" r="-346" b="-15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88224" y="2499742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499742"/>
                <a:ext cx="49885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32240" y="3867894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867894"/>
                <a:ext cx="49885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33585" y="2393181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85" y="2393181"/>
                <a:ext cx="49885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244408" y="3616203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616203"/>
                <a:ext cx="49885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6719" y="2981301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719" y="2981301"/>
                <a:ext cx="49885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87079" y="3219375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079" y="3219375"/>
                <a:ext cx="49885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512" y="1707654"/>
                <a:ext cx="2384755" cy="102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𝑎𝑠𝑜𝑠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07654"/>
                <a:ext cx="2384755" cy="102835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7504" y="3415600"/>
                <a:ext cx="5844549" cy="102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=144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15600"/>
                <a:ext cx="5844549" cy="10297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79333" y="1707654"/>
                <a:ext cx="2449580" cy="102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33" y="1707654"/>
                <a:ext cx="2449580" cy="102835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2807925"/>
                <a:ext cx="37924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=144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07925"/>
                <a:ext cx="3792448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740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0" grpId="0"/>
      <p:bldP spid="31" grpId="0"/>
      <p:bldP spid="34" grpId="0"/>
      <p:bldP spid="35" grpId="0"/>
      <p:bldP spid="36" grpId="0"/>
      <p:bldP spid="10" grpId="0"/>
      <p:bldP spid="39" grpId="0"/>
      <p:bldP spid="1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Kesik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piramida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99542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esilishidan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30" y="3219822"/>
                <a:ext cx="5245347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𝑙𝑎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𝑎𝑠𝑜𝑠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𝑎𝑠𝑜𝑠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𝑦𝑜𝑛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0" y="3219822"/>
                <a:ext cx="5245347" cy="5738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3867894"/>
                <a:ext cx="4754891" cy="724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67894"/>
                <a:ext cx="4754891" cy="7247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71" y="1744743"/>
            <a:ext cx="3236409" cy="291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242" y="1491630"/>
            <a:ext cx="4958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o‘pburchaklar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2283718"/>
            <a:ext cx="55162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rapetsiyalar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713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48" y="699542"/>
            <a:ext cx="8953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23-rasmdagi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to‘rtburchakli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kesilganda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asoslarining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 cm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cm,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qirrasi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13 cm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11710"/>
            <a:ext cx="2953589" cy="289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0749" y="2141955"/>
                <a:ext cx="4129207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49" y="2141955"/>
                <a:ext cx="4129207" cy="579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512" y="2646011"/>
                <a:ext cx="297555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46011"/>
                <a:ext cx="2975558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827584" y="3435846"/>
            <a:ext cx="915147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4227934"/>
                <a:ext cx="6222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227934"/>
                <a:ext cx="622286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3275856" y="3201190"/>
            <a:ext cx="1749292" cy="153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79912" y="4644780"/>
                <a:ext cx="622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644780"/>
                <a:ext cx="62228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29738" y="2643758"/>
                <a:ext cx="297555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𝟒𝟎𝟎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738" y="2643758"/>
                <a:ext cx="2975558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9585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2" grpId="0" animBg="1"/>
      <p:bldP spid="3" grpId="0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-36512" y="699542"/>
            <a:ext cx="9145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rombdan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Rombning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24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7236296" y="2067694"/>
            <a:ext cx="1512168" cy="2088232"/>
          </a:xfrm>
          <a:prstGeom prst="cube">
            <a:avLst>
              <a:gd name="adj" fmla="val 40469"/>
            </a:avLst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67744" y="2005776"/>
                <a:ext cx="2878993" cy="540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𝑎𝑠𝑜𝑠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𝑦𝑜𝑛</m:t>
                          </m:r>
                        </m:sub>
                      </m:sSub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005776"/>
                <a:ext cx="2878993" cy="5406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36512" y="2427734"/>
                <a:ext cx="7070141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𝑎𝑠𝑜𝑠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𝑟𝑜𝑚𝑏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=2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7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=10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∙24=240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427734"/>
                <a:ext cx="7070141" cy="870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араллелограмм 21"/>
          <p:cNvSpPr/>
          <p:nvPr/>
        </p:nvSpPr>
        <p:spPr>
          <a:xfrm>
            <a:off x="5391761" y="4007701"/>
            <a:ext cx="1656184" cy="1044116"/>
          </a:xfrm>
          <a:prstGeom prst="parallelogram">
            <a:avLst>
              <a:gd name="adj" fmla="val 4842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895817" y="4007701"/>
            <a:ext cx="648072" cy="10441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391761" y="4007701"/>
            <a:ext cx="1656184" cy="10441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28085" y="4116627"/>
                <a:ext cx="599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85" y="4116627"/>
                <a:ext cx="59978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43999" y="3939902"/>
                <a:ext cx="599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99" y="3939902"/>
                <a:ext cx="59978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19936" y="4260454"/>
                <a:ext cx="444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936" y="4260454"/>
                <a:ext cx="44435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-108520" y="3156935"/>
                <a:ext cx="6241004" cy="998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𝑎</m:t>
                      </m:r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7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700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7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100+576</m:t>
                              </m:r>
                            </m:e>
                          </m:rad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/>
                            </a:rPr>
                            <m:t>26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156935"/>
                <a:ext cx="6241004" cy="9989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48028" y="4029621"/>
                <a:ext cx="444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8" y="4029621"/>
                <a:ext cx="44435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36512" y="4083918"/>
                <a:ext cx="4983224" cy="540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𝑦𝑜𝑛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=4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𝑎𝐻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=4∙13∙8=416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083918"/>
                <a:ext cx="4983224" cy="5406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496" y="4551369"/>
                <a:ext cx="419788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=240+416=656 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551369"/>
                <a:ext cx="4197880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34388" y="306707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388" y="3067076"/>
                <a:ext cx="495649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24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/>
      <p:bldP spid="20" grpId="0"/>
      <p:bldP spid="22" grpId="0" animBg="1"/>
      <p:bldP spid="22" grpId="1" animBg="1"/>
      <p:bldP spid="34" grpId="0"/>
      <p:bldP spid="34" grpId="1"/>
      <p:bldP spid="44" grpId="0"/>
      <p:bldP spid="44" grpId="1"/>
      <p:bldP spid="37" grpId="0"/>
      <p:bldP spid="37" grpId="1"/>
      <p:bldP spid="40" grpId="0"/>
      <p:bldP spid="45" grpId="0"/>
      <p:bldP spid="41" grpId="0"/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43558"/>
            <a:ext cx="2953589" cy="289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0749" y="771550"/>
                <a:ext cx="4047968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𝑙𝑎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𝑦𝑜𝑛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49" y="771550"/>
                <a:ext cx="4047968" cy="5738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512" y="1275606"/>
                <a:ext cx="28384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75606"/>
                <a:ext cx="283840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29738" y="1273353"/>
                <a:ext cx="28384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738" y="1273353"/>
                <a:ext cx="283840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Трапеция 3"/>
          <p:cNvSpPr/>
          <p:nvPr/>
        </p:nvSpPr>
        <p:spPr>
          <a:xfrm>
            <a:off x="3721235" y="2082503"/>
            <a:ext cx="2088232" cy="1353343"/>
          </a:xfrm>
          <a:prstGeom prst="trapezoid">
            <a:avLst>
              <a:gd name="adj" fmla="val 391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91880" y="2367605"/>
                <a:ext cx="622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367605"/>
                <a:ext cx="62228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13323" y="3334221"/>
                <a:ext cx="622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323" y="3334221"/>
                <a:ext cx="62228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95831" y="3046189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831" y="3046189"/>
                <a:ext cx="43152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28949" y="2570268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49" y="2570268"/>
                <a:ext cx="44755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3667" y="1707654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1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67" y="1707654"/>
                <a:ext cx="524503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7442" t="-10526" r="-23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241277" y="2089311"/>
            <a:ext cx="0" cy="13533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1196" y="1923678"/>
                <a:ext cx="2475037" cy="723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20−10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96" y="1923678"/>
                <a:ext cx="2475037" cy="72340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031" y="2551795"/>
                <a:ext cx="3506857" cy="597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h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13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1" y="2551795"/>
                <a:ext cx="3506857" cy="59702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36512" y="3579862"/>
                <a:ext cx="6282938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10+20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∙12=720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579862"/>
                <a:ext cx="6282938" cy="92788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496" y="4446211"/>
                <a:ext cx="6418232" cy="553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𝑙𝑎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=100+400+720=1220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446211"/>
                <a:ext cx="6418232" cy="55303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888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4" grpId="0" animBg="1"/>
      <p:bldP spid="20" grpId="0"/>
      <p:bldP spid="21" grpId="0"/>
      <p:bldP spid="22" grpId="0"/>
      <p:bldP spid="23" grpId="0"/>
      <p:bldP spid="24" grpId="0"/>
      <p:bldP spid="8" grpId="0"/>
      <p:bldP spid="10" grpId="0"/>
      <p:bldP spid="15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120-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2.11, 2.12, 2.13-</a:t>
            </a:r>
            <a:r>
              <a:rPr lang="en-US" sz="3200" dirty="0" smtClean="0"/>
              <a:t>mashqlar. 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11710"/>
            <a:ext cx="43924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-36512" y="699542"/>
            <a:ext cx="914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2.8.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cm,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qirrasi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1480" y="2067694"/>
                <a:ext cx="427873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0" y="2067694"/>
                <a:ext cx="4278735" cy="5078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Равнобедренный треугольник 27"/>
          <p:cNvSpPr/>
          <p:nvPr/>
        </p:nvSpPr>
        <p:spPr>
          <a:xfrm rot="764288">
            <a:off x="7835259" y="2571750"/>
            <a:ext cx="792088" cy="720080"/>
          </a:xfrm>
          <a:prstGeom prst="triangl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764288">
            <a:off x="7832891" y="3645413"/>
            <a:ext cx="792088" cy="720080"/>
          </a:xfrm>
          <a:prstGeom prst="triangl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28" idx="2"/>
            <a:endCxn id="33" idx="2"/>
          </p:cNvCxnSpPr>
          <p:nvPr/>
        </p:nvCxnSpPr>
        <p:spPr>
          <a:xfrm flipH="1">
            <a:off x="7763251" y="3195643"/>
            <a:ext cx="2368" cy="10736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8284817" y="2605217"/>
            <a:ext cx="2368" cy="1073663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547929" y="3364434"/>
            <a:ext cx="2368" cy="10736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91243" y="2493285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243" y="2493285"/>
                <a:ext cx="48391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763251" y="3473301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251" y="3473301"/>
                <a:ext cx="48391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83331" y="3473301"/>
                <a:ext cx="48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331" y="3473301"/>
                <a:ext cx="48115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7504" y="2529887"/>
                <a:ext cx="5476051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𝟏𝟗𝟖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29887"/>
                <a:ext cx="5476051" cy="5459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3021" y="4112396"/>
                <a:ext cx="6680034" cy="623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𝟏𝟗𝟖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𝟏𝟖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21" y="4112396"/>
                <a:ext cx="6680034" cy="6233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6639" y="3031894"/>
                <a:ext cx="6835781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8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𝟑𝟔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𝟏𝟖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39" y="3031894"/>
                <a:ext cx="6835781" cy="9959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1085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8" grpId="0" animBg="1"/>
      <p:bldP spid="33" grpId="0" animBg="1"/>
      <p:bldP spid="38" grpId="0"/>
      <p:bldP spid="39" grpId="0"/>
      <p:bldP spid="41" grpId="0"/>
      <p:bldP spid="42" grpId="0"/>
      <p:bldP spid="4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Piramida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99542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ko‘pburchakdan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chburchaklardan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ko‘pyoqqa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2" y="1923678"/>
            <a:ext cx="49568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681" y="2715766"/>
            <a:ext cx="5277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6512" y="3579862"/>
                <a:ext cx="3583545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𝑙𝑎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𝑎𝑠𝑜𝑠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𝑦𝑜𝑛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579862"/>
                <a:ext cx="3583545" cy="5738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4227934"/>
                <a:ext cx="2548711" cy="724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𝑎𝑠𝑜𝑠</m:t>
                        </m:r>
                      </m:sub>
                    </m:sSub>
                    <m:r>
                      <a:rPr lang="ru-RU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227934"/>
                <a:ext cx="2548711" cy="7247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acer\Desktop\Без назван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90" y="2211710"/>
            <a:ext cx="3639790" cy="269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200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699542"/>
            <a:ext cx="9180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4.7.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varaqni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12-rasmda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ko‘rsatilgandek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buklab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01337" y="3329285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37" y="3329285"/>
                <a:ext cx="49885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96597" y="3662143"/>
                <a:ext cx="498855" cy="86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597" y="3662143"/>
                <a:ext cx="498855" cy="8601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4" y="2084964"/>
                <a:ext cx="127611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𝑯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84964"/>
                <a:ext cx="127611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13787" y="2084537"/>
                <a:ext cx="20095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b="1" i="1" smtClean="0">
                              <a:latin typeface="Cambria Math"/>
                            </a:rPr>
                            <m:t>⊿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787" y="2084537"/>
                <a:ext cx="2009589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1520" y="2571750"/>
                <a:ext cx="2592889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𝑽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𝒂𝒔𝒐𝒔</m:t>
                        </m:r>
                      </m:sub>
                    </m:sSub>
                    <m:r>
                      <a:rPr lang="ru-RU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𝑯</m:t>
                    </m:r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571750"/>
                <a:ext cx="2592889" cy="7369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36512" y="3294856"/>
                <a:ext cx="5691110" cy="803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𝒂𝒔𝒐𝒔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𝟔𝟒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𝟖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294856"/>
                <a:ext cx="5691110" cy="8038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1520" y="4155926"/>
                <a:ext cx="3775905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𝑽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𝟖</m:t>
                    </m:r>
                    <m:r>
                      <a:rPr lang="ru-RU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𝟔𝟒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𝒄𝒎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55926"/>
                <a:ext cx="3775905" cy="7369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6156176" y="2353841"/>
            <a:ext cx="2592288" cy="2522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8943365">
            <a:off x="6237566" y="1955046"/>
            <a:ext cx="1785435" cy="2707277"/>
          </a:xfrm>
          <a:prstGeom prst="triangle">
            <a:avLst>
              <a:gd name="adj" fmla="val 4798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flipH="1">
            <a:off x="7440325" y="3662143"/>
            <a:ext cx="1308139" cy="121407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508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6" grpId="0"/>
      <p:bldP spid="26" grpId="1"/>
      <p:bldP spid="7" grpId="0"/>
      <p:bldP spid="18" grpId="0"/>
      <p:bldP spid="28" grpId="0"/>
      <p:bldP spid="29" grpId="0"/>
      <p:bldP spid="30" grpId="0"/>
      <p:bldP spid="2" grpId="0" animBg="1"/>
      <p:bldP spid="4" grpId="0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Piramida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turlari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9001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qarab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piramidalar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7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chburchakli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to‘rtburchakli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27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700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piramidalar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yuritiladi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90010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287" t="-3524" b="-7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678"/>
            <a:ext cx="863668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3851051"/>
            <a:ext cx="92095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yoqlarining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erpendikular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emasligiga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7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7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g‘ma</a:t>
            </a:r>
            <a:r>
              <a:rPr lang="en-US" sz="2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7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26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Muntazam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piramida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699542"/>
            <a:ext cx="9180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ko‘pburchak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tushurilgan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o‘tuvchi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tekisligida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yotuvchi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chiziqqa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71" y="2495653"/>
            <a:ext cx="2524369" cy="25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3003798"/>
            <a:ext cx="533798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yog‘ining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uchidan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apofemasi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396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Muntazam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piramida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6512" y="771550"/>
                <a:ext cx="655272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1.1-teorema.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yoqlari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qirralari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apofemalari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771550"/>
                <a:ext cx="6552728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860" t="-3367" b="-8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31" y="1563638"/>
            <a:ext cx="2524369" cy="25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2916108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1.2-teorema.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apofemasining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ko‘paytmasiga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267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6512" y="699542"/>
                <a:ext cx="9180512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apofemasi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markazi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tutashtiruvchi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99542"/>
                <a:ext cx="9180512" cy="2092881"/>
              </a:xfrm>
              <a:prstGeom prst="rect">
                <a:avLst/>
              </a:prstGeom>
              <a:blipFill rotWithShape="1">
                <a:blip r:embed="rId2"/>
                <a:stretch>
                  <a:fillRect l="-1129" t="-2624" b="-6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внобедренный треугольник 5"/>
          <p:cNvSpPr/>
          <p:nvPr/>
        </p:nvSpPr>
        <p:spPr>
          <a:xfrm rot="2273756">
            <a:off x="7202461" y="3491095"/>
            <a:ext cx="1584176" cy="112296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6" idx="2"/>
          </p:cNvCxnSpPr>
          <p:nvPr/>
        </p:nvCxnSpPr>
        <p:spPr>
          <a:xfrm flipH="1">
            <a:off x="7024611" y="2499742"/>
            <a:ext cx="645174" cy="15093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6" idx="4"/>
          </p:cNvCxnSpPr>
          <p:nvPr/>
        </p:nvCxnSpPr>
        <p:spPr>
          <a:xfrm>
            <a:off x="7669783" y="2499742"/>
            <a:ext cx="604945" cy="2482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0"/>
          </p:cNvCxnSpPr>
          <p:nvPr/>
        </p:nvCxnSpPr>
        <p:spPr>
          <a:xfrm>
            <a:off x="7669783" y="2499742"/>
            <a:ext cx="669646" cy="1109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6" idx="3"/>
          </p:cNvCxnSpPr>
          <p:nvPr/>
        </p:nvCxnSpPr>
        <p:spPr>
          <a:xfrm flipH="1">
            <a:off x="7649669" y="2499742"/>
            <a:ext cx="20114" cy="1995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669783" y="2499742"/>
            <a:ext cx="302472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" idx="3"/>
          </p:cNvCxnSpPr>
          <p:nvPr/>
        </p:nvCxnSpPr>
        <p:spPr>
          <a:xfrm flipH="1">
            <a:off x="7649669" y="4155926"/>
            <a:ext cx="322586" cy="3397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27867" y="2317737"/>
                <a:ext cx="29068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867" y="2317737"/>
                <a:ext cx="2906886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08304" y="3401477"/>
                <a:ext cx="4841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401477"/>
                <a:ext cx="48410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740744" y="3228397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744" y="3228397"/>
                <a:ext cx="50366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32629" y="2985135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629" y="2985135"/>
                <a:ext cx="4058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41497" y="4227934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97" y="4227934"/>
                <a:ext cx="49885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496" y="2715831"/>
                <a:ext cx="6880473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15831"/>
                <a:ext cx="6880473" cy="5738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>
            <a:stCxn id="6" idx="2"/>
          </p:cNvCxnSpPr>
          <p:nvPr/>
        </p:nvCxnSpPr>
        <p:spPr>
          <a:xfrm>
            <a:off x="7024611" y="4009138"/>
            <a:ext cx="947644" cy="146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05606" y="4121373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606" y="4121373"/>
                <a:ext cx="46679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9512" y="3228397"/>
                <a:ext cx="5243743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28397"/>
                <a:ext cx="5243743" cy="9691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496" y="3987617"/>
                <a:ext cx="4681987" cy="60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𝟐𝟐𝟓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𝟏𝟒𝟒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𝟖𝟏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987617"/>
                <a:ext cx="4681987" cy="6003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Равнобедренный треугольник 41"/>
          <p:cNvSpPr/>
          <p:nvPr/>
        </p:nvSpPr>
        <p:spPr>
          <a:xfrm>
            <a:off x="5470857" y="3507854"/>
            <a:ext cx="1333391" cy="1171030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111840" y="4208874"/>
            <a:ext cx="1" cy="4865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6097976" y="4208874"/>
            <a:ext cx="34182" cy="47141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65639" y="4511028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39" y="4511028"/>
                <a:ext cx="498855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049422" y="4142208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22" y="4142208"/>
                <a:ext cx="466794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7504" y="4500778"/>
                <a:ext cx="4750981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𝟏𝟖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00778"/>
                <a:ext cx="4750981" cy="59125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386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0" grpId="0"/>
      <p:bldP spid="31" grpId="0"/>
      <p:bldP spid="35" grpId="0"/>
      <p:bldP spid="36" grpId="0"/>
      <p:bldP spid="37" grpId="0"/>
      <p:bldP spid="34" grpId="0"/>
      <p:bldP spid="41" grpId="0"/>
      <p:bldP spid="43" grpId="0"/>
      <p:bldP spid="42" grpId="0" animBg="1"/>
      <p:bldP spid="46" grpId="0" animBg="1"/>
      <p:bldP spid="48" grpId="0"/>
      <p:bldP spid="49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92fdb60ca8980124ba91e7e48a665d5937ac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8151</TotalTime>
  <Words>1903</Words>
  <Application>Microsoft Office PowerPoint</Application>
  <PresentationFormat>Экран (16:9)</PresentationFormat>
  <Paragraphs>216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769</cp:revision>
  <dcterms:created xsi:type="dcterms:W3CDTF">2020-04-09T07:32:19Z</dcterms:created>
  <dcterms:modified xsi:type="dcterms:W3CDTF">2021-03-04T05:55:16Z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