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1382" r:id="rId2"/>
    <p:sldId id="417" r:id="rId3"/>
    <p:sldId id="1411" r:id="rId4"/>
    <p:sldId id="1434" r:id="rId5"/>
    <p:sldId id="1453" r:id="rId6"/>
    <p:sldId id="1438" r:id="rId7"/>
    <p:sldId id="1440" r:id="rId8"/>
    <p:sldId id="1441" r:id="rId9"/>
    <p:sldId id="1442" r:id="rId10"/>
    <p:sldId id="1443" r:id="rId11"/>
    <p:sldId id="1445" r:id="rId12"/>
    <p:sldId id="1446" r:id="rId13"/>
    <p:sldId id="1448" r:id="rId14"/>
    <p:sldId id="1449" r:id="rId15"/>
    <p:sldId id="1450" r:id="rId16"/>
    <p:sldId id="1447" r:id="rId17"/>
    <p:sldId id="1451" r:id="rId18"/>
    <p:sldId id="1435" r:id="rId19"/>
    <p:sldId id="1436" r:id="rId20"/>
    <p:sldId id="1437" r:id="rId21"/>
    <p:sldId id="368" r:id="rId22"/>
    <p:sldId id="407" r:id="rId23"/>
  </p:sldIdLst>
  <p:sldSz cx="9144000" cy="5143500" type="screen16x9"/>
  <p:notesSz cx="5765800" cy="3244850"/>
  <p:custDataLst>
    <p:tags r:id="rId25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>
        <p:scale>
          <a:sx n="90" d="100"/>
          <a:sy n="90" d="100"/>
        </p:scale>
        <p:origin x="-786" y="-72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11491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18" Type="http://schemas.openxmlformats.org/officeDocument/2006/relationships/image" Target="../media/image5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17" Type="http://schemas.openxmlformats.org/officeDocument/2006/relationships/image" Target="../media/image55.png"/><Relationship Id="rId2" Type="http://schemas.openxmlformats.org/officeDocument/2006/relationships/image" Target="../media/image38.png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5" Type="http://schemas.openxmlformats.org/officeDocument/2006/relationships/image" Target="../media/image5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78.png"/><Relationship Id="rId3" Type="http://schemas.openxmlformats.org/officeDocument/2006/relationships/image" Target="../media/image66.png"/><Relationship Id="rId7" Type="http://schemas.openxmlformats.org/officeDocument/2006/relationships/image" Target="../media/image67.png"/><Relationship Id="rId12" Type="http://schemas.openxmlformats.org/officeDocument/2006/relationships/image" Target="../media/image77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1.png"/><Relationship Id="rId11" Type="http://schemas.openxmlformats.org/officeDocument/2006/relationships/image" Target="../media/image69.png"/><Relationship Id="rId5" Type="http://schemas.openxmlformats.org/officeDocument/2006/relationships/image" Target="../media/image60.png"/><Relationship Id="rId10" Type="http://schemas.openxmlformats.org/officeDocument/2006/relationships/image" Target="../media/image68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Relationship Id="rId14" Type="http://schemas.openxmlformats.org/officeDocument/2006/relationships/image" Target="../media/image7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98.png"/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12" Type="http://schemas.openxmlformats.org/officeDocument/2006/relationships/image" Target="../media/image97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1.png"/><Relationship Id="rId11" Type="http://schemas.openxmlformats.org/officeDocument/2006/relationships/image" Target="../media/image96.png"/><Relationship Id="rId5" Type="http://schemas.openxmlformats.org/officeDocument/2006/relationships/image" Target="../media/image90.png"/><Relationship Id="rId10" Type="http://schemas.openxmlformats.org/officeDocument/2006/relationships/image" Target="../media/image95.png"/><Relationship Id="rId4" Type="http://schemas.openxmlformats.org/officeDocument/2006/relationships/image" Target="../media/image89.png"/><Relationship Id="rId9" Type="http://schemas.openxmlformats.org/officeDocument/2006/relationships/image" Target="../media/image9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103.png"/><Relationship Id="rId3" Type="http://schemas.openxmlformats.org/officeDocument/2006/relationships/image" Target="../media/image99.png"/><Relationship Id="rId7" Type="http://schemas.openxmlformats.org/officeDocument/2006/relationships/image" Target="../media/image92.png"/><Relationship Id="rId12" Type="http://schemas.openxmlformats.org/officeDocument/2006/relationships/image" Target="../media/image102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1.png"/><Relationship Id="rId11" Type="http://schemas.openxmlformats.org/officeDocument/2006/relationships/image" Target="../media/image101.png"/><Relationship Id="rId5" Type="http://schemas.openxmlformats.org/officeDocument/2006/relationships/image" Target="../media/image90.png"/><Relationship Id="rId10" Type="http://schemas.openxmlformats.org/officeDocument/2006/relationships/image" Target="../media/image100.png"/><Relationship Id="rId4" Type="http://schemas.openxmlformats.org/officeDocument/2006/relationships/image" Target="../media/image89.png"/><Relationship Id="rId9" Type="http://schemas.openxmlformats.org/officeDocument/2006/relationships/image" Target="../media/image9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105.png"/><Relationship Id="rId7" Type="http://schemas.openxmlformats.org/officeDocument/2006/relationships/image" Target="../media/image109.png"/><Relationship Id="rId12" Type="http://schemas.openxmlformats.org/officeDocument/2006/relationships/image" Target="../media/image11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8.png"/><Relationship Id="rId11" Type="http://schemas.openxmlformats.org/officeDocument/2006/relationships/image" Target="../media/image113.png"/><Relationship Id="rId5" Type="http://schemas.openxmlformats.org/officeDocument/2006/relationships/image" Target="../media/image107.png"/><Relationship Id="rId10" Type="http://schemas.openxmlformats.org/officeDocument/2006/relationships/image" Target="../media/image112.png"/><Relationship Id="rId4" Type="http://schemas.openxmlformats.org/officeDocument/2006/relationships/image" Target="../media/image106.png"/><Relationship Id="rId9" Type="http://schemas.openxmlformats.org/officeDocument/2006/relationships/image" Target="../media/image11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13" Type="http://schemas.openxmlformats.org/officeDocument/2006/relationships/image" Target="../media/image118.png"/><Relationship Id="rId3" Type="http://schemas.openxmlformats.org/officeDocument/2006/relationships/image" Target="../media/image115.png"/><Relationship Id="rId7" Type="http://schemas.openxmlformats.org/officeDocument/2006/relationships/image" Target="../media/image108.png"/><Relationship Id="rId12" Type="http://schemas.openxmlformats.org/officeDocument/2006/relationships/image" Target="../media/image117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7.png"/><Relationship Id="rId11" Type="http://schemas.openxmlformats.org/officeDocument/2006/relationships/image" Target="../media/image116.png"/><Relationship Id="rId5" Type="http://schemas.openxmlformats.org/officeDocument/2006/relationships/image" Target="../media/image106.png"/><Relationship Id="rId10" Type="http://schemas.openxmlformats.org/officeDocument/2006/relationships/image" Target="../media/image111.png"/><Relationship Id="rId4" Type="http://schemas.openxmlformats.org/officeDocument/2006/relationships/image" Target="../media/image105.png"/><Relationship Id="rId9" Type="http://schemas.openxmlformats.org/officeDocument/2006/relationships/image" Target="../media/image1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0.png"/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7" Type="http://schemas.openxmlformats.org/officeDocument/2006/relationships/image" Target="../media/image135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4.png"/><Relationship Id="rId5" Type="http://schemas.openxmlformats.org/officeDocument/2006/relationships/image" Target="../media/image133.png"/><Relationship Id="rId4" Type="http://schemas.openxmlformats.org/officeDocument/2006/relationships/image" Target="../media/image13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13" Type="http://schemas.openxmlformats.org/officeDocument/2006/relationships/image" Target="../media/image155.png"/><Relationship Id="rId3" Type="http://schemas.openxmlformats.org/officeDocument/2006/relationships/image" Target="../media/image145.png"/><Relationship Id="rId7" Type="http://schemas.openxmlformats.org/officeDocument/2006/relationships/image" Target="../media/image149.png"/><Relationship Id="rId12" Type="http://schemas.openxmlformats.org/officeDocument/2006/relationships/image" Target="../media/image154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8.png"/><Relationship Id="rId11" Type="http://schemas.openxmlformats.org/officeDocument/2006/relationships/image" Target="../media/image153.png"/><Relationship Id="rId5" Type="http://schemas.openxmlformats.org/officeDocument/2006/relationships/image" Target="../media/image147.png"/><Relationship Id="rId10" Type="http://schemas.openxmlformats.org/officeDocument/2006/relationships/image" Target="../media/image152.png"/><Relationship Id="rId4" Type="http://schemas.openxmlformats.org/officeDocument/2006/relationships/image" Target="../media/image146.png"/><Relationship Id="rId9" Type="http://schemas.openxmlformats.org/officeDocument/2006/relationships/image" Target="../media/image151.png"/><Relationship Id="rId14" Type="http://schemas.openxmlformats.org/officeDocument/2006/relationships/image" Target="../media/image15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gif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4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39" y="2436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43608" y="2103452"/>
            <a:ext cx="7164156" cy="1548418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sz="3800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3800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Fazoviy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geometrik</a:t>
            </a:r>
            <a:endParaRPr lang="en-US" sz="38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en-US" sz="3800" b="1" dirty="0" err="1">
                <a:solidFill>
                  <a:srgbClr val="002060"/>
                </a:solidFill>
                <a:latin typeface="Arial"/>
                <a:cs typeface="Arial"/>
              </a:rPr>
              <a:t>s</a:t>
            </a: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hakllar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ko‘pyoqlar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sz="3800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528" y="2067694"/>
            <a:ext cx="545553" cy="136815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96336" y="394730"/>
            <a:ext cx="604998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7722278" y="859056"/>
            <a:ext cx="426780" cy="336449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061" spc="-8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61" dirty="0"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="" xmlns:a16="http://schemas.microsoft.com/office/drawing/2014/main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1330983" y="330377"/>
            <a:ext cx="3832550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defTabSz="1451610">
              <a:spcBef>
                <a:spcPts val="181"/>
              </a:spcBef>
              <a:defRPr/>
            </a:pPr>
            <a:r>
              <a:rPr lang="en-US" sz="5398" kern="0" spc="16">
                <a:solidFill>
                  <a:sysClr val="window" lastClr="FFFFFF"/>
                </a:solidFill>
              </a:rPr>
              <a:t>Geometriya</a:t>
            </a:r>
            <a:endParaRPr lang="en-US" sz="5398" kern="0" spc="16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519834" y="381666"/>
            <a:ext cx="577604" cy="796348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067694"/>
            <a:ext cx="2592288" cy="255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13097" y="3673643"/>
            <a:ext cx="4711031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Komilov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Mirodil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Xosiljonovich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X.T.V.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tasarrufidagi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AFIDUM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matematika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fani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o‘qituvchisi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929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 rot="2273756">
            <a:off x="7202461" y="1872900"/>
            <a:ext cx="1584176" cy="1122968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>
            <a:endCxn id="6" idx="2"/>
          </p:cNvCxnSpPr>
          <p:nvPr/>
        </p:nvCxnSpPr>
        <p:spPr>
          <a:xfrm flipH="1">
            <a:off x="7024611" y="881547"/>
            <a:ext cx="645174" cy="150939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>
            <a:endCxn id="6" idx="4"/>
          </p:cNvCxnSpPr>
          <p:nvPr/>
        </p:nvCxnSpPr>
        <p:spPr>
          <a:xfrm>
            <a:off x="7669783" y="881547"/>
            <a:ext cx="604945" cy="248244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endCxn id="6" idx="0"/>
          </p:cNvCxnSpPr>
          <p:nvPr/>
        </p:nvCxnSpPr>
        <p:spPr>
          <a:xfrm>
            <a:off x="7669783" y="881547"/>
            <a:ext cx="669646" cy="110975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endCxn id="6" idx="3"/>
          </p:cNvCxnSpPr>
          <p:nvPr/>
        </p:nvCxnSpPr>
        <p:spPr>
          <a:xfrm flipH="1">
            <a:off x="7649669" y="881547"/>
            <a:ext cx="20114" cy="199592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7669783" y="881547"/>
            <a:ext cx="302472" cy="165618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>
            <a:endCxn id="6" idx="3"/>
          </p:cNvCxnSpPr>
          <p:nvPr/>
        </p:nvCxnSpPr>
        <p:spPr>
          <a:xfrm flipH="1">
            <a:off x="7649669" y="2537731"/>
            <a:ext cx="322586" cy="33973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-36512" y="736997"/>
                <a:ext cx="290688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𝒇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𝟏𝟓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r>
                        <a:rPr lang="en-US" sz="2800" b="1" i="1" smtClean="0">
                          <a:latin typeface="Cambria Math"/>
                        </a:rPr>
                        <m:t>𝒉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𝟏𝟐</m:t>
                      </m:r>
                      <m:r>
                        <a:rPr lang="en-US" sz="2800" b="1" i="1" smtClean="0"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736997"/>
                <a:ext cx="2906886" cy="53860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308304" y="1783282"/>
                <a:ext cx="48410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𝒇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8304" y="1783282"/>
                <a:ext cx="484107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7740744" y="1610202"/>
                <a:ext cx="50366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0744" y="1610202"/>
                <a:ext cx="503664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7032629" y="1366940"/>
                <a:ext cx="4058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629" y="1366940"/>
                <a:ext cx="405880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7241497" y="2609739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1497" y="2609739"/>
                <a:ext cx="498855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2691921" y="748038"/>
                <a:ext cx="4873770" cy="5627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𝒍</m:t>
                      </m:r>
                      <m:r>
                        <a:rPr lang="en-US" sz="2800" b="1" i="1" smtClean="0">
                          <a:latin typeface="Cambria Math"/>
                        </a:rPr>
                        <m:t>=?, </m:t>
                      </m:r>
                      <m:r>
                        <a:rPr lang="en-US" sz="2800" b="1" i="1" smtClean="0">
                          <a:latin typeface="Cambria Math"/>
                        </a:rPr>
                        <m:t>𝒂</m:t>
                      </m:r>
                      <m:r>
                        <a:rPr lang="en-US" sz="2800" b="1" i="1" smtClean="0">
                          <a:latin typeface="Cambria Math"/>
                        </a:rPr>
                        <m:t>=?, 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=?, 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𝑻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1921" y="748038"/>
                <a:ext cx="4873770" cy="56271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Прямая соединительная линия 38"/>
          <p:cNvCxnSpPr>
            <a:stCxn id="6" idx="2"/>
          </p:cNvCxnSpPr>
          <p:nvPr/>
        </p:nvCxnSpPr>
        <p:spPr>
          <a:xfrm>
            <a:off x="7024611" y="2390943"/>
            <a:ext cx="947644" cy="1467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7705606" y="2503178"/>
                <a:ext cx="46679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5606" y="2503178"/>
                <a:ext cx="466794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Равнобедренный треугольник 41"/>
          <p:cNvSpPr/>
          <p:nvPr/>
        </p:nvSpPr>
        <p:spPr>
          <a:xfrm>
            <a:off x="5686881" y="2038079"/>
            <a:ext cx="1333391" cy="1171030"/>
          </a:xfrm>
          <a:prstGeom prst="triangl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6327864" y="2739099"/>
            <a:ext cx="1" cy="4865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Овал 45"/>
          <p:cNvSpPr/>
          <p:nvPr/>
        </p:nvSpPr>
        <p:spPr>
          <a:xfrm>
            <a:off x="6314000" y="2739099"/>
            <a:ext cx="34182" cy="47141"/>
          </a:xfrm>
          <a:prstGeom prst="ellipse">
            <a:avLst/>
          </a:prstGeom>
          <a:ln w="285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6081663" y="3041253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1663" y="3041253"/>
                <a:ext cx="498855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6265446" y="2672433"/>
                <a:ext cx="46679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5446" y="2672433"/>
                <a:ext cx="466794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единительная линия 3"/>
          <p:cNvCxnSpPr>
            <a:stCxn id="42" idx="2"/>
          </p:cNvCxnSpPr>
          <p:nvPr/>
        </p:nvCxnSpPr>
        <p:spPr>
          <a:xfrm flipV="1">
            <a:off x="5686881" y="2758159"/>
            <a:ext cx="627119" cy="45095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903803" y="2398117"/>
                <a:ext cx="46839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𝑹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3803" y="2398117"/>
                <a:ext cx="468397" cy="46166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7380312" y="2110085"/>
                <a:ext cx="46839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𝑹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0312" y="2110085"/>
                <a:ext cx="468397" cy="46166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6901" y="1131590"/>
                <a:ext cx="34349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𝑹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</a:rPr>
                        <m:t>𝒓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𝟗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𝟏𝟖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01" y="1131590"/>
                <a:ext cx="3434979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5496" y="2211710"/>
                <a:ext cx="5203091" cy="6452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𝒍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𝑹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𝒉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=&gt;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𝒍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ru-RU" sz="2800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𝑹</m:t>
                              </m:r>
                            </m:e>
                            <m:sup>
                              <m:r>
                                <a:rPr lang="en-US" sz="2800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ru-RU" sz="2800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𝒉</m:t>
                              </m:r>
                            </m:e>
                            <m:sup>
                              <m:r>
                                <a:rPr lang="en-US" sz="2800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2211710"/>
                <a:ext cx="5203091" cy="645241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13560" y="2769755"/>
                <a:ext cx="4142416" cy="5912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𝒍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𝟑𝟐𝟒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𝟏𝟒𝟒</m:t>
                          </m:r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𝟔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𝟏𝟑</m:t>
                          </m:r>
                        </m:e>
                      </m:ra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560" y="2769755"/>
                <a:ext cx="4142416" cy="591252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5496" y="3075806"/>
                <a:ext cx="7530459" cy="9959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𝑷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𝒇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𝒂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𝒇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𝟏𝟖</m:t>
                          </m:r>
                          <m:rad>
                            <m:radPr>
                              <m:degHide m:val="on"/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𝟏𝟓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𝟒𝟎𝟓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3075806"/>
                <a:ext cx="7530459" cy="995914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5496" y="1493344"/>
                <a:ext cx="6272423" cy="7832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</a:rPr>
                          <m:t>𝒂𝒔𝒐𝒔</m:t>
                        </m:r>
                      </m:sub>
                    </m:sSub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/>
                          </a:rPr>
                          <m:t>𝒂𝒉</m:t>
                        </m:r>
                      </m:num>
                      <m:den>
                        <m:r>
                          <a:rPr lang="en-US" sz="2800" b="1" i="1" smtClean="0"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/>
                          </a:rPr>
                          <m:t>𝒂</m:t>
                        </m:r>
                        <m:r>
                          <a:rPr lang="en-US" sz="2800" b="1" i="1" smtClean="0">
                            <a:latin typeface="Cambria Math"/>
                          </a:rPr>
                          <m:t>(</m:t>
                        </m:r>
                        <m:r>
                          <a:rPr lang="en-US" sz="2800" b="1" i="1" smtClean="0">
                            <a:latin typeface="Cambria Math"/>
                          </a:rPr>
                          <m:t>𝑹</m:t>
                        </m:r>
                        <m:r>
                          <a:rPr lang="en-US" sz="2800" b="1" i="1" smtClean="0">
                            <a:latin typeface="Cambria Math"/>
                          </a:rPr>
                          <m:t>+</m:t>
                        </m:r>
                        <m:r>
                          <a:rPr lang="en-US" sz="2800" b="1" i="1" smtClean="0">
                            <a:latin typeface="Cambria Math"/>
                          </a:rPr>
                          <m:t>𝒓</m:t>
                        </m:r>
                        <m:r>
                          <a:rPr lang="en-US" sz="2800" b="1" i="1" smtClean="0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2800" b="1" i="1" smtClean="0"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/>
                          </a:rPr>
                          <m:t>𝟏𝟖</m:t>
                        </m:r>
                        <m:rad>
                          <m:radPr>
                            <m:degHide m:val="on"/>
                            <m:ctrlPr>
                              <a:rPr lang="en-US" sz="2800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1" i="1" smtClean="0">
                                <a:latin typeface="Cambria Math"/>
                              </a:rPr>
                              <m:t>𝟑</m:t>
                            </m:r>
                          </m:e>
                        </m:rad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sz="2800" b="1" i="1" smtClean="0">
                            <a:latin typeface="Cambria Math"/>
                            <a:ea typeface="Cambria Math"/>
                          </a:rPr>
                          <m:t>𝟐𝟕</m:t>
                        </m:r>
                      </m:num>
                      <m:den>
                        <m:r>
                          <a:rPr lang="en-US" sz="2800" b="1" i="1" smtClean="0"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𝟐𝟒𝟑</m:t>
                    </m:r>
                    <m:rad>
                      <m:radPr>
                        <m:degHide m:val="on"/>
                        <m:ctrlPr>
                          <a:rPr lang="en-US" sz="28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2800" b="1" i="1" smtClean="0">
                            <a:latin typeface="Cambria Math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sz="2800" b="1" dirty="0" smtClean="0"/>
                  <a:t> </a:t>
                </a:r>
                <a:endParaRPr lang="ru-RU" sz="28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1493344"/>
                <a:ext cx="6272423" cy="783291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91259" y="4155926"/>
                <a:ext cx="5958106" cy="6067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𝟐𝟒𝟑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𝟒𝟎𝟓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𝟔𝟒𝟖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259" y="4155926"/>
                <a:ext cx="5958106" cy="606705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/>
          <p:cNvCxnSpPr>
            <a:stCxn id="42" idx="0"/>
          </p:cNvCxnSpPr>
          <p:nvPr/>
        </p:nvCxnSpPr>
        <p:spPr>
          <a:xfrm flipH="1">
            <a:off x="6327864" y="2038079"/>
            <a:ext cx="25713" cy="72008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332412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0" grpId="0"/>
      <p:bldP spid="31" grpId="0"/>
      <p:bldP spid="31" grpId="1"/>
      <p:bldP spid="31" grpId="2"/>
      <p:bldP spid="35" grpId="0"/>
      <p:bldP spid="36" grpId="0"/>
      <p:bldP spid="37" grpId="0"/>
      <p:bldP spid="34" grpId="0"/>
      <p:bldP spid="40" grpId="0"/>
      <p:bldP spid="42" grpId="0" animBg="1"/>
      <p:bldP spid="42" grpId="1" animBg="1"/>
      <p:bldP spid="46" grpId="0" animBg="1"/>
      <p:bldP spid="46" grpId="1" animBg="1"/>
      <p:bldP spid="48" grpId="0"/>
      <p:bldP spid="48" grpId="1"/>
      <p:bldP spid="49" grpId="0"/>
      <p:bldP spid="49" grpId="1"/>
      <p:bldP spid="5" grpId="0"/>
      <p:bldP spid="5" grpId="1"/>
      <p:bldP spid="38" grpId="0"/>
      <p:bldP spid="38" grpId="1"/>
      <p:bldP spid="7" grpId="0"/>
      <p:bldP spid="9" grpId="0"/>
      <p:bldP spid="11" grpId="0"/>
      <p:bldP spid="12" grpId="0"/>
      <p:bldP spid="13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496" y="782578"/>
            <a:ext cx="612068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Piramida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8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diagonali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parallelogrammdan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Piramida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uchini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diagonallari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kesishish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nuqtasi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tutashtiruvchi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Piramida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qirralarini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ru-RU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араллелограмм 2"/>
          <p:cNvSpPr/>
          <p:nvPr/>
        </p:nvSpPr>
        <p:spPr>
          <a:xfrm>
            <a:off x="6444208" y="2704353"/>
            <a:ext cx="2160240" cy="1224136"/>
          </a:xfrm>
          <a:prstGeom prst="parallelogram">
            <a:avLst>
              <a:gd name="adj" fmla="val 51057"/>
            </a:avLst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7524328" y="915566"/>
            <a:ext cx="45719" cy="4918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>
            <a:stCxn id="4" idx="3"/>
          </p:cNvCxnSpPr>
          <p:nvPr/>
        </p:nvCxnSpPr>
        <p:spPr>
          <a:xfrm flipH="1">
            <a:off x="7092280" y="957546"/>
            <a:ext cx="438743" cy="174680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6437513" y="957546"/>
            <a:ext cx="1086815" cy="297094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stCxn id="4" idx="2"/>
          </p:cNvCxnSpPr>
          <p:nvPr/>
        </p:nvCxnSpPr>
        <p:spPr>
          <a:xfrm>
            <a:off x="7524328" y="940158"/>
            <a:ext cx="1080120" cy="176419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stCxn id="4" idx="2"/>
          </p:cNvCxnSpPr>
          <p:nvPr/>
        </p:nvCxnSpPr>
        <p:spPr>
          <a:xfrm>
            <a:off x="7524328" y="940158"/>
            <a:ext cx="432048" cy="298833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7092280" y="2704353"/>
            <a:ext cx="864096" cy="122413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>
            <a:off x="6444208" y="2704353"/>
            <a:ext cx="2160240" cy="122413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>
            <a:stCxn id="4" idx="3"/>
          </p:cNvCxnSpPr>
          <p:nvPr/>
        </p:nvCxnSpPr>
        <p:spPr>
          <a:xfrm flipH="1">
            <a:off x="7524328" y="957546"/>
            <a:ext cx="6695" cy="235887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179512" y="3651870"/>
                <a:ext cx="480702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  <m:r>
                        <a:rPr lang="en-US" b="0" i="1" smtClean="0">
                          <a:latin typeface="Cambria Math"/>
                        </a:rPr>
                        <m:t>=8;</m:t>
                      </m:r>
                      <m:r>
                        <a:rPr lang="en-US" b="0" i="1" smtClean="0">
                          <a:latin typeface="Cambria Math"/>
                        </a:rPr>
                        <m:t>𝑏</m:t>
                      </m:r>
                      <m:r>
                        <a:rPr lang="en-US" b="0" i="1" smtClean="0">
                          <a:latin typeface="Cambria Math"/>
                        </a:rPr>
                        <m:t>=10; 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=6;</m:t>
                      </m:r>
                      <m:r>
                        <a:rPr lang="en-US" b="0" i="1" smtClean="0">
                          <a:latin typeface="Cambria Math"/>
                        </a:rPr>
                        <m:t>h</m:t>
                      </m:r>
                      <m:r>
                        <a:rPr lang="en-US" b="0" i="1" smtClean="0">
                          <a:latin typeface="Cambria Math"/>
                        </a:rPr>
                        <m:t>=4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651870"/>
                <a:ext cx="4807022" cy="53860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304020" y="4092049"/>
                <a:ext cx="221753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𝑙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=?; </m:t>
                      </m:r>
                      <m:sSub>
                        <m:sSub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𝑙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020" y="4092049"/>
                <a:ext cx="2217530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6216421" y="3077894"/>
                <a:ext cx="455574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6421" y="3077894"/>
                <a:ext cx="455574" cy="47705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6980920" y="3894896"/>
                <a:ext cx="450764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0920" y="3894896"/>
                <a:ext cx="450764" cy="47705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7425588" y="2259062"/>
                <a:ext cx="458780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5588" y="2259062"/>
                <a:ext cx="458780" cy="47705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6948264" y="2881763"/>
                <a:ext cx="616386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5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500" b="1" i="1" smtClean="0">
                              <a:latin typeface="Cambria Math"/>
                            </a:rPr>
                            <m:t>𝒅</m:t>
                          </m:r>
                        </m:e>
                        <m:sub>
                          <m:r>
                            <a:rPr lang="en-US" sz="25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264" y="2881763"/>
                <a:ext cx="616386" cy="477054"/>
              </a:xfrm>
              <a:prstGeom prst="rect">
                <a:avLst/>
              </a:prstGeom>
              <a:blipFill rotWithShape="1">
                <a:blip r:embed="rId7"/>
                <a:stretch>
                  <a:fillRect b="-38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6564058" y="2143990"/>
                <a:ext cx="528222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5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500" b="1" i="1" smtClean="0">
                              <a:latin typeface="Cambria Math"/>
                            </a:rPr>
                            <m:t>𝒍</m:t>
                          </m:r>
                        </m:e>
                        <m:sub>
                          <m:r>
                            <a:rPr lang="en-US" sz="25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4058" y="2143990"/>
                <a:ext cx="528222" cy="477054"/>
              </a:xfrm>
              <a:prstGeom prst="rect">
                <a:avLst/>
              </a:prstGeom>
              <a:blipFill rotWithShape="1">
                <a:blip r:embed="rId8"/>
                <a:stretch>
                  <a:fillRect b="-38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7716186" y="2571750"/>
                <a:ext cx="528222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5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500" b="1" i="1" smtClean="0">
                              <a:latin typeface="Cambria Math"/>
                            </a:rPr>
                            <m:t>𝒍</m:t>
                          </m:r>
                        </m:e>
                        <m:sub>
                          <m:r>
                            <a:rPr lang="en-US" sz="25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6186" y="2571750"/>
                <a:ext cx="528222" cy="477054"/>
              </a:xfrm>
              <a:prstGeom prst="rect">
                <a:avLst/>
              </a:prstGeom>
              <a:blipFill rotWithShape="1">
                <a:blip r:embed="rId9"/>
                <a:stretch>
                  <a:fillRect b="-38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181771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2" grpId="0"/>
      <p:bldP spid="53" grpId="0"/>
      <p:bldP spid="54" grpId="0"/>
      <p:bldP spid="56" grpId="0"/>
      <p:bldP spid="57" grpId="0"/>
      <p:bldP spid="58" grpId="0"/>
      <p:bldP spid="59" grpId="0"/>
      <p:bldP spid="6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араллелограмм 2"/>
          <p:cNvSpPr/>
          <p:nvPr/>
        </p:nvSpPr>
        <p:spPr>
          <a:xfrm>
            <a:off x="6444208" y="2704353"/>
            <a:ext cx="2160240" cy="1224136"/>
          </a:xfrm>
          <a:prstGeom prst="parallelogram">
            <a:avLst>
              <a:gd name="adj" fmla="val 51057"/>
            </a:avLst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7524328" y="915566"/>
            <a:ext cx="45719" cy="4918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>
            <a:stCxn id="4" idx="3"/>
          </p:cNvCxnSpPr>
          <p:nvPr/>
        </p:nvCxnSpPr>
        <p:spPr>
          <a:xfrm flipH="1">
            <a:off x="7092280" y="957546"/>
            <a:ext cx="438743" cy="174680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6437513" y="957546"/>
            <a:ext cx="1086815" cy="297094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stCxn id="4" idx="2"/>
          </p:cNvCxnSpPr>
          <p:nvPr/>
        </p:nvCxnSpPr>
        <p:spPr>
          <a:xfrm>
            <a:off x="7524328" y="940158"/>
            <a:ext cx="1080120" cy="176419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stCxn id="4" idx="2"/>
          </p:cNvCxnSpPr>
          <p:nvPr/>
        </p:nvCxnSpPr>
        <p:spPr>
          <a:xfrm>
            <a:off x="7524328" y="940158"/>
            <a:ext cx="432048" cy="298833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7092280" y="2704353"/>
            <a:ext cx="864096" cy="122413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>
            <a:off x="6444208" y="2704353"/>
            <a:ext cx="2160240" cy="122413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>
            <a:stCxn id="4" idx="3"/>
          </p:cNvCxnSpPr>
          <p:nvPr/>
        </p:nvCxnSpPr>
        <p:spPr>
          <a:xfrm flipH="1">
            <a:off x="7524328" y="957546"/>
            <a:ext cx="6695" cy="235887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179512" y="843558"/>
                <a:ext cx="480702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𝒂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𝟖</m:t>
                      </m:r>
                      <m:r>
                        <a:rPr lang="en-US" sz="2800" b="1" i="1" smtClean="0">
                          <a:latin typeface="Cambria Math"/>
                        </a:rPr>
                        <m:t>;</m:t>
                      </m:r>
                      <m:r>
                        <a:rPr lang="en-US" sz="2800" b="1" i="1" smtClean="0">
                          <a:latin typeface="Cambria Math"/>
                        </a:rPr>
                        <m:t>𝒃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𝟏𝟎</m:t>
                      </m:r>
                      <m:r>
                        <a:rPr lang="en-US" sz="2800" b="1" i="1" smtClean="0">
                          <a:latin typeface="Cambria Math"/>
                        </a:rPr>
                        <m:t>; 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𝒅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𝟔</m:t>
                      </m:r>
                      <m:r>
                        <a:rPr lang="en-US" sz="2800" b="1" i="1" smtClean="0">
                          <a:latin typeface="Cambria Math"/>
                        </a:rPr>
                        <m:t>;</m:t>
                      </m:r>
                      <m:r>
                        <a:rPr lang="en-US" sz="2800" b="1" i="1" smtClean="0">
                          <a:latin typeface="Cambria Math"/>
                        </a:rPr>
                        <m:t>𝒉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843558"/>
                <a:ext cx="4807022" cy="53860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304020" y="1283737"/>
                <a:ext cx="220874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𝒍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=?;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𝒍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020" y="1283737"/>
                <a:ext cx="2208745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6216421" y="3077894"/>
                <a:ext cx="455574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6421" y="3077894"/>
                <a:ext cx="455574" cy="47705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6980920" y="3894896"/>
                <a:ext cx="450764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0920" y="3894896"/>
                <a:ext cx="450764" cy="47705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7425588" y="2259062"/>
                <a:ext cx="458780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5588" y="2259062"/>
                <a:ext cx="458780" cy="47705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6876256" y="2787774"/>
                <a:ext cx="616386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5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500" b="1" i="1" smtClean="0">
                              <a:latin typeface="Cambria Math"/>
                            </a:rPr>
                            <m:t>𝒅</m:t>
                          </m:r>
                        </m:e>
                        <m:sub>
                          <m:r>
                            <a:rPr lang="en-US" sz="25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6256" y="2787774"/>
                <a:ext cx="616386" cy="477054"/>
              </a:xfrm>
              <a:prstGeom prst="rect">
                <a:avLst/>
              </a:prstGeom>
              <a:blipFill rotWithShape="1">
                <a:blip r:embed="rId7"/>
                <a:stretch>
                  <a:fillRect b="-25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6564058" y="2143990"/>
                <a:ext cx="528222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5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500" b="1" i="1" smtClean="0">
                              <a:latin typeface="Cambria Math"/>
                            </a:rPr>
                            <m:t>𝒍</m:t>
                          </m:r>
                        </m:e>
                        <m:sub>
                          <m:r>
                            <a:rPr lang="en-US" sz="25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4058" y="2143990"/>
                <a:ext cx="528222" cy="477054"/>
              </a:xfrm>
              <a:prstGeom prst="rect">
                <a:avLst/>
              </a:prstGeom>
              <a:blipFill rotWithShape="1">
                <a:blip r:embed="rId8"/>
                <a:stretch>
                  <a:fillRect b="-38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7716186" y="2571750"/>
                <a:ext cx="528222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5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500" b="1" i="1" smtClean="0">
                              <a:latin typeface="Cambria Math"/>
                            </a:rPr>
                            <m:t>𝒍</m:t>
                          </m:r>
                        </m:e>
                        <m:sub>
                          <m:r>
                            <a:rPr lang="en-US" sz="25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6186" y="2571750"/>
                <a:ext cx="528222" cy="477054"/>
              </a:xfrm>
              <a:prstGeom prst="rect">
                <a:avLst/>
              </a:prstGeom>
              <a:blipFill rotWithShape="1">
                <a:blip r:embed="rId9"/>
                <a:stretch>
                  <a:fillRect b="-38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732240" y="3174816"/>
                <a:ext cx="616387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5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500" b="1" i="1" smtClean="0">
                              <a:latin typeface="Cambria Math"/>
                            </a:rPr>
                            <m:t>𝒅</m:t>
                          </m:r>
                        </m:e>
                        <m:sub>
                          <m:r>
                            <a:rPr lang="en-US" sz="25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2240" y="3174816"/>
                <a:ext cx="616387" cy="477054"/>
              </a:xfrm>
              <a:prstGeom prst="rect">
                <a:avLst/>
              </a:prstGeom>
              <a:blipFill rotWithShape="1">
                <a:blip r:embed="rId10"/>
                <a:stretch>
                  <a:fillRect b="-38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7504" y="1779662"/>
                <a:ext cx="3963649" cy="5797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𝒅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bSup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sSubSup>
                        <m:sSub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𝒅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b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𝒃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779662"/>
                <a:ext cx="3963649" cy="579774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0" y="2363308"/>
                <a:ext cx="5851282" cy="6328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𝒅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𝟔𝟒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𝟏𝟎𝟎</m:t>
                              </m:r>
                            </m:e>
                          </m:d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𝟑𝟔</m:t>
                          </m:r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𝟕𝟑</m:t>
                          </m:r>
                        </m:e>
                      </m:ra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363308"/>
                <a:ext cx="5851282" cy="63280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-36512" y="2867364"/>
                <a:ext cx="6124946" cy="10005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</a:rPr>
                          <m:t>𝒍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28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2800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b="1" i="1" smtClean="0">
                                <a:latin typeface="Cambria Math"/>
                              </a:rPr>
                              <m:t>𝒉</m:t>
                            </m:r>
                          </m:e>
                          <m:sup>
                            <m:r>
                              <a:rPr lang="en-US" sz="2800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sz="2800" b="1" i="1" smtClean="0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n-US" sz="2800" b="1" i="1" smtClean="0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800" b="1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800" b="1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2800" b="1" i="1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800" b="1" i="1" smtClean="0">
                                            <a:latin typeface="Cambria Math"/>
                                          </a:rPr>
                                          <m:t>𝒅</m:t>
                                        </m:r>
                                      </m:e>
                                      <m:sub>
                                        <m:r>
                                          <a:rPr lang="en-US" sz="2800" b="1" i="1" smtClean="0">
                                            <a:latin typeface="Cambria Math"/>
                                          </a:rPr>
                                          <m:t>𝟐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sz="2800" b="1" i="1" smtClean="0">
                                        <a:latin typeface="Cambria Math"/>
                                      </a:rPr>
                                      <m:t>𝟐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sz="2800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e>
                    </m:rad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2800" b="1" i="1" smtClean="0">
                            <a:latin typeface="Cambria Math"/>
                          </a:rPr>
                          <m:t>𝟏𝟔</m:t>
                        </m:r>
                        <m:r>
                          <a:rPr lang="en-US" sz="2800" b="1" i="1" smtClean="0">
                            <a:latin typeface="Cambria Math"/>
                          </a:rPr>
                          <m:t>+</m:t>
                        </m:r>
                        <m:r>
                          <a:rPr lang="en-US" sz="2800" b="1" i="1" smtClean="0">
                            <a:latin typeface="Cambria Math"/>
                          </a:rPr>
                          <m:t>𝟕𝟑</m:t>
                        </m:r>
                      </m:e>
                    </m:rad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2800" b="1" i="1" smtClean="0">
                            <a:latin typeface="Cambria Math"/>
                          </a:rPr>
                          <m:t>𝟖𝟗</m:t>
                        </m:r>
                      </m:e>
                    </m:rad>
                  </m:oMath>
                </a14:m>
                <a:r>
                  <a:rPr lang="en-US" sz="2800" b="1" dirty="0" smtClean="0"/>
                  <a:t> </a:t>
                </a:r>
                <a:endParaRPr lang="ru-RU" sz="2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2867364"/>
                <a:ext cx="6124946" cy="100053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5496" y="3731460"/>
                <a:ext cx="5478936" cy="10005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</a:rPr>
                          <m:t>𝒍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28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ru-RU" sz="2800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b="1" i="1" smtClean="0">
                                <a:latin typeface="Cambria Math"/>
                              </a:rPr>
                              <m:t>𝒉</m:t>
                            </m:r>
                          </m:e>
                          <m:sup>
                            <m:r>
                              <a:rPr lang="en-US" sz="2800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sz="2800" b="1" i="1" smtClean="0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n-US" sz="2800" b="1" i="1" smtClean="0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800" b="1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800" b="1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2800" b="1" i="1" smtClean="0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800" b="1" i="1" smtClean="0">
                                            <a:latin typeface="Cambria Math"/>
                                          </a:rPr>
                                          <m:t>𝒅</m:t>
                                        </m:r>
                                      </m:e>
                                      <m:sub>
                                        <m:r>
                                          <a:rPr lang="en-US" sz="2800" b="1" i="1" smtClean="0">
                                            <a:latin typeface="Cambria Math"/>
                                          </a:rPr>
                                          <m:t>𝟏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sz="2800" b="1" i="1" smtClean="0">
                                        <a:latin typeface="Cambria Math"/>
                                      </a:rPr>
                                      <m:t>𝟐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sz="2800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e>
                    </m:rad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2800" b="1" i="1" smtClean="0">
                            <a:latin typeface="Cambria Math"/>
                          </a:rPr>
                          <m:t>𝟏𝟔</m:t>
                        </m:r>
                        <m:r>
                          <a:rPr lang="en-US" sz="2800" b="1" i="1" smtClean="0">
                            <a:latin typeface="Cambria Math"/>
                          </a:rPr>
                          <m:t>+</m:t>
                        </m:r>
                        <m:r>
                          <a:rPr lang="en-US" sz="2800" b="1" i="1" smtClean="0">
                            <a:latin typeface="Cambria Math"/>
                          </a:rPr>
                          <m:t>𝟗</m:t>
                        </m:r>
                      </m:e>
                    </m:rad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𝟓</m:t>
                    </m:r>
                  </m:oMath>
                </a14:m>
                <a:r>
                  <a:rPr lang="en-US" sz="2800" b="1" dirty="0" smtClean="0"/>
                  <a:t> </a:t>
                </a:r>
                <a:endParaRPr lang="ru-RU" sz="28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3731460"/>
                <a:ext cx="5478936" cy="100053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535323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4" grpId="1" animBg="1"/>
      <p:bldP spid="4" grpId="2" animBg="1"/>
      <p:bldP spid="52" grpId="0"/>
      <p:bldP spid="53" grpId="0"/>
      <p:bldP spid="54" grpId="0"/>
      <p:bldP spid="56" grpId="0"/>
      <p:bldP spid="57" grpId="0"/>
      <p:bldP spid="57" grpId="1"/>
      <p:bldP spid="57" grpId="2"/>
      <p:bldP spid="58" grpId="0"/>
      <p:bldP spid="58" grpId="1"/>
      <p:bldP spid="58" grpId="2"/>
      <p:bldP spid="59" grpId="0"/>
      <p:bldP spid="59" grpId="1"/>
      <p:bldP spid="59" grpId="2"/>
      <p:bldP spid="60" grpId="0"/>
      <p:bldP spid="60" grpId="1"/>
      <p:bldP spid="60" grpId="2"/>
      <p:bldP spid="22" grpId="0"/>
      <p:bldP spid="22" grpId="1"/>
      <p:bldP spid="22" grpId="2"/>
      <p:bldP spid="5" grpId="0"/>
      <p:bldP spid="6" grpId="0"/>
      <p:bldP spid="8" grpId="0"/>
      <p:bldP spid="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5496" y="782578"/>
                <a:ext cx="6844976" cy="25306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Muntazam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oltiburchakli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10 cm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uchini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markazi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tutashtiruvchi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6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600" b="1" i="1" smtClean="0">
                            <a:latin typeface="Cambria Math"/>
                            <a:cs typeface="Arial" panose="020B0604020202020204" pitchFamily="34" charset="0"/>
                          </a:rPr>
                          <m:t>𝟔𝟗</m:t>
                        </m:r>
                      </m:e>
                    </m:rad>
                  </m:oMath>
                </a14:m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cm ga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qirrasi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apofemasini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</a:p>
              <a:p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) </m:t>
                    </m:r>
                  </m:oMath>
                </a14:m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yon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sirtini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𝒄</m:t>
                    </m:r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sirtini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782578"/>
                <a:ext cx="6844976" cy="2530629"/>
              </a:xfrm>
              <a:prstGeom prst="rect">
                <a:avLst/>
              </a:prstGeom>
              <a:blipFill rotWithShape="1">
                <a:blip r:embed="rId2"/>
                <a:stretch>
                  <a:fillRect l="-1603" t="-2163" r="-712" b="-48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179512" y="3363838"/>
                <a:ext cx="4115807" cy="5912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  <m:r>
                        <a:rPr lang="en-US" b="0" i="1" smtClean="0">
                          <a:latin typeface="Cambria Math"/>
                        </a:rPr>
                        <m:t>=10 </m:t>
                      </m:r>
                      <m:r>
                        <a:rPr lang="en-US" b="0" i="1" smtClean="0">
                          <a:latin typeface="Cambria Math"/>
                        </a:rPr>
                        <m:t>𝑐𝑚</m:t>
                      </m:r>
                      <m:r>
                        <a:rPr lang="en-US" b="0" i="1" smtClean="0">
                          <a:latin typeface="Cambria Math"/>
                        </a:rPr>
                        <m:t>; </m:t>
                      </m:r>
                      <m:r>
                        <a:rPr lang="en-US" b="0" i="1" smtClean="0">
                          <a:latin typeface="Cambria Math"/>
                        </a:rPr>
                        <m:t>h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latin typeface="Cambria Math"/>
                            </a:rPr>
                            <m:t>69</m:t>
                          </m:r>
                        </m:e>
                      </m:rad>
                      <m:r>
                        <a:rPr lang="en-US" b="0" i="1" smtClean="0">
                          <a:latin typeface="Cambria Math"/>
                        </a:rPr>
                        <m:t> </m:t>
                      </m:r>
                      <m:r>
                        <a:rPr lang="en-US" b="0" i="1" smtClean="0">
                          <a:latin typeface="Cambria Math"/>
                        </a:rPr>
                        <m:t>𝑐𝑚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363838"/>
                <a:ext cx="4115807" cy="59125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Шестиугольник 4"/>
          <p:cNvSpPr/>
          <p:nvPr/>
        </p:nvSpPr>
        <p:spPr>
          <a:xfrm rot="617328">
            <a:off x="6444208" y="2931790"/>
            <a:ext cx="2304256" cy="1872208"/>
          </a:xfrm>
          <a:prstGeom prst="hexagon">
            <a:avLst>
              <a:gd name="adj" fmla="val 31815"/>
              <a:gd name="vf" fmla="val 115470"/>
            </a:avLst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7668344" y="1059582"/>
            <a:ext cx="72008" cy="72008"/>
          </a:xfrm>
          <a:prstGeom prst="ellipse">
            <a:avLst/>
          </a:prstGeom>
          <a:ln w="285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>
            <a:stCxn id="6" idx="2"/>
            <a:endCxn id="5" idx="4"/>
          </p:cNvCxnSpPr>
          <p:nvPr/>
        </p:nvCxnSpPr>
        <p:spPr>
          <a:xfrm flipH="1">
            <a:off x="7215997" y="1095586"/>
            <a:ext cx="452347" cy="17518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stCxn id="6" idx="0"/>
            <a:endCxn id="5" idx="3"/>
          </p:cNvCxnSpPr>
          <p:nvPr/>
        </p:nvCxnSpPr>
        <p:spPr>
          <a:xfrm flipH="1">
            <a:off x="6462734" y="1059582"/>
            <a:ext cx="1241614" cy="260253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6" idx="0"/>
            <a:endCxn id="5" idx="5"/>
          </p:cNvCxnSpPr>
          <p:nvPr/>
        </p:nvCxnSpPr>
        <p:spPr>
          <a:xfrm>
            <a:off x="7704348" y="1059582"/>
            <a:ext cx="606722" cy="198665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6" idx="4"/>
            <a:endCxn id="5" idx="0"/>
          </p:cNvCxnSpPr>
          <p:nvPr/>
        </p:nvCxnSpPr>
        <p:spPr>
          <a:xfrm>
            <a:off x="7704348" y="1131590"/>
            <a:ext cx="1025590" cy="294208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stCxn id="6" idx="4"/>
            <a:endCxn id="5" idx="1"/>
          </p:cNvCxnSpPr>
          <p:nvPr/>
        </p:nvCxnSpPr>
        <p:spPr>
          <a:xfrm>
            <a:off x="7704348" y="1131590"/>
            <a:ext cx="272327" cy="375674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stCxn id="6" idx="0"/>
            <a:endCxn id="5" idx="2"/>
          </p:cNvCxnSpPr>
          <p:nvPr/>
        </p:nvCxnSpPr>
        <p:spPr>
          <a:xfrm flipH="1">
            <a:off x="6881602" y="1059582"/>
            <a:ext cx="822746" cy="362997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stCxn id="6" idx="0"/>
          </p:cNvCxnSpPr>
          <p:nvPr/>
        </p:nvCxnSpPr>
        <p:spPr>
          <a:xfrm flipH="1">
            <a:off x="7668344" y="1059582"/>
            <a:ext cx="36004" cy="280831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>
            <a:stCxn id="6" idx="1"/>
          </p:cNvCxnSpPr>
          <p:nvPr/>
        </p:nvCxnSpPr>
        <p:spPr>
          <a:xfrm flipH="1">
            <a:off x="7442170" y="1070127"/>
            <a:ext cx="236719" cy="373387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7442170" y="3867894"/>
            <a:ext cx="236719" cy="9361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36" name="Прямая соединительная линия 14335"/>
          <p:cNvCxnSpPr>
            <a:endCxn id="5" idx="2"/>
          </p:cNvCxnSpPr>
          <p:nvPr/>
        </p:nvCxnSpPr>
        <p:spPr>
          <a:xfrm flipH="1">
            <a:off x="6881602" y="3867894"/>
            <a:ext cx="786742" cy="82165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-108520" y="4083918"/>
                <a:ext cx="6880473" cy="5738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𝒍</m:t>
                      </m:r>
                      <m:r>
                        <a:rPr lang="en-US" sz="2800" b="1" i="1" smtClean="0">
                          <a:latin typeface="Cambria Math"/>
                        </a:rPr>
                        <m:t>=?,  </m:t>
                      </m:r>
                      <m:r>
                        <a:rPr lang="en-US" sz="2800" b="1" i="1" smtClean="0">
                          <a:latin typeface="Cambria Math"/>
                        </a:rPr>
                        <m:t>𝒇</m:t>
                      </m:r>
                      <m:r>
                        <a:rPr lang="en-US" sz="2800" b="1" i="1" smtClean="0">
                          <a:latin typeface="Cambria Math"/>
                        </a:rPr>
                        <m:t>=?,  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=?,  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𝑻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8520" y="4083918"/>
                <a:ext cx="6880473" cy="57381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7164288" y="3113261"/>
                <a:ext cx="48410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𝒇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4288" y="3113261"/>
                <a:ext cx="484107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7550357" y="2938096"/>
                <a:ext cx="50366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0357" y="2938096"/>
                <a:ext cx="503664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6804248" y="3131149"/>
                <a:ext cx="4058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4248" y="3131149"/>
                <a:ext cx="405880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7025473" y="4625429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5473" y="4625429"/>
                <a:ext cx="498855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092404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2" grpId="0"/>
      <p:bldP spid="5" grpId="0" animBg="1"/>
      <p:bldP spid="6" grpId="0" animBg="1"/>
      <p:bldP spid="45" grpId="0"/>
      <p:bldP spid="46" grpId="0"/>
      <p:bldP spid="47" grpId="0"/>
      <p:bldP spid="48" grpId="0"/>
      <p:bldP spid="4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179512" y="684354"/>
                <a:ext cx="4307269" cy="5912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𝒄𝒎</m:t>
                      </m:r>
                      <m:r>
                        <a:rPr lang="en-US" b="1" i="1" smtClean="0">
                          <a:latin typeface="Cambria Math"/>
                        </a:rPr>
                        <m:t>; </m:t>
                      </m:r>
                      <m:r>
                        <a:rPr lang="en-US" b="1" i="1" smtClean="0">
                          <a:latin typeface="Cambria Math"/>
                        </a:rPr>
                        <m:t>𝒉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𝟔𝟗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𝒄𝒎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684354"/>
                <a:ext cx="4307269" cy="59125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Шестиугольник 4"/>
          <p:cNvSpPr/>
          <p:nvPr/>
        </p:nvSpPr>
        <p:spPr>
          <a:xfrm rot="617328">
            <a:off x="6727584" y="2859782"/>
            <a:ext cx="2304256" cy="1872208"/>
          </a:xfrm>
          <a:prstGeom prst="hexagon">
            <a:avLst>
              <a:gd name="adj" fmla="val 31815"/>
              <a:gd name="vf" fmla="val 115470"/>
            </a:avLst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7951720" y="987574"/>
            <a:ext cx="72008" cy="72008"/>
          </a:xfrm>
          <a:prstGeom prst="ellipse">
            <a:avLst/>
          </a:prstGeom>
          <a:ln w="285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>
            <a:stCxn id="6" idx="2"/>
            <a:endCxn id="5" idx="4"/>
          </p:cNvCxnSpPr>
          <p:nvPr/>
        </p:nvCxnSpPr>
        <p:spPr>
          <a:xfrm flipH="1">
            <a:off x="7499373" y="1023578"/>
            <a:ext cx="452347" cy="17518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stCxn id="6" idx="0"/>
            <a:endCxn id="5" idx="3"/>
          </p:cNvCxnSpPr>
          <p:nvPr/>
        </p:nvCxnSpPr>
        <p:spPr>
          <a:xfrm flipH="1">
            <a:off x="6746110" y="987574"/>
            <a:ext cx="1241614" cy="260253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6" idx="0"/>
            <a:endCxn id="5" idx="5"/>
          </p:cNvCxnSpPr>
          <p:nvPr/>
        </p:nvCxnSpPr>
        <p:spPr>
          <a:xfrm>
            <a:off x="7987724" y="987574"/>
            <a:ext cx="606722" cy="198665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6" idx="4"/>
            <a:endCxn id="5" idx="0"/>
          </p:cNvCxnSpPr>
          <p:nvPr/>
        </p:nvCxnSpPr>
        <p:spPr>
          <a:xfrm>
            <a:off x="7987724" y="1059582"/>
            <a:ext cx="1025590" cy="294208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stCxn id="6" idx="4"/>
            <a:endCxn id="5" idx="1"/>
          </p:cNvCxnSpPr>
          <p:nvPr/>
        </p:nvCxnSpPr>
        <p:spPr>
          <a:xfrm>
            <a:off x="7987724" y="1059582"/>
            <a:ext cx="272327" cy="375674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stCxn id="6" idx="0"/>
            <a:endCxn id="5" idx="2"/>
          </p:cNvCxnSpPr>
          <p:nvPr/>
        </p:nvCxnSpPr>
        <p:spPr>
          <a:xfrm flipH="1">
            <a:off x="7164978" y="987574"/>
            <a:ext cx="822746" cy="362997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stCxn id="6" idx="0"/>
          </p:cNvCxnSpPr>
          <p:nvPr/>
        </p:nvCxnSpPr>
        <p:spPr>
          <a:xfrm flipH="1">
            <a:off x="7951720" y="987574"/>
            <a:ext cx="36004" cy="280831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>
            <a:stCxn id="6" idx="1"/>
          </p:cNvCxnSpPr>
          <p:nvPr/>
        </p:nvCxnSpPr>
        <p:spPr>
          <a:xfrm flipH="1">
            <a:off x="7725546" y="998119"/>
            <a:ext cx="236719" cy="373387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7725546" y="3795886"/>
            <a:ext cx="236719" cy="9361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36" name="Прямая соединительная линия 14335"/>
          <p:cNvCxnSpPr>
            <a:endCxn id="5" idx="2"/>
          </p:cNvCxnSpPr>
          <p:nvPr/>
        </p:nvCxnSpPr>
        <p:spPr>
          <a:xfrm flipH="1">
            <a:off x="7164978" y="3795886"/>
            <a:ext cx="786742" cy="82165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-76225" y="1133843"/>
                <a:ext cx="6880473" cy="5738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𝒍</m:t>
                      </m:r>
                      <m:r>
                        <a:rPr lang="en-US" sz="2800" b="1" i="1" smtClean="0">
                          <a:latin typeface="Cambria Math"/>
                        </a:rPr>
                        <m:t>=?,  </m:t>
                      </m:r>
                      <m:r>
                        <a:rPr lang="en-US" sz="2800" b="1" i="1" smtClean="0">
                          <a:latin typeface="Cambria Math"/>
                        </a:rPr>
                        <m:t>𝒇</m:t>
                      </m:r>
                      <m:r>
                        <a:rPr lang="en-US" sz="2800" b="1" i="1" smtClean="0">
                          <a:latin typeface="Cambria Math"/>
                        </a:rPr>
                        <m:t>=?,  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=?,  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𝑻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6225" y="1133843"/>
                <a:ext cx="6880473" cy="57381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7447664" y="3041253"/>
                <a:ext cx="48410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𝒇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7664" y="3041253"/>
                <a:ext cx="484107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7833733" y="2866088"/>
                <a:ext cx="50366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3733" y="2866088"/>
                <a:ext cx="503664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7087624" y="3059141"/>
                <a:ext cx="4058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7624" y="3059141"/>
                <a:ext cx="405880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7308849" y="4553421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8849" y="4553421"/>
                <a:ext cx="498855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7787799" y="3994633"/>
                <a:ext cx="46679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7799" y="3994633"/>
                <a:ext cx="466794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7290564" y="3781077"/>
                <a:ext cx="46839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𝑹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0564" y="3781077"/>
                <a:ext cx="468397" cy="46166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79512" y="1635646"/>
                <a:ext cx="6561796" cy="8081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𝑹</m:t>
                    </m:r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𝒂</m:t>
                    </m:r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𝟏𝟎</m:t>
                    </m:r>
                    <m:r>
                      <a:rPr lang="en-US" b="1" i="1" smtClean="0">
                        <a:latin typeface="Cambria Math"/>
                      </a:rPr>
                      <m:t> </m:t>
                    </m:r>
                    <m:r>
                      <a:rPr lang="en-US" b="1" i="1" smtClean="0">
                        <a:latin typeface="Cambria Math"/>
                      </a:rPr>
                      <m:t>𝒄𝒎</m:t>
                    </m:r>
                    <m:r>
                      <a:rPr lang="en-US" b="1" i="1" smtClean="0">
                        <a:latin typeface="Cambria Math"/>
                      </a:rPr>
                      <m:t>,  </m:t>
                    </m:r>
                    <m:r>
                      <a:rPr lang="en-US" b="1" i="1" smtClean="0">
                        <a:latin typeface="Cambria Math"/>
                      </a:rPr>
                      <m:t>𝒓</m:t>
                    </m:r>
                    <m:r>
                      <a:rPr lang="en-US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  <m:rad>
                          <m:radPr>
                            <m:degHide m:val="on"/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𝟏𝟎</m:t>
                        </m:r>
                        <m:rad>
                          <m:radPr>
                            <m:degHide m:val="on"/>
                            <m:ctrlPr>
                              <a:rPr lang="en-US" b="1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>
                                <a:latin typeface="Cambria Math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b="1" i="1"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𝟓</m:t>
                    </m:r>
                    <m:rad>
                      <m:radPr>
                        <m:degHide m:val="on"/>
                        <m:ctrlPr>
                          <a:rPr lang="en-US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b="1" i="1" smtClean="0">
                            <a:latin typeface="Cambria Math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b="1" dirty="0" smtClean="0"/>
                  <a:t> </a:t>
                </a:r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635646"/>
                <a:ext cx="6561796" cy="80810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56266" y="2411716"/>
                <a:ext cx="5550174" cy="8081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</a:rPr>
                          <m:t>𝒂𝒔𝒐𝒔</m:t>
                        </m:r>
                      </m:sub>
                    </m:sSub>
                    <m:r>
                      <a:rPr lang="en-US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𝟑</m:t>
                        </m:r>
                        <m:rad>
                          <m:radPr>
                            <m:degHide m:val="on"/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𝟑</m:t>
                            </m:r>
                          </m:e>
                        </m:rad>
                        <m:sSup>
                          <m:sSup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𝒂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𝟑</m:t>
                        </m:r>
                        <m:rad>
                          <m:radPr>
                            <m:degHide m:val="on"/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𝟑</m:t>
                            </m:r>
                          </m:e>
                        </m:rad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𝟏𝟎𝟎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𝟏𝟓𝟎</m:t>
                    </m:r>
                    <m:rad>
                      <m:radPr>
                        <m:degHide m:val="on"/>
                        <m:ctrlPr>
                          <a:rPr lang="en-US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b="1" i="1" smtClean="0">
                            <a:latin typeface="Cambria Math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b="1" dirty="0" smtClean="0"/>
                  <a:t> </a:t>
                </a:r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266" y="2411716"/>
                <a:ext cx="5550174" cy="80810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-157282" y="3219822"/>
                <a:ext cx="7069692" cy="6509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𝒍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𝑹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𝒉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𝟏𝟎𝟎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𝟔𝟗</m:t>
                          </m:r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𝟏𝟔𝟗</m:t>
                          </m:r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57282" y="3219822"/>
                <a:ext cx="7069692" cy="65094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-180528" y="3833341"/>
                <a:ext cx="6874254" cy="6452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𝒇</m:t>
                      </m:r>
                      <m:r>
                        <a:rPr lang="en-US" sz="2800" b="1" i="1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sz="2800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𝒉</m:t>
                              </m:r>
                            </m:e>
                            <m:sup>
                              <m:r>
                                <a:rPr lang="en-US" sz="2800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2800" b="1" i="1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𝟕𝟓</m:t>
                          </m:r>
                          <m:r>
                            <a:rPr lang="en-US" sz="2800" b="1" i="1">
                              <a:latin typeface="Cambria Math"/>
                            </a:rPr>
                            <m:t>+</m:t>
                          </m:r>
                          <m:r>
                            <a:rPr lang="en-US" sz="2800" b="1" i="1">
                              <a:latin typeface="Cambria Math"/>
                            </a:rPr>
                            <m:t>𝟔𝟗</m:t>
                          </m:r>
                        </m:e>
                      </m:rad>
                      <m:r>
                        <a:rPr lang="en-US" sz="2800" b="1" i="1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𝟏𝟒𝟒</m:t>
                          </m:r>
                        </m:e>
                      </m:rad>
                      <m:r>
                        <a:rPr lang="en-US" sz="2800" b="1" i="1">
                          <a:latin typeface="Cambria Math"/>
                        </a:rPr>
                        <m:t>=</m:t>
                      </m:r>
                      <m:r>
                        <a:rPr lang="en-US" sz="2800" b="1" i="1">
                          <a:latin typeface="Cambria Math"/>
                        </a:rPr>
                        <m:t>𝟏𝟐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80528" y="3833341"/>
                <a:ext cx="6874254" cy="645241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616648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4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22" presetClass="entr" presetSubtype="4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500"/>
                                        <p:tgtEl>
                                          <p:spTgt spid="143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8" dur="500"/>
                                        <p:tgtEl>
                                          <p:spTgt spid="14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22" presetClass="entr" presetSubtype="4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" grpId="0" animBg="1"/>
      <p:bldP spid="6" grpId="0" animBg="1"/>
      <p:bldP spid="6" grpId="1" animBg="1"/>
      <p:bldP spid="6" grpId="2" animBg="1"/>
      <p:bldP spid="45" grpId="0"/>
      <p:bldP spid="46" grpId="0"/>
      <p:bldP spid="46" grpId="1"/>
      <p:bldP spid="46" grpId="2"/>
      <p:bldP spid="46" grpId="3"/>
      <p:bldP spid="46" grpId="4"/>
      <p:bldP spid="47" grpId="0"/>
      <p:bldP spid="47" grpId="1"/>
      <p:bldP spid="47" grpId="2"/>
      <p:bldP spid="48" grpId="0"/>
      <p:bldP spid="48" grpId="1"/>
      <p:bldP spid="48" grpId="2"/>
      <p:bldP spid="48" grpId="3"/>
      <p:bldP spid="48" grpId="4"/>
      <p:bldP spid="49" grpId="0"/>
      <p:bldP spid="50" grpId="0"/>
      <p:bldP spid="50" grpId="1"/>
      <p:bldP spid="50" grpId="2"/>
      <p:bldP spid="55" grpId="0"/>
      <p:bldP spid="55" grpId="1"/>
      <p:bldP spid="55" grpId="2"/>
      <p:bldP spid="3" grpId="0"/>
      <p:bldP spid="4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179512" y="684354"/>
                <a:ext cx="4307269" cy="5912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𝒄𝒎</m:t>
                      </m:r>
                      <m:r>
                        <a:rPr lang="en-US" b="1" i="1" smtClean="0">
                          <a:latin typeface="Cambria Math"/>
                        </a:rPr>
                        <m:t>; </m:t>
                      </m:r>
                      <m:r>
                        <a:rPr lang="en-US" b="1" i="1" smtClean="0">
                          <a:latin typeface="Cambria Math"/>
                        </a:rPr>
                        <m:t>𝒉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𝟔𝟗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𝒄𝒎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684354"/>
                <a:ext cx="4307269" cy="59125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Шестиугольник 4"/>
          <p:cNvSpPr/>
          <p:nvPr/>
        </p:nvSpPr>
        <p:spPr>
          <a:xfrm rot="617328">
            <a:off x="6727584" y="2859782"/>
            <a:ext cx="2304256" cy="1872208"/>
          </a:xfrm>
          <a:prstGeom prst="hexagon">
            <a:avLst>
              <a:gd name="adj" fmla="val 31815"/>
              <a:gd name="vf" fmla="val 115470"/>
            </a:avLst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7951720" y="987574"/>
            <a:ext cx="72008" cy="72008"/>
          </a:xfrm>
          <a:prstGeom prst="ellipse">
            <a:avLst/>
          </a:prstGeom>
          <a:ln w="285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>
            <a:stCxn id="6" idx="2"/>
            <a:endCxn id="5" idx="4"/>
          </p:cNvCxnSpPr>
          <p:nvPr/>
        </p:nvCxnSpPr>
        <p:spPr>
          <a:xfrm flipH="1">
            <a:off x="7499373" y="1023578"/>
            <a:ext cx="452347" cy="17518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stCxn id="6" idx="0"/>
            <a:endCxn id="5" idx="3"/>
          </p:cNvCxnSpPr>
          <p:nvPr/>
        </p:nvCxnSpPr>
        <p:spPr>
          <a:xfrm flipH="1">
            <a:off x="6746110" y="987574"/>
            <a:ext cx="1241614" cy="260253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6" idx="0"/>
            <a:endCxn id="5" idx="5"/>
          </p:cNvCxnSpPr>
          <p:nvPr/>
        </p:nvCxnSpPr>
        <p:spPr>
          <a:xfrm>
            <a:off x="7987724" y="987574"/>
            <a:ext cx="606722" cy="198665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6" idx="4"/>
            <a:endCxn id="5" idx="0"/>
          </p:cNvCxnSpPr>
          <p:nvPr/>
        </p:nvCxnSpPr>
        <p:spPr>
          <a:xfrm>
            <a:off x="7987724" y="1059582"/>
            <a:ext cx="1025590" cy="294208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stCxn id="6" idx="4"/>
            <a:endCxn id="5" idx="1"/>
          </p:cNvCxnSpPr>
          <p:nvPr/>
        </p:nvCxnSpPr>
        <p:spPr>
          <a:xfrm>
            <a:off x="7987724" y="1059582"/>
            <a:ext cx="272327" cy="375674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stCxn id="6" idx="0"/>
            <a:endCxn id="5" idx="2"/>
          </p:cNvCxnSpPr>
          <p:nvPr/>
        </p:nvCxnSpPr>
        <p:spPr>
          <a:xfrm flipH="1">
            <a:off x="7164978" y="987574"/>
            <a:ext cx="822746" cy="362997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stCxn id="6" idx="0"/>
          </p:cNvCxnSpPr>
          <p:nvPr/>
        </p:nvCxnSpPr>
        <p:spPr>
          <a:xfrm flipH="1">
            <a:off x="7951720" y="987574"/>
            <a:ext cx="36004" cy="280831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>
            <a:stCxn id="6" idx="1"/>
          </p:cNvCxnSpPr>
          <p:nvPr/>
        </p:nvCxnSpPr>
        <p:spPr>
          <a:xfrm flipH="1">
            <a:off x="7725546" y="998119"/>
            <a:ext cx="236719" cy="373387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7725546" y="3795886"/>
            <a:ext cx="236719" cy="9361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36" name="Прямая соединительная линия 14335"/>
          <p:cNvCxnSpPr>
            <a:endCxn id="5" idx="2"/>
          </p:cNvCxnSpPr>
          <p:nvPr/>
        </p:nvCxnSpPr>
        <p:spPr>
          <a:xfrm flipH="1">
            <a:off x="7164978" y="3795886"/>
            <a:ext cx="786742" cy="82165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-76225" y="1133843"/>
                <a:ext cx="7554889" cy="5627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𝒍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𝟏𝟑</m:t>
                      </m:r>
                      <m:r>
                        <a:rPr lang="en-US" sz="2800" b="1" i="1" smtClean="0">
                          <a:latin typeface="Cambria Math"/>
                        </a:rPr>
                        <m:t>,  </m:t>
                      </m:r>
                      <m:r>
                        <a:rPr lang="en-US" sz="2800" b="1" i="1" smtClean="0">
                          <a:latin typeface="Cambria Math"/>
                        </a:rPr>
                        <m:t>𝒇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𝟏𝟐</m:t>
                      </m:r>
                      <m:r>
                        <a:rPr lang="en-US" sz="2800" b="1" i="1" smtClean="0">
                          <a:latin typeface="Cambria Math"/>
                        </a:rPr>
                        <m:t>,  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=?,  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𝑻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6225" y="1133843"/>
                <a:ext cx="7554889" cy="56271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7447664" y="3041253"/>
                <a:ext cx="48410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𝒇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7664" y="3041253"/>
                <a:ext cx="484107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7833733" y="2866088"/>
                <a:ext cx="50366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3733" y="2866088"/>
                <a:ext cx="503664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7087624" y="3059141"/>
                <a:ext cx="4058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7624" y="3059141"/>
                <a:ext cx="405880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7308849" y="4553421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8849" y="4553421"/>
                <a:ext cx="498855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7787799" y="3994633"/>
                <a:ext cx="46679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7799" y="3994633"/>
                <a:ext cx="466794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7290564" y="3781077"/>
                <a:ext cx="46839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𝑹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0564" y="3781077"/>
                <a:ext cx="468397" cy="46166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56266" y="1635646"/>
                <a:ext cx="5550174" cy="8081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</a:rPr>
                          <m:t>𝒂𝒔𝒐𝒔</m:t>
                        </m:r>
                      </m:sub>
                    </m:sSub>
                    <m:r>
                      <a:rPr lang="en-US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𝟑</m:t>
                        </m:r>
                        <m:rad>
                          <m:radPr>
                            <m:degHide m:val="on"/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𝟑</m:t>
                            </m:r>
                          </m:e>
                        </m:rad>
                        <m:sSup>
                          <m:sSup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𝒂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𝟑</m:t>
                        </m:r>
                        <m:rad>
                          <m:radPr>
                            <m:degHide m:val="on"/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𝟑</m:t>
                            </m:r>
                          </m:e>
                        </m:rad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𝟏𝟎𝟎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𝟏𝟓𝟎</m:t>
                    </m:r>
                    <m:rad>
                      <m:radPr>
                        <m:degHide m:val="on"/>
                        <m:ctrlPr>
                          <a:rPr lang="en-US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b="1" i="1" smtClean="0">
                            <a:latin typeface="Cambria Math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b="1" dirty="0" smtClean="0"/>
                  <a:t> </a:t>
                </a:r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266" y="1635646"/>
                <a:ext cx="5550174" cy="80810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5496" y="2355726"/>
                <a:ext cx="6629186" cy="8989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𝑷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𝒇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𝟔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𝒂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𝒇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𝟑𝟔𝟎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2355726"/>
                <a:ext cx="6629186" cy="898964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91259" y="3291830"/>
                <a:ext cx="3871636" cy="6067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𝟏𝟓𝟎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𝟑𝟔𝟎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259" y="3291830"/>
                <a:ext cx="3871636" cy="60670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-36512" y="3939902"/>
                <a:ext cx="7405361" cy="10440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𝒍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𝟏𝟑</m:t>
                    </m:r>
                    <m:r>
                      <a:rPr lang="en-US" sz="2800" b="1" i="1" smtClean="0">
                        <a:latin typeface="Cambria Math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</a:rPr>
                      <m:t>𝒄𝒎</m:t>
                    </m:r>
                    <m:r>
                      <a:rPr lang="en-US" sz="2800" b="1" i="1" smtClean="0">
                        <a:latin typeface="Cambria Math"/>
                      </a:rPr>
                      <m:t>,  </m:t>
                    </m:r>
                    <m:r>
                      <a:rPr lang="en-US" sz="2800" b="1" i="1" smtClean="0">
                        <a:latin typeface="Cambria Math"/>
                      </a:rPr>
                      <m:t>𝒇</m:t>
                    </m:r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𝟏𝟐</m:t>
                    </m:r>
                    <m:r>
                      <a:rPr lang="en-US" sz="2800" b="1" i="1" smtClean="0">
                        <a:latin typeface="Cambria Math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</a:rPr>
                      <m:t>𝒄𝒎</m:t>
                    </m:r>
                    <m:r>
                      <a:rPr lang="en-US" sz="2800" b="1" i="1" smtClean="0">
                        <a:latin typeface="Cambria Math"/>
                      </a:rPr>
                      <m:t>,  </m:t>
                    </m:r>
                  </m:oMath>
                </a14:m>
                <a:endParaRPr lang="en-US" sz="2800" b="1" i="1" dirty="0" smtClean="0">
                  <a:latin typeface="Cambria Math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</a:rPr>
                          <m:t>𝒚𝒐𝒏</m:t>
                        </m:r>
                      </m:sub>
                    </m:sSub>
                    <m:r>
                      <a:rPr lang="en-US" sz="2800" b="1" i="1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𝟑𝟔𝟎</m:t>
                    </m:r>
                    <m:r>
                      <a:rPr lang="en-US" sz="2800" b="1" i="1" smtClean="0"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en-US" sz="28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latin typeface="Cambria Math"/>
                          </a:rPr>
                          <m:t>𝒄𝒎</m:t>
                        </m:r>
                      </m:e>
                      <m:sup>
                        <m:r>
                          <a:rPr lang="en-US" sz="2800" b="1" i="1" smtClean="0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800" b="1" i="1">
                        <a:latin typeface="Cambria Math"/>
                      </a:rPr>
                      <m:t>,  </m:t>
                    </m:r>
                    <m:sSub>
                      <m:sSubPr>
                        <m:ctrlPr>
                          <a:rPr lang="en-US" sz="28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</a:rPr>
                          <m:t>𝑻</m:t>
                        </m:r>
                        <m:sSup>
                          <m:sSupPr>
                            <m:ctrlPr>
                              <a:rPr lang="en-US" sz="2800" b="1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b="1" i="1">
                                <a:latin typeface="Cambria Math"/>
                              </a:rPr>
                              <m:t>𝒐</m:t>
                            </m:r>
                          </m:e>
                          <m:sup>
                            <m:r>
                              <a:rPr lang="en-US" sz="2800" b="1" i="1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  <m:r>
                          <a:rPr lang="en-US" sz="2800" b="1" i="1">
                            <a:latin typeface="Cambria Math"/>
                          </a:rPr>
                          <m:t>𝒍𝒂</m:t>
                        </m:r>
                      </m:sub>
                    </m:sSub>
                    <m:r>
                      <a:rPr lang="en-US" sz="2800" b="1" i="1">
                        <a:latin typeface="Cambria Math"/>
                      </a:rPr>
                      <m:t>=</m:t>
                    </m:r>
                    <m:r>
                      <a:rPr lang="en-US" sz="2800" b="1" i="1">
                        <a:latin typeface="Cambria Math"/>
                      </a:rPr>
                      <m:t>𝟏𝟓𝟎</m:t>
                    </m:r>
                    <m:rad>
                      <m:radPr>
                        <m:degHide m:val="on"/>
                        <m:ctrlPr>
                          <a:rPr lang="en-US" sz="2800" b="1" i="1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2800" b="1" i="1">
                            <a:latin typeface="Cambria Math"/>
                          </a:rPr>
                          <m:t>𝟑</m:t>
                        </m:r>
                      </m:e>
                    </m:rad>
                    <m:r>
                      <a:rPr lang="en-US" sz="2800" b="1" i="1">
                        <a:latin typeface="Cambria Math"/>
                      </a:rPr>
                      <m:t>+</m:t>
                    </m:r>
                    <m:r>
                      <a:rPr lang="en-US" sz="2800" b="1" i="1">
                        <a:latin typeface="Cambria Math"/>
                      </a:rPr>
                      <m:t>𝟑𝟔𝟎</m:t>
                    </m:r>
                    <m:r>
                      <a:rPr lang="en-US" sz="2800" b="1" i="1" smtClean="0"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en-US" sz="28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>
                            <a:latin typeface="Cambria Math"/>
                          </a:rPr>
                          <m:t>𝒄𝒎</m:t>
                        </m:r>
                      </m:e>
                      <m:sup>
                        <m:r>
                          <a:rPr lang="en-US" sz="2800" b="1" i="1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3939902"/>
                <a:ext cx="7405361" cy="1044068"/>
              </a:xfrm>
              <a:prstGeom prst="rect">
                <a:avLst/>
              </a:prstGeom>
              <a:blipFill rotWithShape="1">
                <a:blip r:embed="rId13"/>
                <a:stretch>
                  <a:fillRect l="-1646" t="-58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971167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4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22" presetClass="entr" presetSubtype="4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43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14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22" presetClass="entr" presetSubtype="4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" grpId="0" animBg="1"/>
      <p:bldP spid="6" grpId="0" animBg="1"/>
      <p:bldP spid="6" grpId="1" animBg="1"/>
      <p:bldP spid="6" grpId="2" animBg="1"/>
      <p:bldP spid="45" grpId="0"/>
      <p:bldP spid="46" grpId="0"/>
      <p:bldP spid="46" grpId="1"/>
      <p:bldP spid="46" grpId="2"/>
      <p:bldP spid="46" grpId="3"/>
      <p:bldP spid="46" grpId="4"/>
      <p:bldP spid="47" grpId="0"/>
      <p:bldP spid="47" grpId="1"/>
      <p:bldP spid="47" grpId="2"/>
      <p:bldP spid="48" grpId="0"/>
      <p:bldP spid="48" grpId="1"/>
      <p:bldP spid="48" grpId="2"/>
      <p:bldP spid="48" grpId="3"/>
      <p:bldP spid="48" grpId="4"/>
      <p:bldP spid="49" grpId="0"/>
      <p:bldP spid="50" grpId="0"/>
      <p:bldP spid="50" grpId="1"/>
      <p:bldP spid="50" grpId="2"/>
      <p:bldP spid="55" grpId="0"/>
      <p:bldP spid="55" grpId="1"/>
      <p:bldP spid="55" grpId="2"/>
      <p:bldP spid="4" grpId="0"/>
      <p:bldP spid="28" grpId="0"/>
      <p:bldP spid="29" grpId="0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Tetraedr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 descr="C:\Users\acer\Desktop\Без названия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274" y="1922784"/>
            <a:ext cx="2593182" cy="2593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36512" y="771550"/>
            <a:ext cx="927369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yoqlari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borat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uchburchakli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piramida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tetraedr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588224" y="2499742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2499742"/>
                <a:ext cx="498855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732240" y="3867894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2240" y="3867894"/>
                <a:ext cx="498855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8033585" y="2393181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3585" y="2393181"/>
                <a:ext cx="498855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8244408" y="3616203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4408" y="3616203"/>
                <a:ext cx="498855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7506719" y="2981301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6719" y="2981301"/>
                <a:ext cx="498855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7087079" y="3219375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7079" y="3219375"/>
                <a:ext cx="498855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79512" y="1707654"/>
                <a:ext cx="2384755" cy="10283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𝑎𝑠𝑜𝑠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707654"/>
                <a:ext cx="2384755" cy="102835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3059832" y="1707654"/>
                <a:ext cx="2760692" cy="10283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𝑦𝑜𝑛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=3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1707654"/>
                <a:ext cx="2760692" cy="102835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251520" y="2756877"/>
                <a:ext cx="2474780" cy="6069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𝑡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𝑜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/>
                            </a:rPr>
                            <m:t>𝑙𝑎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ad>
                        <m:radPr>
                          <m:degHide m:val="on"/>
                          <m:ctrlPr>
                            <a:rPr lang="en-US" i="1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i="1">
                              <a:latin typeface="Cambria Math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756877"/>
                <a:ext cx="2474780" cy="60696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331912" y="3415600"/>
                <a:ext cx="1834027" cy="10297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𝑉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3</m:t>
                              </m:r>
                            </m:sup>
                          </m:sSup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912" y="3415600"/>
                <a:ext cx="1834027" cy="102976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7975832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30" grpId="0"/>
      <p:bldP spid="31" grpId="0"/>
      <p:bldP spid="34" grpId="0"/>
      <p:bldP spid="35" grpId="0"/>
      <p:bldP spid="36" grpId="0"/>
      <p:bldP spid="10" grpId="0"/>
      <p:bldP spid="37" grpId="0"/>
      <p:bldP spid="38" grpId="0"/>
      <p:bldP spid="3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 descr="C:\Users\acer\Desktop\Без названия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274" y="1922784"/>
            <a:ext cx="2593182" cy="2593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-36512" y="771550"/>
                <a:ext cx="8810040" cy="9946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Tetraedrning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𝟑𝟔</m:t>
                    </m:r>
                    <m:rad>
                      <m:radPr>
                        <m:degHide m:val="on"/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e>
                    </m:rad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ajmini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771550"/>
                <a:ext cx="8810040" cy="994631"/>
              </a:xfrm>
              <a:prstGeom prst="rect">
                <a:avLst/>
              </a:prstGeom>
              <a:blipFill rotWithShape="1">
                <a:blip r:embed="rId3"/>
                <a:stretch>
                  <a:fillRect l="-1384" t="-2454" r="-346" b="-159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588224" y="2499742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2499742"/>
                <a:ext cx="498855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732240" y="3867894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2240" y="3867894"/>
                <a:ext cx="498855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8033585" y="2393181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3585" y="2393181"/>
                <a:ext cx="498855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8244408" y="3616203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4408" y="3616203"/>
                <a:ext cx="498855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7506719" y="2981301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6719" y="2981301"/>
                <a:ext cx="498855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7087079" y="3219375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7079" y="3219375"/>
                <a:ext cx="498855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79512" y="1707654"/>
                <a:ext cx="2384755" cy="10283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𝑎𝑠𝑜𝑠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707654"/>
                <a:ext cx="2384755" cy="102835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107504" y="3415600"/>
                <a:ext cx="5844549" cy="10297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𝑉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3</m:t>
                              </m:r>
                            </m:sup>
                          </m:sSup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12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12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3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12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=144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e>
                      </m:rad>
                      <m:r>
                        <a:rPr lang="en-US" b="0" i="1" smtClean="0"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𝑚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415600"/>
                <a:ext cx="5844549" cy="102976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979333" y="1707654"/>
                <a:ext cx="2449580" cy="10283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36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</m:e>
                      </m:rad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9333" y="1707654"/>
                <a:ext cx="2449580" cy="1028358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79512" y="2807925"/>
                <a:ext cx="379244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𝑎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=144 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=&gt;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𝑎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=12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807925"/>
                <a:ext cx="3792448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897401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30" grpId="0"/>
      <p:bldP spid="31" grpId="0"/>
      <p:bldP spid="34" grpId="0"/>
      <p:bldP spid="35" grpId="0"/>
      <p:bldP spid="36" grpId="0"/>
      <p:bldP spid="10" grpId="0"/>
      <p:bldP spid="39" grpId="0"/>
      <p:bldP spid="16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Kesik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piramida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7504" y="699542"/>
            <a:ext cx="90364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Piramidaning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esilishidan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kesik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piramida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9830" y="3219822"/>
                <a:ext cx="5245347" cy="5738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𝑡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𝑜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/>
                            </a:rPr>
                            <m:t>𝑙𝑎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𝑎𝑠𝑜𝑠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  <m:r>
                            <a:rPr lang="en-US" i="1">
                              <a:latin typeface="Cambria Math"/>
                            </a:rPr>
                            <m:t> </m:t>
                          </m:r>
                          <m:r>
                            <a:rPr lang="en-US" i="1">
                              <a:latin typeface="Cambria Math"/>
                            </a:rPr>
                            <m:t>𝑎𝑠𝑜𝑠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𝑦𝑜𝑛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0" y="3219822"/>
                <a:ext cx="5245347" cy="57381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7504" y="3867894"/>
                <a:ext cx="4754891" cy="7247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𝑉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US" b="0" i="1" smtClean="0">
                        <a:latin typeface="Cambria Math"/>
                        <a:ea typeface="Cambria Math"/>
                      </a:rPr>
                      <m:t>𝐻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sSub>
                              <m:sSubPr>
                                <m:ctrlPr>
                                  <a:rPr lang="ru-RU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i="1" smtClean="0">
                                <a:latin typeface="Cambria Math"/>
                                <a:ea typeface="Cambria Math"/>
                              </a:rPr>
                              <m:t>∙</m:t>
                            </m:r>
                            <m:sSub>
                              <m:sSubPr>
                                <m:ctrlPr>
                                  <a:rPr lang="ru-RU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</m:e>
                        </m:rad>
                        <m:r>
                          <a:rPr lang="en-US" b="0" i="1" smtClean="0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ru-RU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 smtClean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867894"/>
                <a:ext cx="4754891" cy="72475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6071" y="1744743"/>
            <a:ext cx="3236409" cy="2915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7242" y="1491630"/>
            <a:ext cx="495840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piramidaning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asoslari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o‘pburchaklar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496" y="2283718"/>
            <a:ext cx="551625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piramidaning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yon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yoqlari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rapetsiyalar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37134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11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0748" y="699542"/>
            <a:ext cx="89532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23-rasmdagi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to‘rtburchakli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piramida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asosiga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kesilganda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kesik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piramida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Kesik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piramida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asoslarining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20 cm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10 cm,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qirrasi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13 cm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sirtini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211710"/>
            <a:ext cx="2953589" cy="289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90749" y="2141955"/>
                <a:ext cx="4129207" cy="5795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 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>
                              <a:latin typeface="Cambria Math"/>
                            </a:rPr>
                            <m:t> 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49" y="2141955"/>
                <a:ext cx="4129207" cy="57951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79512" y="2646011"/>
                <a:ext cx="2975558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 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𝟏𝟎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𝟏𝟎𝟎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646011"/>
                <a:ext cx="2975558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827584" y="3435846"/>
            <a:ext cx="915147" cy="86409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971600" y="4227934"/>
                <a:ext cx="62228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𝟏𝟎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4227934"/>
                <a:ext cx="622286" cy="4616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рямоугольник 15"/>
          <p:cNvSpPr/>
          <p:nvPr/>
        </p:nvSpPr>
        <p:spPr>
          <a:xfrm>
            <a:off x="3275856" y="3201190"/>
            <a:ext cx="1749292" cy="15308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779912" y="4644780"/>
                <a:ext cx="62228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𝟐𝟎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4644780"/>
                <a:ext cx="622285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029738" y="2643758"/>
                <a:ext cx="2975558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 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𝟐𝟎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𝟒𝟎𝟎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9738" y="2643758"/>
                <a:ext cx="2975558" cy="54874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395856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4" grpId="0"/>
      <p:bldP spid="2" grpId="0" animBg="1"/>
      <p:bldP spid="3" grpId="0"/>
      <p:bldP spid="16" grpId="0" animBg="1"/>
      <p:bldP spid="17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-36512" y="699542"/>
            <a:ext cx="914501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2.6.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parallelepipedning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8 m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rombdan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Rombning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diagonallari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10 m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24 m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Parallelepipedning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Куб 16"/>
          <p:cNvSpPr/>
          <p:nvPr/>
        </p:nvSpPr>
        <p:spPr>
          <a:xfrm>
            <a:off x="7236296" y="2067694"/>
            <a:ext cx="1512168" cy="2088232"/>
          </a:xfrm>
          <a:prstGeom prst="cube">
            <a:avLst>
              <a:gd name="adj" fmla="val 40469"/>
            </a:avLst>
          </a:prstGeom>
          <a:solidFill>
            <a:srgbClr val="FFFF00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267744" y="2005776"/>
                <a:ext cx="2878993" cy="5406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2700" b="0" i="1" smtClean="0">
                              <a:latin typeface="Cambria Math"/>
                            </a:rPr>
                            <m:t>𝑇</m:t>
                          </m:r>
                        </m:sub>
                      </m:sSub>
                      <m:r>
                        <a:rPr lang="en-US" sz="27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7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2700" b="0" i="1" smtClean="0">
                              <a:latin typeface="Cambria Math"/>
                            </a:rPr>
                            <m:t>𝑎𝑠𝑜𝑠</m:t>
                          </m:r>
                        </m:sub>
                      </m:sSub>
                      <m:r>
                        <a:rPr lang="en-US" sz="2700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27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2700" b="0" i="1" smtClean="0">
                              <a:latin typeface="Cambria Math"/>
                            </a:rPr>
                            <m:t>𝑦𝑜𝑛</m:t>
                          </m:r>
                        </m:sub>
                      </m:sSub>
                    </m:oMath>
                  </m:oMathPara>
                </a14:m>
                <a:endParaRPr lang="ru-RU" sz="27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2005776"/>
                <a:ext cx="2878993" cy="54066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-36512" y="2427734"/>
                <a:ext cx="7070141" cy="8701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2700" b="0" i="1" smtClean="0">
                              <a:latin typeface="Cambria Math"/>
                            </a:rPr>
                            <m:t>𝑎𝑠𝑜𝑠</m:t>
                          </m:r>
                        </m:sub>
                      </m:sSub>
                      <m:r>
                        <a:rPr lang="en-US" sz="2700" b="0" i="1" smtClean="0">
                          <a:latin typeface="Cambria Math"/>
                        </a:rPr>
                        <m:t>=2</m:t>
                      </m:r>
                      <m:sSub>
                        <m:sSubPr>
                          <m:ctrlPr>
                            <a:rPr lang="en-US" sz="27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2700" b="0" i="1" smtClean="0">
                              <a:latin typeface="Cambria Math"/>
                            </a:rPr>
                            <m:t>𝑟𝑜𝑚𝑏</m:t>
                          </m:r>
                        </m:sub>
                      </m:sSub>
                      <m:r>
                        <a:rPr lang="en-US" sz="2700" b="0" i="1" smtClean="0">
                          <a:latin typeface="Cambria Math"/>
                        </a:rPr>
                        <m:t>=2</m:t>
                      </m:r>
                      <m:r>
                        <a:rPr lang="en-US" sz="2700" b="0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ru-RU" sz="27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7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ru-RU" sz="27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0" i="1" smtClean="0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sz="27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ru-RU" sz="2700" i="1" smtClean="0"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ru-RU" sz="27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0" i="1" smtClean="0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sz="27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700" b="0" i="1" smtClean="0">
                          <a:latin typeface="Cambria Math"/>
                        </a:rPr>
                        <m:t>=10</m:t>
                      </m:r>
                      <m:r>
                        <a:rPr lang="en-US" sz="2700" b="0" i="1" smtClean="0">
                          <a:latin typeface="Cambria Math"/>
                          <a:ea typeface="Cambria Math"/>
                        </a:rPr>
                        <m:t>∙24=240</m:t>
                      </m:r>
                    </m:oMath>
                  </m:oMathPara>
                </a14:m>
                <a:endParaRPr lang="ru-RU" sz="27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2427734"/>
                <a:ext cx="7070141" cy="8701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Параллелограмм 21"/>
          <p:cNvSpPr/>
          <p:nvPr/>
        </p:nvSpPr>
        <p:spPr>
          <a:xfrm>
            <a:off x="5391761" y="4007701"/>
            <a:ext cx="1656184" cy="1044116"/>
          </a:xfrm>
          <a:prstGeom prst="parallelogram">
            <a:avLst>
              <a:gd name="adj" fmla="val 48422"/>
            </a:avLst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5895817" y="4007701"/>
            <a:ext cx="648072" cy="104411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>
            <a:off x="5391761" y="4007701"/>
            <a:ext cx="1656184" cy="104411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5728085" y="4116627"/>
                <a:ext cx="59978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𝒅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8085" y="4116627"/>
                <a:ext cx="599780" cy="461665"/>
              </a:xfrm>
              <a:prstGeom prst="rect">
                <a:avLst/>
              </a:prstGeom>
              <a:blipFill rotWithShape="1">
                <a:blip r:embed="rId4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6243999" y="3939902"/>
                <a:ext cx="59978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𝒅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3999" y="3939902"/>
                <a:ext cx="599780" cy="461665"/>
              </a:xfrm>
              <a:prstGeom prst="rect">
                <a:avLst/>
              </a:prstGeom>
              <a:blipFill rotWithShape="1">
                <a:blip r:embed="rId5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6719936" y="4260454"/>
                <a:ext cx="44435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9936" y="4260454"/>
                <a:ext cx="444352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-108520" y="3156935"/>
                <a:ext cx="6241004" cy="9989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0" i="1" smtClean="0">
                          <a:latin typeface="Cambria Math"/>
                        </a:rPr>
                        <m:t>𝑎</m:t>
                      </m:r>
                      <m:r>
                        <a:rPr lang="en-US" sz="27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0" i="1" smtClean="0">
                              <a:latin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700" b="0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sSubSup>
                                <m:sSubSupPr>
                                  <m:ctrlPr>
                                    <a:rPr lang="en-US" sz="2700" b="0" i="1" smtClean="0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700" b="0" i="1" smtClean="0">
                                      <a:latin typeface="Cambria Math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US" sz="2700" b="0" i="1" smtClean="0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sz="2700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sz="2700" b="0" i="1" smtClean="0">
                                  <a:latin typeface="Cambria Math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sz="2700" b="0" i="1" smtClean="0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700" b="0" i="1" smtClean="0">
                                      <a:latin typeface="Cambria Math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US" sz="2700" b="0" i="1" smtClean="0"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sz="2700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rad>
                        </m:num>
                        <m:den>
                          <m:r>
                            <a:rPr lang="en-US" sz="27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7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0" i="1" smtClean="0">
                              <a:latin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700" b="0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700" b="0" i="1" smtClean="0">
                                  <a:latin typeface="Cambria Math"/>
                                </a:rPr>
                                <m:t>100+576</m:t>
                              </m:r>
                            </m:e>
                          </m:rad>
                        </m:num>
                        <m:den>
                          <m:r>
                            <a:rPr lang="en-US" sz="27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7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0" i="1" smtClean="0">
                              <a:latin typeface="Cambria Math"/>
                            </a:rPr>
                            <m:t>26</m:t>
                          </m:r>
                        </m:num>
                        <m:den>
                          <m:r>
                            <a:rPr lang="en-US" sz="27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700" b="0" i="1" smtClean="0">
                          <a:latin typeface="Cambria Math"/>
                        </a:rPr>
                        <m:t>=13</m:t>
                      </m:r>
                    </m:oMath>
                  </m:oMathPara>
                </a14:m>
                <a:endParaRPr lang="ru-RU" sz="27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8520" y="3156935"/>
                <a:ext cx="6241004" cy="99899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7548028" y="4029621"/>
                <a:ext cx="44435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8028" y="4029621"/>
                <a:ext cx="444352" cy="4616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-36512" y="4083918"/>
                <a:ext cx="4983224" cy="5406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2700" b="0" i="1" smtClean="0">
                              <a:latin typeface="Cambria Math"/>
                            </a:rPr>
                            <m:t>𝑦𝑜𝑛</m:t>
                          </m:r>
                        </m:sub>
                      </m:sSub>
                      <m:r>
                        <a:rPr lang="en-US" sz="2700" b="0" i="1" smtClean="0">
                          <a:latin typeface="Cambria Math"/>
                        </a:rPr>
                        <m:t>=4</m:t>
                      </m:r>
                      <m:r>
                        <a:rPr lang="en-US" sz="2700" b="0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0" i="1" smtClean="0">
                          <a:latin typeface="Cambria Math"/>
                          <a:ea typeface="Cambria Math"/>
                        </a:rPr>
                        <m:t>𝑎𝐻</m:t>
                      </m:r>
                      <m:r>
                        <a:rPr lang="en-US" sz="2700" b="0" i="1" smtClean="0">
                          <a:latin typeface="Cambria Math"/>
                          <a:ea typeface="Cambria Math"/>
                        </a:rPr>
                        <m:t>=4∙13∙8=416</m:t>
                      </m:r>
                    </m:oMath>
                  </m:oMathPara>
                </a14:m>
                <a:endParaRPr lang="ru-RU" sz="2700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4083918"/>
                <a:ext cx="4983224" cy="54066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35496" y="4551369"/>
                <a:ext cx="4197880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2700" b="0" i="1" smtClean="0">
                              <a:latin typeface="Cambria Math"/>
                            </a:rPr>
                            <m:t>𝑇</m:t>
                          </m:r>
                        </m:sub>
                      </m:sSub>
                      <m:r>
                        <a:rPr lang="en-US" sz="2700" b="0" i="1" smtClean="0">
                          <a:latin typeface="Cambria Math"/>
                        </a:rPr>
                        <m:t>=240+416=656 </m:t>
                      </m:r>
                      <m:sSup>
                        <m:sSupPr>
                          <m:ctrlPr>
                            <a:rPr lang="en-US" sz="27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0" i="1" smtClean="0">
                              <a:latin typeface="Cambria Math"/>
                            </a:rPr>
                            <m:t>𝑚</m:t>
                          </m:r>
                        </m:e>
                        <m:sup>
                          <m:r>
                            <a:rPr lang="en-US" sz="27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700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4551369"/>
                <a:ext cx="4197880" cy="50783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8134388" y="3067076"/>
                <a:ext cx="49564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𝑯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4388" y="3067076"/>
                <a:ext cx="495649" cy="46166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92413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 animBg="1"/>
      <p:bldP spid="18" grpId="0"/>
      <p:bldP spid="20" grpId="0"/>
      <p:bldP spid="22" grpId="0" animBg="1"/>
      <p:bldP spid="22" grpId="1" animBg="1"/>
      <p:bldP spid="34" grpId="0"/>
      <p:bldP spid="34" grpId="1"/>
      <p:bldP spid="44" grpId="0"/>
      <p:bldP spid="44" grpId="1"/>
      <p:bldP spid="37" grpId="0"/>
      <p:bldP spid="37" grpId="1"/>
      <p:bldP spid="40" grpId="0"/>
      <p:bldP spid="45" grpId="0"/>
      <p:bldP spid="41" grpId="0"/>
      <p:bldP spid="47" grpId="0"/>
      <p:bldP spid="4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843558"/>
            <a:ext cx="2953589" cy="289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90749" y="771550"/>
                <a:ext cx="4047968" cy="5738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𝑡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𝑜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/>
                            </a:rPr>
                            <m:t>𝑙𝑎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1 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  <m:r>
                            <a:rPr lang="en-US" i="1">
                              <a:latin typeface="Cambria Math"/>
                            </a:rPr>
                            <m:t> 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𝑦𝑜𝑛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49" y="771550"/>
                <a:ext cx="4047968" cy="57381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79512" y="1275606"/>
                <a:ext cx="283840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1 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=100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275606"/>
                <a:ext cx="2838406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029738" y="1273353"/>
                <a:ext cx="283840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1 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20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=400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9738" y="1273353"/>
                <a:ext cx="2838406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Трапеция 3"/>
          <p:cNvSpPr/>
          <p:nvPr/>
        </p:nvSpPr>
        <p:spPr>
          <a:xfrm>
            <a:off x="3721235" y="2082503"/>
            <a:ext cx="2088232" cy="1353343"/>
          </a:xfrm>
          <a:prstGeom prst="trapezoid">
            <a:avLst>
              <a:gd name="adj" fmla="val 39142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491880" y="2367605"/>
                <a:ext cx="62228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𝟏𝟑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2367605"/>
                <a:ext cx="622285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513323" y="3334221"/>
                <a:ext cx="62228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𝟐𝟎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3323" y="3334221"/>
                <a:ext cx="622285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795831" y="3046189"/>
                <a:ext cx="43152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5831" y="3046189"/>
                <a:ext cx="431528" cy="4616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128949" y="2570268"/>
                <a:ext cx="44755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8949" y="2570268"/>
                <a:ext cx="447558" cy="46166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493667" y="1707654"/>
                <a:ext cx="52450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 smtClean="0"/>
                  <a:t>1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</a:rPr>
                      <m:t>𝟎</m:t>
                    </m:r>
                  </m:oMath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3667" y="1707654"/>
                <a:ext cx="524503" cy="461665"/>
              </a:xfrm>
              <a:prstGeom prst="rect">
                <a:avLst/>
              </a:prstGeom>
              <a:blipFill rotWithShape="1">
                <a:blip r:embed="rId10"/>
                <a:stretch>
                  <a:fillRect l="-17442" t="-10526" r="-23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>
            <a:off x="4241277" y="2089311"/>
            <a:ext cx="0" cy="135334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61196" y="1923678"/>
                <a:ext cx="2475037" cy="7234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20−10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/>
                      </a:rPr>
                      <m:t>=5</m:t>
                    </m:r>
                  </m:oMath>
                </a14:m>
                <a:r>
                  <a:rPr lang="en-US" dirty="0" smtClean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196" y="1923678"/>
                <a:ext cx="2475037" cy="723403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7031" y="2551795"/>
                <a:ext cx="3506857" cy="5970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h</m:t>
                    </m:r>
                    <m:r>
                      <a:rPr lang="en-US" sz="2800" b="0" i="1" smtClean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b="0" i="1" smtClean="0"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13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800" b="0" i="1" smtClean="0"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5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2800" b="0" i="1" smtClean="0">
                        <a:latin typeface="Cambria Math"/>
                      </a:rPr>
                      <m:t>=12</m:t>
                    </m:r>
                  </m:oMath>
                </a14:m>
                <a:r>
                  <a:rPr lang="en-US" sz="2800" dirty="0" smtClean="0"/>
                  <a:t> </a:t>
                </a:r>
                <a:endParaRPr lang="ru-RU" sz="28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31" y="2551795"/>
                <a:ext cx="3506857" cy="597023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-36512" y="3579862"/>
                <a:ext cx="6282938" cy="927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𝑦𝑜𝑛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=4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𝑇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=4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10+20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∙12=720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3579862"/>
                <a:ext cx="6282938" cy="927883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5496" y="4446211"/>
                <a:ext cx="6418232" cy="5530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𝑡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𝑜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/>
                            </a:rPr>
                            <m:t>𝑙𝑎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=100+400+720=1220 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𝑠𝑚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4446211"/>
                <a:ext cx="6418232" cy="553037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588860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8" grpId="0"/>
      <p:bldP spid="4" grpId="0" animBg="1"/>
      <p:bldP spid="20" grpId="0"/>
      <p:bldP spid="21" grpId="0"/>
      <p:bldP spid="22" grpId="0"/>
      <p:bldP spid="23" grpId="0"/>
      <p:bldP spid="24" grpId="0"/>
      <p:bldP spid="8" grpId="0"/>
      <p:bldP spid="10" grpId="0"/>
      <p:bldP spid="15" grpId="0"/>
      <p:bldP spid="2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/>
          <p:cNvSpPr>
            <a:spLocks noGrp="1"/>
          </p:cNvSpPr>
          <p:nvPr>
            <p:ph idx="4294967295"/>
          </p:nvPr>
        </p:nvSpPr>
        <p:spPr>
          <a:xfrm>
            <a:off x="914653" y="891807"/>
            <a:ext cx="7771863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dirty="0" err="1"/>
              <a:t>Darslikning</a:t>
            </a:r>
            <a:r>
              <a:rPr lang="en-US" sz="3200" dirty="0"/>
              <a:t> </a:t>
            </a:r>
            <a:endParaRPr lang="ru-RU" sz="3200" dirty="0"/>
          </a:p>
          <a:p>
            <a:r>
              <a:rPr lang="en-US" sz="3200" b="1" dirty="0" smtClean="0">
                <a:solidFill>
                  <a:srgbClr val="7030A0"/>
                </a:solidFill>
              </a:rPr>
              <a:t>120-</a:t>
            </a:r>
            <a:r>
              <a:rPr lang="en-US" sz="3200" dirty="0" smtClean="0"/>
              <a:t>betidagi </a:t>
            </a:r>
            <a:r>
              <a:rPr lang="en-US" sz="3200" b="1" dirty="0" smtClean="0">
                <a:solidFill>
                  <a:srgbClr val="7030A0"/>
                </a:solidFill>
              </a:rPr>
              <a:t>2.11, 2.12, 2.13-</a:t>
            </a:r>
            <a:r>
              <a:rPr lang="en-US" sz="3200" dirty="0" smtClean="0"/>
              <a:t>mashqlar. </a:t>
            </a:r>
            <a:endParaRPr lang="ru-RU" sz="3200" dirty="0"/>
          </a:p>
        </p:txBody>
      </p:sp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211710"/>
            <a:ext cx="4392488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2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342395" y="192346"/>
            <a:ext cx="8557312" cy="611209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dirty="0" err="1">
                <a:latin typeface="Arial" pitchFamily="34" charset="0"/>
                <a:cs typeface="Arial" pitchFamily="34" charset="0"/>
              </a:rPr>
              <a:t>Mustaqil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bajarish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topshiriqlar</a:t>
            </a:r>
            <a:endParaRPr lang="ru-RU" sz="3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3295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886203" y="1363884"/>
            <a:ext cx="6888211" cy="1390409"/>
          </a:xfrm>
          <a:prstGeom prst="rect">
            <a:avLst/>
          </a:prstGeom>
        </p:spPr>
        <p:txBody>
          <a:bodyPr vert="horz" wrap="square" lIns="0" tIns="24158" rIns="0" bIns="0" rtlCol="0">
            <a:spAutoFit/>
          </a:bodyPr>
          <a:lstStyle/>
          <a:p>
            <a:pPr marL="62411" algn="ctr">
              <a:spcBef>
                <a:spcPts val="190"/>
              </a:spcBef>
            </a:pPr>
            <a:r>
              <a:rPr lang="en-US" sz="4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E’TIBORINGIZ UCHUN RAHMAT!</a:t>
            </a:r>
            <a:endParaRPr spc="16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51154" y="4383551"/>
            <a:ext cx="4572000" cy="592648"/>
          </a:xfrm>
          <a:prstGeom prst="rect">
            <a:avLst/>
          </a:prstGeom>
        </p:spPr>
        <p:txBody>
          <a:bodyPr lIns="144954" tIns="72478" rIns="144954" bIns="72478">
            <a:spAutoFit/>
          </a:bodyPr>
          <a:lstStyle/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42397" y="192346"/>
            <a:ext cx="8475234" cy="538679"/>
          </a:xfrm>
          <a:prstGeom prst="rect">
            <a:avLst/>
          </a:prstGeom>
        </p:spPr>
        <p:txBody>
          <a:bodyPr vert="horz" wrap="square" lIns="0" tIns="26172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2" algn="ctr">
              <a:spcBef>
                <a:spcPts val="206"/>
              </a:spcBef>
            </a:pPr>
            <a:r>
              <a:rPr lang="en-US" sz="3300" spc="24" dirty="0">
                <a:latin typeface="Arial" pitchFamily="34" charset="0"/>
                <a:cs typeface="Arial" pitchFamily="34" charset="0"/>
              </a:rPr>
              <a:t>ARALASHMAGA OID MASALALAR</a:t>
            </a:r>
            <a:endParaRPr lang="en-US" sz="3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/>
          <p:nvPr/>
        </p:nvSpPr>
        <p:spPr>
          <a:xfrm>
            <a:off x="174222" y="99897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51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-36512" y="699542"/>
            <a:ext cx="91450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2.8.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uchburchakli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prizma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6 cm, yon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qirrasi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11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Prizmaning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4"/>
          <p:cNvSpPr txBox="1">
            <a:spLocks/>
          </p:cNvSpPr>
          <p:nvPr/>
        </p:nvSpPr>
        <p:spPr>
          <a:xfrm>
            <a:off x="0" y="51470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61480" y="2067694"/>
                <a:ext cx="4278735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𝒄𝒎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𝒉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𝟏𝟏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700" b="1" i="1" smtClean="0">
                          <a:latin typeface="Cambria Math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27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480" y="2067694"/>
                <a:ext cx="4278735" cy="50783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Равнобедренный треугольник 27"/>
          <p:cNvSpPr/>
          <p:nvPr/>
        </p:nvSpPr>
        <p:spPr>
          <a:xfrm rot="764288">
            <a:off x="7835259" y="2571750"/>
            <a:ext cx="792088" cy="720080"/>
          </a:xfrm>
          <a:prstGeom prst="triangl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Равнобедренный треугольник 32"/>
          <p:cNvSpPr/>
          <p:nvPr/>
        </p:nvSpPr>
        <p:spPr>
          <a:xfrm rot="764288">
            <a:off x="7832891" y="3645413"/>
            <a:ext cx="792088" cy="720080"/>
          </a:xfrm>
          <a:prstGeom prst="triangle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единительная линия 34"/>
          <p:cNvCxnSpPr>
            <a:stCxn id="28" idx="2"/>
            <a:endCxn id="33" idx="2"/>
          </p:cNvCxnSpPr>
          <p:nvPr/>
        </p:nvCxnSpPr>
        <p:spPr>
          <a:xfrm flipH="1">
            <a:off x="7763251" y="3195643"/>
            <a:ext cx="2368" cy="1073663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8284817" y="2605217"/>
            <a:ext cx="2368" cy="1073663"/>
          </a:xfrm>
          <a:prstGeom prst="line">
            <a:avLst/>
          </a:prstGeom>
          <a:ln w="28575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>
            <a:off x="8547929" y="3364434"/>
            <a:ext cx="2368" cy="1073663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7691243" y="2493285"/>
                <a:ext cx="48391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1243" y="2493285"/>
                <a:ext cx="483915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7763251" y="3473301"/>
                <a:ext cx="48391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3251" y="3473301"/>
                <a:ext cx="483915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8483331" y="3473301"/>
                <a:ext cx="4811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h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3331" y="3473301"/>
                <a:ext cx="481157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107504" y="2529887"/>
                <a:ext cx="5476051" cy="5459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𝑷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𝒉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𝟏𝟏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𝟏𝟗𝟖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529887"/>
                <a:ext cx="5476051" cy="54591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193021" y="4112396"/>
                <a:ext cx="6680034" cy="6233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𝒕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𝟏𝟗𝟖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𝟏𝟖</m:t>
                      </m:r>
                      <m:rad>
                        <m:radPr>
                          <m:degHide m:val="on"/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</m:rad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 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𝒄𝒎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021" y="4112396"/>
                <a:ext cx="6680034" cy="62337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86639" y="3031894"/>
                <a:ext cx="6835781" cy="9959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ru-RU" sz="2800" b="1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ad>
                            <m:radPr>
                              <m:degHide m:val="on"/>
                              <m:ctrlP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𝟒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𝟑𝟔</m:t>
                          </m:r>
                          <m:rad>
                            <m:radPr>
                              <m:degHide m:val="on"/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𝟏𝟖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639" y="3031894"/>
                <a:ext cx="6835781" cy="99591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01085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5" grpId="0"/>
      <p:bldP spid="28" grpId="0" animBg="1"/>
      <p:bldP spid="33" grpId="0" animBg="1"/>
      <p:bldP spid="38" grpId="0"/>
      <p:bldP spid="39" grpId="0"/>
      <p:bldP spid="41" grpId="0"/>
      <p:bldP spid="42" grpId="0"/>
      <p:bldP spid="43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Piramida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7504" y="699542"/>
            <a:ext cx="90364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Piramida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yog‘i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ko‘pburchakdan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chburchaklardan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ko‘pyoqqa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242" y="1923678"/>
            <a:ext cx="495680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Ko‘pburchak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piramidaning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6681" y="2715766"/>
            <a:ext cx="527740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piramidaning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yon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yoqlari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-36512" y="3579862"/>
                <a:ext cx="3583545" cy="5738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𝑡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𝑜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/>
                            </a:rPr>
                            <m:t>𝑙𝑎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𝑎𝑠𝑜𝑠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𝑦𝑜𝑛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3579862"/>
                <a:ext cx="3583545" cy="57381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51520" y="4227934"/>
                <a:ext cx="2548711" cy="7247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𝑉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den>
                    </m:f>
                    <m:sSub>
                      <m:sSubPr>
                        <m:ctrlPr>
                          <a:rPr lang="ru-RU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𝑎𝑠𝑜𝑠</m:t>
                        </m:r>
                      </m:sub>
                    </m:sSub>
                    <m:r>
                      <a:rPr lang="ru-RU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𝐻</m:t>
                    </m:r>
                  </m:oMath>
                </a14:m>
                <a:r>
                  <a:rPr lang="en-US" dirty="0" smtClean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4227934"/>
                <a:ext cx="2548711" cy="72475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194" name="Picture 2" descr="C:\Users\acer\Desktop\Без названия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2690" y="2211710"/>
            <a:ext cx="3639790" cy="2691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282004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6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36512" y="699542"/>
            <a:ext cx="91805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4.7.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8 cm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shaklidagi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varaqni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12-rasmda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ko‘rsatilgandek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buklab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piramida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Piramidaning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801337" y="3329285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1337" y="3329285"/>
                <a:ext cx="498855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696597" y="3662143"/>
                <a:ext cx="498855" cy="8601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6597" y="3662143"/>
                <a:ext cx="498855" cy="86017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07504" y="2084964"/>
                <a:ext cx="127611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𝑯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084964"/>
                <a:ext cx="1276119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013787" y="2084537"/>
                <a:ext cx="200958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𝒂𝒔𝒐𝒔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ru-RU" b="1" i="1" smtClean="0">
                              <a:latin typeface="Cambria Math"/>
                            </a:rPr>
                            <m:t>⊿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3787" y="2084537"/>
                <a:ext cx="2009589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51520" y="2571750"/>
                <a:ext cx="2592889" cy="7369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𝑽</m:t>
                    </m:r>
                    <m:r>
                      <a:rPr lang="en-US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𝟑</m:t>
                        </m:r>
                      </m:den>
                    </m:f>
                    <m:sSub>
                      <m:sSubPr>
                        <m:ctrlPr>
                          <a:rPr lang="ru-RU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</a:rPr>
                          <m:t>𝒂𝒔𝒐𝒔</m:t>
                        </m:r>
                      </m:sub>
                    </m:sSub>
                    <m:r>
                      <a:rPr lang="ru-RU" b="1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𝑯</m:t>
                    </m:r>
                  </m:oMath>
                </a14:m>
                <a:r>
                  <a:rPr lang="en-US" b="1" dirty="0" smtClean="0"/>
                  <a:t> </a:t>
                </a:r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571750"/>
                <a:ext cx="2592889" cy="73693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-36512" y="3294856"/>
                <a:ext cx="5691110" cy="8038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</a:rPr>
                          <m:t>𝑺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</a:rPr>
                          <m:t>𝒂𝒔𝒐𝒔</m:t>
                        </m:r>
                      </m:sub>
                    </m:sSub>
                    <m:r>
                      <a:rPr lang="en-US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b="1" i="1" smtClean="0">
                        <a:latin typeface="Cambria Math"/>
                        <a:ea typeface="Cambria Math"/>
                      </a:rPr>
                      <m:t>∙</m:t>
                    </m:r>
                    <m:f>
                      <m:fPr>
                        <m:ctrlPr>
                          <a:rPr lang="ru-RU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ru-RU" b="1" i="1" smtClean="0">
                        <a:latin typeface="Cambria Math"/>
                        <a:ea typeface="Cambria Math"/>
                      </a:rPr>
                      <m:t>∙</m:t>
                    </m:r>
                    <m:f>
                      <m:fPr>
                        <m:ctrlPr>
                          <a:rPr lang="ru-RU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𝒂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𝟖</m:t>
                        </m:r>
                      </m:den>
                    </m:f>
                    <m:r>
                      <a:rPr lang="en-US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𝟔𝟒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𝟖</m:t>
                        </m:r>
                      </m:den>
                    </m:f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𝟖</m:t>
                    </m:r>
                    <m:r>
                      <a:rPr lang="en-US" b="1" i="1" smtClean="0"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𝒄𝒎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b="1" dirty="0" smtClean="0"/>
                  <a:t> </a:t>
                </a:r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3294856"/>
                <a:ext cx="5691110" cy="8038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251520" y="4155926"/>
                <a:ext cx="3775905" cy="7369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𝑽</m:t>
                    </m:r>
                    <m:r>
                      <a:rPr lang="en-US" b="1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𝟑</m:t>
                        </m:r>
                      </m:den>
                    </m:f>
                    <m:r>
                      <a:rPr lang="ru-RU" b="1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𝟖</m:t>
                    </m:r>
                    <m:r>
                      <a:rPr lang="ru-RU" b="1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𝟖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𝟔𝟒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den>
                    </m:f>
                    <m:r>
                      <a:rPr lang="en-US" b="1" i="1" smtClean="0">
                        <a:latin typeface="Cambria Math"/>
                        <a:ea typeface="Cambria Math"/>
                      </a:rPr>
                      <m:t> </m:t>
                    </m:r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𝒄𝒎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b="1" dirty="0" smtClean="0"/>
                  <a:t> </a:t>
                </a:r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4155926"/>
                <a:ext cx="3775905" cy="73693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6156176" y="2353841"/>
            <a:ext cx="2592288" cy="252237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Равнобедренный треугольник 3"/>
          <p:cNvSpPr/>
          <p:nvPr/>
        </p:nvSpPr>
        <p:spPr>
          <a:xfrm rot="18943365">
            <a:off x="6237566" y="1955046"/>
            <a:ext cx="1785435" cy="2707277"/>
          </a:xfrm>
          <a:prstGeom prst="triangle">
            <a:avLst>
              <a:gd name="adj" fmla="val 47987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ый треугольник 16"/>
          <p:cNvSpPr/>
          <p:nvPr/>
        </p:nvSpPr>
        <p:spPr>
          <a:xfrm flipH="1">
            <a:off x="7440325" y="3662143"/>
            <a:ext cx="1308139" cy="1214077"/>
          </a:xfrm>
          <a:prstGeom prst="rt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95081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26" grpId="0"/>
      <p:bldP spid="26" grpId="1"/>
      <p:bldP spid="7" grpId="0"/>
      <p:bldP spid="18" grpId="0"/>
      <p:bldP spid="28" grpId="0"/>
      <p:bldP spid="29" grpId="0"/>
      <p:bldP spid="30" grpId="0"/>
      <p:bldP spid="2" grpId="0" animBg="1"/>
      <p:bldP spid="4" grpId="0" animBg="1"/>
      <p:bldP spid="17" grpId="0" animBg="1"/>
      <p:bldP spid="1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Piramida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turlari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5496" y="699542"/>
                <a:ext cx="9001000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Asosining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soniga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qarab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piramidalar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700" b="1" i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</a:t>
                </a:r>
                <a:r>
                  <a:rPr lang="en-US" sz="27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chburchakli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7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to‘rtburchakli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7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7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burchakli</a:t>
                </a:r>
                <a:r>
                  <a:rPr lang="en-US" sz="27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700" b="1" i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piramidalar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deb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yuritiladi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7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699542"/>
                <a:ext cx="9001000" cy="1384995"/>
              </a:xfrm>
              <a:prstGeom prst="rect">
                <a:avLst/>
              </a:prstGeom>
              <a:blipFill rotWithShape="1">
                <a:blip r:embed="rId2"/>
                <a:stretch>
                  <a:fillRect l="-1287" t="-3524" b="-74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23678"/>
            <a:ext cx="8636681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5496" y="3851051"/>
            <a:ext cx="920957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Piramida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yoqlarining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asosga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perpendikular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endParaRPr lang="en-US" sz="27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erpendikular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emasligiga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7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piramida</a:t>
            </a:r>
            <a:r>
              <a:rPr lang="en-US" sz="27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7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7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g‘ma</a:t>
            </a:r>
            <a:r>
              <a:rPr lang="en-US" sz="27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piramida</a:t>
            </a:r>
            <a:r>
              <a:rPr lang="en-US" sz="27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792610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Muntazam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piramida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36512" y="699542"/>
            <a:ext cx="918051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piramida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ko‘pburchak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uchidan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markaziga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tushurilgan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markazdan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o‘tuvchi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tekisligida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yotuvchi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chiziqqa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perpendikular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piramidaga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8071" y="2495653"/>
            <a:ext cx="2524369" cy="2524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496" y="3003798"/>
            <a:ext cx="5337989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piramida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yog‘ining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piramida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uchidan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tushirilgan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apofemasi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83961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Muntazam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piramida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-36512" y="771550"/>
                <a:ext cx="6552728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1.1-teorema.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piramidaning</a:t>
                </a:r>
                <a:endPara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yoqlari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qirralari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</a:p>
              <a:p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𝒄</m:t>
                    </m:r>
                    <m:r>
                      <a:rPr lang="en-US" sz="2800" b="1" i="1" smtClean="0">
                        <a:solidFill>
                          <a:srgbClr val="0070C0"/>
                        </a:solidFill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apofemalari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o‘zaro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771550"/>
                <a:ext cx="6552728" cy="1815882"/>
              </a:xfrm>
              <a:prstGeom prst="rect">
                <a:avLst/>
              </a:prstGeom>
              <a:blipFill rotWithShape="1">
                <a:blip r:embed="rId2"/>
                <a:stretch>
                  <a:fillRect l="-1860" t="-3367" b="-87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631" y="1563638"/>
            <a:ext cx="2524369" cy="2524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496" y="2916108"/>
            <a:ext cx="626469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1.2-teorema.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piramidaning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perimetri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apofemasining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ko‘paytmasiga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32671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342395" y="57555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-36512" y="699542"/>
                <a:ext cx="9180512" cy="20928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Muntazam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uchburchakli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apofemasi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15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iramida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uchini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markazi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tutashtiruvchi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12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qirrasi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tomonini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sirtini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𝒄</m:t>
                    </m:r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sirtini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699542"/>
                <a:ext cx="9180512" cy="2092881"/>
              </a:xfrm>
              <a:prstGeom prst="rect">
                <a:avLst/>
              </a:prstGeom>
              <a:blipFill rotWithShape="1">
                <a:blip r:embed="rId2"/>
                <a:stretch>
                  <a:fillRect l="-1129" t="-2624" b="-64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Равнобедренный треугольник 5"/>
          <p:cNvSpPr/>
          <p:nvPr/>
        </p:nvSpPr>
        <p:spPr>
          <a:xfrm rot="2273756">
            <a:off x="7202461" y="3491095"/>
            <a:ext cx="1584176" cy="1122968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>
            <a:endCxn id="6" idx="2"/>
          </p:cNvCxnSpPr>
          <p:nvPr/>
        </p:nvCxnSpPr>
        <p:spPr>
          <a:xfrm flipH="1">
            <a:off x="7024611" y="2499742"/>
            <a:ext cx="645174" cy="150939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>
            <a:endCxn id="6" idx="4"/>
          </p:cNvCxnSpPr>
          <p:nvPr/>
        </p:nvCxnSpPr>
        <p:spPr>
          <a:xfrm>
            <a:off x="7669783" y="2499742"/>
            <a:ext cx="604945" cy="248244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endCxn id="6" idx="0"/>
          </p:cNvCxnSpPr>
          <p:nvPr/>
        </p:nvCxnSpPr>
        <p:spPr>
          <a:xfrm>
            <a:off x="7669783" y="2499742"/>
            <a:ext cx="669646" cy="110975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endCxn id="6" idx="3"/>
          </p:cNvCxnSpPr>
          <p:nvPr/>
        </p:nvCxnSpPr>
        <p:spPr>
          <a:xfrm flipH="1">
            <a:off x="7649669" y="2499742"/>
            <a:ext cx="20114" cy="199592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7669783" y="2499742"/>
            <a:ext cx="302472" cy="165618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>
            <a:endCxn id="6" idx="3"/>
          </p:cNvCxnSpPr>
          <p:nvPr/>
        </p:nvCxnSpPr>
        <p:spPr>
          <a:xfrm flipH="1">
            <a:off x="7649669" y="4155926"/>
            <a:ext cx="322586" cy="33973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627867" y="2317737"/>
                <a:ext cx="290688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𝒇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𝟏𝟓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r>
                        <a:rPr lang="en-US" sz="2800" b="1" i="1" smtClean="0">
                          <a:latin typeface="Cambria Math"/>
                        </a:rPr>
                        <m:t>𝒉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𝟏𝟐</m:t>
                      </m:r>
                      <m:r>
                        <a:rPr lang="en-US" sz="2800" b="1" i="1" smtClean="0"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7867" y="2317737"/>
                <a:ext cx="2906886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308304" y="3401477"/>
                <a:ext cx="48410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𝒇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8304" y="3401477"/>
                <a:ext cx="484107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7740744" y="3228397"/>
                <a:ext cx="50366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0744" y="3228397"/>
                <a:ext cx="503664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7032629" y="2985135"/>
                <a:ext cx="4058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𝒍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629" y="2985135"/>
                <a:ext cx="405880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7241497" y="4227934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1497" y="4227934"/>
                <a:ext cx="498855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5496" y="2715831"/>
                <a:ext cx="6880473" cy="5738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𝒍</m:t>
                      </m:r>
                      <m:r>
                        <a:rPr lang="en-US" sz="2800" b="1" i="1" smtClean="0">
                          <a:latin typeface="Cambria Math"/>
                        </a:rPr>
                        <m:t>=?,  </m:t>
                      </m:r>
                      <m:r>
                        <a:rPr lang="en-US" sz="2800" b="1" i="1" smtClean="0">
                          <a:latin typeface="Cambria Math"/>
                        </a:rPr>
                        <m:t>𝒂</m:t>
                      </m:r>
                      <m:r>
                        <a:rPr lang="en-US" sz="2800" b="1" i="1" smtClean="0">
                          <a:latin typeface="Cambria Math"/>
                        </a:rPr>
                        <m:t>=?,  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𝒚𝒐𝒏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=?,  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𝑻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𝒍𝒂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2715831"/>
                <a:ext cx="6880473" cy="57381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Прямая соединительная линия 38"/>
          <p:cNvCxnSpPr>
            <a:stCxn id="6" idx="2"/>
          </p:cNvCxnSpPr>
          <p:nvPr/>
        </p:nvCxnSpPr>
        <p:spPr>
          <a:xfrm>
            <a:off x="7024611" y="4009138"/>
            <a:ext cx="947644" cy="1467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7705606" y="4121373"/>
                <a:ext cx="46679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5606" y="4121373"/>
                <a:ext cx="466794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79512" y="3228397"/>
                <a:ext cx="5243743" cy="9691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𝒇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𝒓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𝒉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=&gt;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𝒓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𝒇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𝒉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228397"/>
                <a:ext cx="5243743" cy="96917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35496" y="3987617"/>
                <a:ext cx="4681987" cy="6003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𝒓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𝟐𝟐𝟓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𝟏𝟒𝟒</m:t>
                          </m:r>
                        </m:e>
                      </m:rad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𝟖𝟏</m:t>
                          </m:r>
                        </m:e>
                      </m:rad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𝟗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3987617"/>
                <a:ext cx="4681987" cy="60035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Равнобедренный треугольник 41"/>
          <p:cNvSpPr/>
          <p:nvPr/>
        </p:nvSpPr>
        <p:spPr>
          <a:xfrm>
            <a:off x="5470857" y="3507854"/>
            <a:ext cx="1333391" cy="1171030"/>
          </a:xfrm>
          <a:prstGeom prst="triangl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6111840" y="4208874"/>
            <a:ext cx="1" cy="4865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Овал 45"/>
          <p:cNvSpPr/>
          <p:nvPr/>
        </p:nvSpPr>
        <p:spPr>
          <a:xfrm>
            <a:off x="6097976" y="4208874"/>
            <a:ext cx="34182" cy="47141"/>
          </a:xfrm>
          <a:prstGeom prst="ellipse">
            <a:avLst/>
          </a:prstGeom>
          <a:ln w="28575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5865639" y="4511028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5639" y="4511028"/>
                <a:ext cx="498855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6049422" y="4142208"/>
                <a:ext cx="46679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9422" y="4142208"/>
                <a:ext cx="466794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107504" y="4500778"/>
                <a:ext cx="4750981" cy="5912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𝒂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𝒓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e>
                      </m:rad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𝟗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𝟏𝟖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4500778"/>
                <a:ext cx="4750981" cy="591252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0386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30" grpId="0"/>
      <p:bldP spid="31" grpId="0"/>
      <p:bldP spid="35" grpId="0"/>
      <p:bldP spid="36" grpId="0"/>
      <p:bldP spid="37" grpId="0"/>
      <p:bldP spid="34" grpId="0"/>
      <p:bldP spid="41" grpId="0"/>
      <p:bldP spid="43" grpId="0"/>
      <p:bldP spid="42" grpId="0" animBg="1"/>
      <p:bldP spid="46" grpId="0" animBg="1"/>
      <p:bldP spid="48" grpId="0"/>
      <p:bldP spid="49" grpId="0"/>
      <p:bldP spid="4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f92fdb60ca8980124ba91e7e48a665d5937ac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8151</TotalTime>
  <Words>1903</Words>
  <Application>Microsoft Office PowerPoint</Application>
  <PresentationFormat>Экран (16:9)</PresentationFormat>
  <Paragraphs>216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UCHUN RAHMAT!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acer</cp:lastModifiedBy>
  <cp:revision>769</cp:revision>
  <dcterms:created xsi:type="dcterms:W3CDTF">2020-04-09T07:32:19Z</dcterms:created>
  <dcterms:modified xsi:type="dcterms:W3CDTF">2021-03-04T05:55:16Z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