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1382" r:id="rId2"/>
    <p:sldId id="417" r:id="rId3"/>
    <p:sldId id="1411" r:id="rId4"/>
    <p:sldId id="1402" r:id="rId5"/>
    <p:sldId id="1403" r:id="rId6"/>
    <p:sldId id="1404" r:id="rId7"/>
    <p:sldId id="1412" r:id="rId8"/>
    <p:sldId id="1413" r:id="rId9"/>
    <p:sldId id="1420" r:id="rId10"/>
    <p:sldId id="1421" r:id="rId11"/>
    <p:sldId id="1423" r:id="rId12"/>
    <p:sldId id="1414" r:id="rId13"/>
    <p:sldId id="1415" r:id="rId14"/>
    <p:sldId id="1417" r:id="rId15"/>
    <p:sldId id="1418" r:id="rId16"/>
    <p:sldId id="1419" r:id="rId17"/>
    <p:sldId id="1416" r:id="rId18"/>
    <p:sldId id="1425" r:id="rId19"/>
    <p:sldId id="1427" r:id="rId20"/>
    <p:sldId id="1428" r:id="rId21"/>
    <p:sldId id="1429" r:id="rId22"/>
    <p:sldId id="1424" r:id="rId23"/>
    <p:sldId id="1430" r:id="rId24"/>
    <p:sldId id="1431" r:id="rId25"/>
    <p:sldId id="1432" r:id="rId26"/>
    <p:sldId id="1433" r:id="rId27"/>
    <p:sldId id="368" r:id="rId28"/>
    <p:sldId id="407" r:id="rId29"/>
  </p:sldIdLst>
  <p:sldSz cx="9144000" cy="5143500" type="screen16x9"/>
  <p:notesSz cx="5765800" cy="3244850"/>
  <p:custDataLst>
    <p:tags r:id="rId3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0" d="100"/>
          <a:sy n="90" d="100"/>
        </p:scale>
        <p:origin x="-786" y="54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3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3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0.png"/><Relationship Id="rId7" Type="http://schemas.openxmlformats.org/officeDocument/2006/relationships/image" Target="../media/image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43608" y="2103452"/>
            <a:ext cx="7164156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Fazoviy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geometrik</a:t>
            </a:r>
            <a:endParaRPr lang="en-US" sz="3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hakllar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ko‘pyoqlar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067694"/>
            <a:ext cx="545553" cy="13681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3" y="330377"/>
            <a:ext cx="3832550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16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769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601635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36" y="1676817"/>
            <a:ext cx="2735968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82" y="843558"/>
                <a:ext cx="64988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2" y="843558"/>
                <a:ext cx="649889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56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657" y="1976522"/>
                <a:ext cx="6853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" y="1976522"/>
                <a:ext cx="6853607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657" y="3075806"/>
                <a:ext cx="62360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" y="3075806"/>
                <a:ext cx="623600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8028384" y="3480345"/>
            <a:ext cx="648072" cy="5760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1241053"/>
                <a:ext cx="40595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𝑨𝑩𝑪𝑫𝑬𝑭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 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𝑪𝑫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41053"/>
                <a:ext cx="405957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5367" y="2499742"/>
                <a:ext cx="400391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𝑪𝑫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𝑬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7" y="2499742"/>
                <a:ext cx="400391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8172400" y="2499742"/>
            <a:ext cx="504056" cy="9806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496" y="3617317"/>
                <a:ext cx="62737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𝑨𝑩𝑪𝑫𝑬𝑭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𝑬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𝑭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17317"/>
                <a:ext cx="6273769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7690420" y="3025771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553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8" grpId="0"/>
      <p:bldP spid="9" grpId="0"/>
      <p:bldP spid="23" grpId="0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36" y="1676817"/>
            <a:ext cx="2735968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82" y="843558"/>
                <a:ext cx="6151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𝒅</m:t>
                    </m:r>
                    <m:r>
                      <a:rPr lang="en-US" sz="2800" b="1" i="1"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2" y="843558"/>
                <a:ext cx="615149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595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657" y="1976522"/>
                <a:ext cx="6215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𝒆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uch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umumiy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bo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lgan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qirralarni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" y="1976522"/>
                <a:ext cx="621516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107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657" y="3075806"/>
                <a:ext cx="6387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uch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umumiy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bo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lgan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qirralarni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" y="3075806"/>
                <a:ext cx="638713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1256442"/>
                <a:ext cx="6989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𝑩𝑪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/>
                        </a:rPr>
                        <m:t>𝑪𝑫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6442"/>
                <a:ext cx="698909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5367" y="2499742"/>
                <a:ext cx="35744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𝑨𝑩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𝑨𝑭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7" y="2499742"/>
                <a:ext cx="357444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6136" y="3704714"/>
                <a:ext cx="4099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36" y="3704714"/>
                <a:ext cx="409984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7809631" y="2708024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42935" y="3476983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08304" y="2283718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081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8" grpId="0"/>
      <p:bldP spid="9" grpId="0"/>
      <p:bldP spid="23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Prizma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99542"/>
            <a:ext cx="91778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ko‘pyoqqa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7" y="2265716"/>
            <a:ext cx="2615313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04" y="1939059"/>
            <a:ext cx="1387811" cy="118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73" y="1855129"/>
            <a:ext cx="1303867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09" y="3129575"/>
            <a:ext cx="1677429" cy="160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30137" y="2277684"/>
            <a:ext cx="1728192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b="1" i="1" dirty="0" err="1">
                <a:solidFill>
                  <a:srgbClr val="143CE6"/>
                </a:solidFill>
                <a:latin typeface="Times New Roman" pitchFamily="18" charset="0"/>
                <a:cs typeface="Times New Roman" pitchFamily="18" charset="0"/>
              </a:rPr>
              <a:t>asosi</a:t>
            </a:r>
            <a:endParaRPr lang="ru-RU" sz="2300" b="1" i="1" dirty="0">
              <a:solidFill>
                <a:srgbClr val="143C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4075" y="2763394"/>
            <a:ext cx="1728192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b="1" i="1" dirty="0" err="1">
                <a:solidFill>
                  <a:srgbClr val="143CE6"/>
                </a:solidFill>
                <a:latin typeface="Times New Roman" pitchFamily="18" charset="0"/>
                <a:cs typeface="Times New Roman" pitchFamily="18" charset="0"/>
              </a:rPr>
              <a:t>dioganali</a:t>
            </a:r>
            <a:endParaRPr lang="ru-RU" sz="2300" b="1" i="1" dirty="0">
              <a:solidFill>
                <a:srgbClr val="143C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7197" y="3230638"/>
            <a:ext cx="1728192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b="1" i="1" dirty="0">
                <a:solidFill>
                  <a:srgbClr val="143CE6"/>
                </a:solidFill>
                <a:latin typeface="Times New Roman" pitchFamily="18" charset="0"/>
                <a:cs typeface="Times New Roman" pitchFamily="18" charset="0"/>
              </a:rPr>
              <a:t>yon </a:t>
            </a:r>
            <a:r>
              <a:rPr lang="en-US" sz="2300" b="1" i="1" dirty="0" err="1">
                <a:solidFill>
                  <a:srgbClr val="143CE6"/>
                </a:solidFill>
                <a:latin typeface="Times New Roman" pitchFamily="18" charset="0"/>
                <a:cs typeface="Times New Roman" pitchFamily="18" charset="0"/>
              </a:rPr>
              <a:t>yog`i</a:t>
            </a:r>
            <a:endParaRPr lang="ru-RU" sz="2300" b="1" i="1" dirty="0">
              <a:solidFill>
                <a:srgbClr val="143C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7389" y="3640601"/>
            <a:ext cx="1728192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b="1" i="1" dirty="0">
                <a:solidFill>
                  <a:srgbClr val="143CE6"/>
                </a:solidFill>
                <a:latin typeface="Times New Roman" pitchFamily="18" charset="0"/>
                <a:cs typeface="Times New Roman" pitchFamily="18" charset="0"/>
              </a:rPr>
              <a:t>yon </a:t>
            </a:r>
            <a:r>
              <a:rPr lang="en-US" sz="2300" b="1" i="1" dirty="0" err="1">
                <a:solidFill>
                  <a:srgbClr val="143CE6"/>
                </a:solidFill>
                <a:latin typeface="Times New Roman" pitchFamily="18" charset="0"/>
                <a:cs typeface="Times New Roman" pitchFamily="18" charset="0"/>
              </a:rPr>
              <a:t>qirrasi</a:t>
            </a:r>
            <a:endParaRPr lang="ru-RU" sz="2300" b="1" i="1" dirty="0">
              <a:solidFill>
                <a:srgbClr val="143C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197" y="4099515"/>
            <a:ext cx="870974" cy="4308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b="1" i="1" dirty="0" err="1">
                <a:solidFill>
                  <a:srgbClr val="143CE6"/>
                </a:solidFill>
                <a:latin typeface="Times New Roman" pitchFamily="18" charset="0"/>
                <a:cs typeface="Times New Roman" pitchFamily="18" charset="0"/>
              </a:rPr>
              <a:t>asosi</a:t>
            </a:r>
            <a:endParaRPr lang="ru-RU" sz="2300" b="1" i="1" dirty="0">
              <a:solidFill>
                <a:srgbClr val="143C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334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Prizma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053" y="699542"/>
                <a:ext cx="77953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chburchakli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rizmalar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yuritiladi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3" y="699542"/>
                <a:ext cx="7795339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64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1" y="2170115"/>
            <a:ext cx="8350835" cy="26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118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Prizma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053" y="771550"/>
                <a:ext cx="78290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3" y="771550"/>
                <a:ext cx="7829003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8038" y="1305403"/>
                <a:ext cx="7638245" cy="731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8" y="1305403"/>
                <a:ext cx="7638245" cy="731932"/>
              </a:xfrm>
              <a:prstGeom prst="rect">
                <a:avLst/>
              </a:prstGeom>
              <a:blipFill rotWithShape="1">
                <a:blip r:embed="rId3"/>
                <a:stretch>
                  <a:fillRect l="-1596" r="-638" b="-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0033" y="1923678"/>
                <a:ext cx="6360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3" y="1923678"/>
                <a:ext cx="6360139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013" t="-11765" r="-863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28" y="2480578"/>
                <a:ext cx="546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80578"/>
                <a:ext cx="546495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230" t="-11628" r="-122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1799" y="3056642"/>
                <a:ext cx="5892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9" y="3056642"/>
                <a:ext cx="589219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172" t="-11628" r="-93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3052" y="3704714"/>
                <a:ext cx="5989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52" y="3704714"/>
                <a:ext cx="598914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035" t="-11628" r="-1017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1190" y="4299942"/>
                <a:ext cx="56236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0" y="4299942"/>
                <a:ext cx="562365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2167" t="-11628" r="-1192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84" y="2113768"/>
            <a:ext cx="2331696" cy="266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685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99542"/>
            <a:ext cx="9250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ig‘indisi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47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4" y="2552586"/>
                <a:ext cx="6360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52586"/>
                <a:ext cx="636013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13" t="-11628" r="-86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5154" y="1635646"/>
                <a:ext cx="546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4" y="1635646"/>
                <a:ext cx="546495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344" t="-11628" r="-12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2067694"/>
                <a:ext cx="5892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7694"/>
                <a:ext cx="589219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74" t="-11628" r="-1035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3075806"/>
                <a:ext cx="81496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𝟒𝟕</m:t>
                      </m:r>
                      <m:r>
                        <a:rPr lang="en-US" sz="2800" b="1" i="1" smtClean="0">
                          <a:latin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75806"/>
                <a:ext cx="814960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79912" y="3525686"/>
                <a:ext cx="14380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525686"/>
                <a:ext cx="143802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939" y="3977357"/>
                <a:ext cx="73699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39" y="3977357"/>
                <a:ext cx="736990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67436" y="4409405"/>
                <a:ext cx="2509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𝟏𝟖𝟎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6" y="4409405"/>
                <a:ext cx="250902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5109" t="-11628" r="-389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09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5" grpId="0"/>
      <p:bldP spid="16" grpId="0"/>
      <p:bldP spid="3" grpId="0"/>
      <p:bldP spid="4" grpId="0"/>
      <p:bldP spid="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99542"/>
            <a:ext cx="8470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sonidan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4" y="2715766"/>
                <a:ext cx="6360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15766"/>
                <a:ext cx="636013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13" t="-10465" r="-86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5154" y="3128650"/>
                <a:ext cx="54649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4" y="3128650"/>
                <a:ext cx="546495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344" t="-11628" r="-12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2283718"/>
                <a:ext cx="5892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83718"/>
                <a:ext cx="589219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74" t="-11765" r="-103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3579862"/>
                <a:ext cx="6671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𝟐𝟒</m:t>
                      </m:r>
                      <m:r>
                        <a:rPr lang="en-US" sz="2800" b="1" i="1" smtClean="0">
                          <a:latin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79862"/>
                <a:ext cx="667112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4055714"/>
                <a:ext cx="35548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𝟐𝟔</m:t>
                      </m:r>
                      <m:r>
                        <a:rPr lang="en-US" sz="2800" b="1" i="1" smtClean="0">
                          <a:latin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55714"/>
                <a:ext cx="355488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78" y="4443958"/>
                <a:ext cx="79535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" y="4443958"/>
                <a:ext cx="795352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1904514"/>
                <a:ext cx="56236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04514"/>
                <a:ext cx="562365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2278" t="-11628" r="-119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0930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5" grpId="0"/>
      <p:bldP spid="16" grpId="0"/>
      <p:bldP spid="3" grpId="0"/>
      <p:bldP spid="4" grpId="0"/>
      <p:bldP spid="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Prizma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turlari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754707"/>
            <a:ext cx="88889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yoqlarining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erpendikular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emasligiga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g‘ma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5" y="2139702"/>
            <a:ext cx="1898845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44" y="2139702"/>
            <a:ext cx="2062188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4155926"/>
            <a:ext cx="8372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30" y="2139702"/>
            <a:ext cx="2245946" cy="19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99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Og‘ma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prizma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755576" y="1131590"/>
            <a:ext cx="1440160" cy="864096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395536" y="2787774"/>
            <a:ext cx="1440160" cy="864096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1"/>
            <a:endCxn id="10" idx="1"/>
          </p:cNvCxnSpPr>
          <p:nvPr/>
        </p:nvCxnSpPr>
        <p:spPr>
          <a:xfrm flipH="1">
            <a:off x="395538" y="1461644"/>
            <a:ext cx="36004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83568" y="1995686"/>
            <a:ext cx="36004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115616" y="1131590"/>
            <a:ext cx="36004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835696" y="1491630"/>
            <a:ext cx="36004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547664" y="1995686"/>
            <a:ext cx="360040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10" idx="5"/>
          </p:cNvCxnSpPr>
          <p:nvPr/>
        </p:nvCxnSpPr>
        <p:spPr>
          <a:xfrm>
            <a:off x="1835694" y="3117828"/>
            <a:ext cx="36004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5"/>
          </p:cNvCxnSpPr>
          <p:nvPr/>
        </p:nvCxnSpPr>
        <p:spPr>
          <a:xfrm>
            <a:off x="2195734" y="1461644"/>
            <a:ext cx="2" cy="16561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1475656" y="2859782"/>
            <a:ext cx="576064" cy="720080"/>
          </a:xfrm>
          <a:prstGeom prst="arc">
            <a:avLst>
              <a:gd name="adj1" fmla="val 17554572"/>
              <a:gd name="adj2" fmla="val 2073069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91680" y="2249165"/>
                <a:ext cx="3968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49165"/>
                <a:ext cx="396839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77953" y="2067694"/>
                <a:ext cx="5498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953" y="2067694"/>
                <a:ext cx="54983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87373" y="2626819"/>
                <a:ext cx="5021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373" y="2626819"/>
                <a:ext cx="50212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21353" y="699542"/>
                <a:ext cx="566655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353" y="699542"/>
                <a:ext cx="5666551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2151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9792" y="1491630"/>
                <a:ext cx="630557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𝒌𝒆𝒔𝒊𝒎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err="1" smtClean="0"/>
                  <a:t>perpendikular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kesim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perimetri</a:t>
                </a:r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91630"/>
                <a:ext cx="6305572" cy="538609"/>
              </a:xfrm>
              <a:prstGeom prst="rect">
                <a:avLst/>
              </a:prstGeom>
              <a:blipFill rotWithShape="1">
                <a:blip r:embed="rId6"/>
                <a:stretch>
                  <a:fillRect t="-11364" r="-967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99792" y="1889125"/>
                <a:ext cx="5428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𝒌𝒆𝒔𝒊𝒎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 err="1" smtClean="0"/>
                  <a:t>perpendikular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kesim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yuzi</a:t>
                </a:r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889125"/>
                <a:ext cx="5428089" cy="538609"/>
              </a:xfrm>
              <a:prstGeom prst="rect">
                <a:avLst/>
              </a:prstGeom>
              <a:blipFill rotWithShape="1">
                <a:blip r:embed="rId7"/>
                <a:stretch>
                  <a:fillRect t="-11364" r="-1348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50988" y="2626819"/>
                <a:ext cx="2943883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𝒌𝒆𝒔𝒊𝒎</m:t>
                          </m:r>
                        </m:sub>
                      </m:sSub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88" y="2626819"/>
                <a:ext cx="2943883" cy="5795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99792" y="3222075"/>
                <a:ext cx="4094519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222075"/>
                <a:ext cx="4094519" cy="5795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71800" y="3869442"/>
                <a:ext cx="4991944" cy="58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𝒉𝒂𝒋𝒎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𝒌𝒆𝒔𝒊𝒎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869442"/>
                <a:ext cx="4991944" cy="5808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625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7" grpId="0"/>
      <p:bldP spid="18" grpId="0"/>
      <p:bldP spid="19" grpId="0"/>
      <p:bldP spid="20" grpId="0"/>
      <p:bldP spid="22" grpId="0"/>
      <p:bldP spid="28" grpId="0"/>
      <p:bldP spid="23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prizma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99604" y="1419622"/>
                <a:ext cx="2892587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04" y="1419622"/>
                <a:ext cx="2892587" cy="5795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48408" y="2014878"/>
                <a:ext cx="4094519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408" y="2014878"/>
                <a:ext cx="4094519" cy="579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20416" y="2662245"/>
                <a:ext cx="3081741" cy="58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𝒉𝒂𝒋𝒎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𝑯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16" y="2662245"/>
                <a:ext cx="3081741" cy="580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323528" y="1203598"/>
            <a:ext cx="1698559" cy="2133414"/>
            <a:chOff x="480" y="1440"/>
            <a:chExt cx="1994" cy="2688"/>
          </a:xfrm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480" y="1440"/>
              <a:ext cx="1992" cy="912"/>
            </a:xfrm>
            <a:custGeom>
              <a:avLst/>
              <a:gdLst>
                <a:gd name="T0" fmla="*/ 0 w 1992"/>
                <a:gd name="T1" fmla="*/ 576 h 912"/>
                <a:gd name="T2" fmla="*/ 384 w 1992"/>
                <a:gd name="T3" fmla="*/ 48 h 912"/>
                <a:gd name="T4" fmla="*/ 1296 w 1992"/>
                <a:gd name="T5" fmla="*/ 0 h 912"/>
                <a:gd name="T6" fmla="*/ 1992 w 1992"/>
                <a:gd name="T7" fmla="*/ 450 h 912"/>
                <a:gd name="T8" fmla="*/ 1680 w 1992"/>
                <a:gd name="T9" fmla="*/ 864 h 912"/>
                <a:gd name="T10" fmla="*/ 768 w 1992"/>
                <a:gd name="T11" fmla="*/ 912 h 912"/>
                <a:gd name="T12" fmla="*/ 0 w 1992"/>
                <a:gd name="T13" fmla="*/ 576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92" h="912">
                  <a:moveTo>
                    <a:pt x="0" y="576"/>
                  </a:moveTo>
                  <a:lnTo>
                    <a:pt x="384" y="48"/>
                  </a:lnTo>
                  <a:lnTo>
                    <a:pt x="1296" y="0"/>
                  </a:lnTo>
                  <a:lnTo>
                    <a:pt x="1992" y="450"/>
                  </a:lnTo>
                  <a:lnTo>
                    <a:pt x="1680" y="864"/>
                  </a:lnTo>
                  <a:lnTo>
                    <a:pt x="768" y="91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3399FF">
                <a:alpha val="6313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480" y="3216"/>
              <a:ext cx="1986" cy="912"/>
            </a:xfrm>
            <a:custGeom>
              <a:avLst/>
              <a:gdLst>
                <a:gd name="T0" fmla="*/ 0 w 1986"/>
                <a:gd name="T1" fmla="*/ 576 h 912"/>
                <a:gd name="T2" fmla="*/ 384 w 1986"/>
                <a:gd name="T3" fmla="*/ 48 h 912"/>
                <a:gd name="T4" fmla="*/ 1296 w 1986"/>
                <a:gd name="T5" fmla="*/ 0 h 912"/>
                <a:gd name="T6" fmla="*/ 1986 w 1986"/>
                <a:gd name="T7" fmla="*/ 462 h 912"/>
                <a:gd name="T8" fmla="*/ 1680 w 1986"/>
                <a:gd name="T9" fmla="*/ 864 h 912"/>
                <a:gd name="T10" fmla="*/ 768 w 1986"/>
                <a:gd name="T11" fmla="*/ 912 h 912"/>
                <a:gd name="T12" fmla="*/ 0 w 1986"/>
                <a:gd name="T13" fmla="*/ 576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6" h="912">
                  <a:moveTo>
                    <a:pt x="0" y="576"/>
                  </a:moveTo>
                  <a:lnTo>
                    <a:pt x="384" y="48"/>
                  </a:lnTo>
                  <a:lnTo>
                    <a:pt x="1296" y="0"/>
                  </a:lnTo>
                  <a:lnTo>
                    <a:pt x="1986" y="462"/>
                  </a:lnTo>
                  <a:lnTo>
                    <a:pt x="1680" y="864"/>
                  </a:lnTo>
                  <a:lnTo>
                    <a:pt x="768" y="91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3399FF">
                <a:alpha val="6313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1776" y="1440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864" y="1488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480" y="1892"/>
              <a:ext cx="1994" cy="2236"/>
            </a:xfrm>
            <a:custGeom>
              <a:avLst/>
              <a:gdLst>
                <a:gd name="T0" fmla="*/ 0 w 1994"/>
                <a:gd name="T1" fmla="*/ 1900 h 2236"/>
                <a:gd name="T2" fmla="*/ 768 w 1994"/>
                <a:gd name="T3" fmla="*/ 2236 h 2236"/>
                <a:gd name="T4" fmla="*/ 1680 w 1994"/>
                <a:gd name="T5" fmla="*/ 2188 h 2236"/>
                <a:gd name="T6" fmla="*/ 1986 w 1994"/>
                <a:gd name="T7" fmla="*/ 1792 h 2236"/>
                <a:gd name="T8" fmla="*/ 1994 w 1994"/>
                <a:gd name="T9" fmla="*/ 0 h 2236"/>
                <a:gd name="T10" fmla="*/ 1680 w 1994"/>
                <a:gd name="T11" fmla="*/ 412 h 2236"/>
                <a:gd name="T12" fmla="*/ 768 w 1994"/>
                <a:gd name="T13" fmla="*/ 460 h 2236"/>
                <a:gd name="T14" fmla="*/ 0 w 1994"/>
                <a:gd name="T15" fmla="*/ 124 h 2236"/>
                <a:gd name="T16" fmla="*/ 0 w 1994"/>
                <a:gd name="T17" fmla="*/ 1900 h 2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94" h="2236">
                  <a:moveTo>
                    <a:pt x="0" y="1900"/>
                  </a:moveTo>
                  <a:lnTo>
                    <a:pt x="768" y="2236"/>
                  </a:lnTo>
                  <a:lnTo>
                    <a:pt x="1680" y="2188"/>
                  </a:lnTo>
                  <a:lnTo>
                    <a:pt x="1986" y="1792"/>
                  </a:lnTo>
                  <a:lnTo>
                    <a:pt x="1994" y="0"/>
                  </a:lnTo>
                  <a:lnTo>
                    <a:pt x="1680" y="412"/>
                  </a:lnTo>
                  <a:lnTo>
                    <a:pt x="768" y="460"/>
                  </a:lnTo>
                  <a:lnTo>
                    <a:pt x="0" y="124"/>
                  </a:lnTo>
                  <a:lnTo>
                    <a:pt x="0" y="1900"/>
                  </a:lnTo>
                  <a:close/>
                </a:path>
              </a:pathLst>
            </a:custGeom>
            <a:solidFill>
              <a:srgbClr val="66CCFF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1248" y="2352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2160" y="2304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17492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6512" y="699542"/>
                <a:ext cx="9145016" cy="142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1.25.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Shu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145016" cy="1425518"/>
              </a:xfrm>
              <a:prstGeom prst="rect">
                <a:avLst/>
              </a:prstGeom>
              <a:blipFill rotWithShape="1">
                <a:blip r:embed="rId2"/>
                <a:stretch>
                  <a:fillRect l="-1333" t="-1709" b="-10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/>
          <p:cNvSpPr/>
          <p:nvPr/>
        </p:nvSpPr>
        <p:spPr>
          <a:xfrm>
            <a:off x="1006321" y="2926129"/>
            <a:ext cx="1465026" cy="1383556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658660" y="2767236"/>
                <a:ext cx="389247" cy="5465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60" y="2767236"/>
                <a:ext cx="389247" cy="5465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331640" y="3673278"/>
                <a:ext cx="389247" cy="5465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673278"/>
                <a:ext cx="389247" cy="5465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Овал 37"/>
          <p:cNvSpPr/>
          <p:nvPr/>
        </p:nvSpPr>
        <p:spPr>
          <a:xfrm>
            <a:off x="1736128" y="3611293"/>
            <a:ext cx="46589" cy="61985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987" tIns="72494" rIns="144987" bIns="72494" rtlCol="0" anchor="ctr"/>
          <a:lstStyle/>
          <a:p>
            <a:pPr algn="ctr"/>
            <a:endParaRPr lang="ru-RU" sz="2600" b="1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1736378" y="3650732"/>
            <a:ext cx="9894" cy="70068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35896" y="2139702"/>
                <a:ext cx="2406428" cy="680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3200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32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139702"/>
                <a:ext cx="2406428" cy="6805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63488" y="4003522"/>
                <a:ext cx="2583912" cy="783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>
                        <a:latin typeface="Cambria Math"/>
                      </a:rPr>
                      <m:t>𝒄𝒎</m:t>
                    </m:r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488" y="4003522"/>
                <a:ext cx="2583912" cy="783291"/>
              </a:xfrm>
              <a:prstGeom prst="rect">
                <a:avLst/>
              </a:prstGeom>
              <a:blipFill rotWithShape="1">
                <a:blip r:embed="rId6"/>
                <a:stretch>
                  <a:fillRect l="-4717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30106" y="2223903"/>
            <a:ext cx="2629726" cy="2094778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79512" y="2211710"/>
            <a:ext cx="3096344" cy="278777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8" idx="3"/>
          </p:cNvCxnSpPr>
          <p:nvPr/>
        </p:nvCxnSpPr>
        <p:spPr>
          <a:xfrm>
            <a:off x="1742951" y="3664201"/>
            <a:ext cx="1316881" cy="6544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992808" y="3363838"/>
                <a:ext cx="389247" cy="54651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144987" tIns="72494" rIns="144987" bIns="72494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0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US" sz="2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808" y="3363838"/>
                <a:ext cx="389247" cy="5465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32240" y="2281664"/>
                <a:ext cx="10045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281664"/>
                <a:ext cx="100450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1880" y="2715766"/>
                <a:ext cx="5407121" cy="1031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715766"/>
                <a:ext cx="5407121" cy="10312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3888" y="3858163"/>
                <a:ext cx="2367764" cy="1017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𝑹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858163"/>
                <a:ext cx="2367764" cy="10178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35" grpId="0"/>
      <p:bldP spid="36" grpId="0"/>
      <p:bldP spid="38" grpId="0" animBg="1"/>
      <p:bldP spid="42" grpId="0"/>
      <p:bldP spid="43" grpId="0"/>
      <p:bldP spid="2" grpId="0" animBg="1"/>
      <p:bldP spid="3" grpId="0" animBg="1"/>
      <p:bldP spid="19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699542"/>
                <a:ext cx="918051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omoni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180512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1195" t="-2174" r="-332" b="-2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6512" y="2715766"/>
                <a:ext cx="3927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𝟏𝟎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715766"/>
                <a:ext cx="392780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внобедренный треугольник 6"/>
          <p:cNvSpPr/>
          <p:nvPr/>
        </p:nvSpPr>
        <p:spPr>
          <a:xfrm rot="764288">
            <a:off x="7691243" y="3075806"/>
            <a:ext cx="792088" cy="720080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764288">
            <a:off x="7688875" y="4149469"/>
            <a:ext cx="792088" cy="720080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2"/>
            <a:endCxn id="19" idx="2"/>
          </p:cNvCxnSpPr>
          <p:nvPr/>
        </p:nvCxnSpPr>
        <p:spPr>
          <a:xfrm flipH="1">
            <a:off x="7619235" y="3699699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140801" y="3109273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403913" y="3868490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47227" y="2997341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227" y="2997341"/>
                <a:ext cx="48391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19235" y="3977357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235" y="3977357"/>
                <a:ext cx="48391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39315" y="3977357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315" y="3977357"/>
                <a:ext cx="48115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36512" y="3033943"/>
                <a:ext cx="5476051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𝟏𝟓𝟎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033943"/>
                <a:ext cx="5476051" cy="5459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005" y="3389896"/>
                <a:ext cx="7043275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𝟐𝟓</m:t>
                        </m:r>
                        <m:rad>
                          <m:radPr>
                            <m:degHide m:val="on"/>
                            <m:ctrlPr>
                              <a:rPr lang="en-US" sz="2700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𝟏𝟓𝟎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𝟏𝟓𝟎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700" b="1" dirty="0" smtClean="0"/>
                  <a:t> </a:t>
                </a:r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5" y="3389896"/>
                <a:ext cx="7043275" cy="16301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4200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19" grpId="0" animBg="1"/>
      <p:bldP spid="10" grpId="0"/>
      <p:bldP spid="22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6512" y="771550"/>
                <a:ext cx="399340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𝟑𝟎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771550"/>
                <a:ext cx="3993401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-36512" y="1089727"/>
                <a:ext cx="5889626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𝟏𝟐𝟎𝟎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089727"/>
                <a:ext cx="5889626" cy="5459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369" y="1479147"/>
                <a:ext cx="6607386" cy="980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7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7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700" b="1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𝟏𝟓𝟎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𝟑𝟓𝟎</m:t>
                    </m:r>
                  </m:oMath>
                </a14:m>
                <a:r>
                  <a:rPr lang="en-US" sz="2700" b="1" dirty="0" smtClean="0"/>
                  <a:t> </a:t>
                </a:r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" y="1479147"/>
                <a:ext cx="6607386" cy="9803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 rot="20474881">
            <a:off x="7679866" y="939150"/>
            <a:ext cx="697037" cy="68193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0612292">
            <a:off x="7677321" y="2093471"/>
            <a:ext cx="697037" cy="68193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93271" y="1059582"/>
            <a:ext cx="0" cy="11646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88525" y="1695171"/>
            <a:ext cx="0" cy="11646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460432" y="1479147"/>
            <a:ext cx="0" cy="11646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244408" y="843558"/>
            <a:ext cx="0" cy="1164611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44469" y="555526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469" y="555526"/>
                <a:ext cx="48391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84368" y="2321173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321173"/>
                <a:ext cx="48391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411323" y="1491630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323" y="1491630"/>
                <a:ext cx="48115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973" y="2955000"/>
                <a:ext cx="395813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700" b="1" i="1" dirty="0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𝟑𝟐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" y="2955000"/>
                <a:ext cx="3958135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973" y="3273177"/>
                <a:ext cx="5889625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𝟑𝟒𝟓𝟔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" y="3273177"/>
                <a:ext cx="5889625" cy="5459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7504" y="3662597"/>
                <a:ext cx="6933027" cy="12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7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</a:rPr>
                          <m:t>𝒕</m:t>
                        </m:r>
                        <m:sSup>
                          <m:sSupPr>
                            <m:ctrlPr>
                              <a:rPr lang="en-US" sz="27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b="1" i="1" smtClean="0">
                                <a:latin typeface="Cambria Math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700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700" b="1" i="1" smtClean="0">
                            <a:latin typeface="Cambria Math"/>
                          </a:rPr>
                          <m:t>𝒍𝒂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𝒂𝒔𝒐𝒔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𝒚𝒐𝒏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7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27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700" b="1" i="1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7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700" b="1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b="1" i="1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7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700" b="1" i="1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sz="2700" b="1" i="1">
                            <a:latin typeface="Cambria Math"/>
                            <a:ea typeface="Cambria Math"/>
                          </a:rPr>
                          <m:t>𝒚𝒐𝒏</m:t>
                        </m:r>
                      </m:sub>
                    </m:sSub>
                    <m:r>
                      <a:rPr lang="en-US" sz="27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700" b="1" dirty="0" smtClean="0"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𝟑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𝟑𝟐𝟒</m:t>
                    </m:r>
                    <m:rad>
                      <m:radPr>
                        <m:degHide m:val="on"/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sz="27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𝟑𝟒𝟓𝟔</m:t>
                    </m:r>
                    <m:r>
                      <a:rPr lang="en-US" sz="27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𝟑𝟒𝟓𝟔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𝟗𝟕𝟐</m:t>
                    </m:r>
                    <m:rad>
                      <m:radPr>
                        <m:degHide m:val="on"/>
                        <m:ctrlPr>
                          <a:rPr lang="en-US" sz="27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700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700" b="1" dirty="0" smtClean="0"/>
                  <a:t> </a:t>
                </a:r>
                <a:endParaRPr lang="ru-RU" sz="27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62597"/>
                <a:ext cx="6933027" cy="12134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Шестиугольник 36"/>
          <p:cNvSpPr/>
          <p:nvPr/>
        </p:nvSpPr>
        <p:spPr>
          <a:xfrm rot="877543">
            <a:off x="7129041" y="4215444"/>
            <a:ext cx="755327" cy="660562"/>
          </a:xfrm>
          <a:prstGeom prst="hexagon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стиугольник 37"/>
          <p:cNvSpPr/>
          <p:nvPr/>
        </p:nvSpPr>
        <p:spPr>
          <a:xfrm rot="877543">
            <a:off x="7129889" y="3088457"/>
            <a:ext cx="755327" cy="660562"/>
          </a:xfrm>
          <a:prstGeom prst="hexagon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38" idx="2"/>
            <a:endCxn id="37" idx="2"/>
          </p:cNvCxnSpPr>
          <p:nvPr/>
        </p:nvCxnSpPr>
        <p:spPr>
          <a:xfrm flipH="1">
            <a:off x="7217671" y="3684654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7160536" y="3363837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380312" y="3075806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7596336" y="3795886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7783008" y="3147814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879378" y="3507853"/>
            <a:ext cx="848" cy="11269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380312" y="2643758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643758"/>
                <a:ext cx="48391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720211" y="4409405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211" y="4409405"/>
                <a:ext cx="483915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763251" y="3689325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251" y="3689325"/>
                <a:ext cx="481157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007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3" grpId="0" animBg="1"/>
      <p:bldP spid="17" grpId="0" animBg="1"/>
      <p:bldP spid="29" grpId="0"/>
      <p:bldP spid="30" grpId="0"/>
      <p:bldP spid="31" grpId="0"/>
      <p:bldP spid="34" grpId="0"/>
      <p:bldP spid="35" grpId="0"/>
      <p:bldP spid="36" grpId="0"/>
      <p:bldP spid="37" grpId="0" animBg="1"/>
      <p:bldP spid="38" grpId="0" animBg="1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Parallelepiped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turlari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754707"/>
            <a:ext cx="71336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arallelepiped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923678"/>
            <a:ext cx="2601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Og‘ma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parallelepiped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1900739"/>
            <a:ext cx="2601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parallelepiped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900739"/>
            <a:ext cx="29520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parallelepiped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4" y="2931790"/>
            <a:ext cx="2088730" cy="197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87" y="2897604"/>
            <a:ext cx="1841677" cy="20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8" y="2859782"/>
            <a:ext cx="228750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19789390">
            <a:off x="6167041" y="2933109"/>
            <a:ext cx="66482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578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burchakli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parallelepiped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6" y="1703426"/>
            <a:ext cx="2066270" cy="21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4675" y="3545309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75" y="3545309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47237" y="2759020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37" y="2759020"/>
                <a:ext cx="44755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98400" y="3244908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00" y="3244908"/>
                <a:ext cx="48442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9434" y="699542"/>
            <a:ext cx="8937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uchidan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hiquvchi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o‘lchamlari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3808" y="1814677"/>
                <a:ext cx="31442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814677"/>
                <a:ext cx="314425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3808" y="2321173"/>
                <a:ext cx="3447931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𝒂𝒄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𝒃𝒄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321173"/>
                <a:ext cx="3447931" cy="5738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43808" y="2862035"/>
                <a:ext cx="4481804" cy="544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𝒂𝒄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𝒃𝒄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862035"/>
                <a:ext cx="4481804" cy="5440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09295" y="4037326"/>
                <a:ext cx="3223511" cy="63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295" y="4037326"/>
                <a:ext cx="3223511" cy="6315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3848" y="3498717"/>
                <a:ext cx="158665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𝒂𝒃𝒄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498717"/>
                <a:ext cx="1586653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>
            <a:off x="786683" y="1884432"/>
            <a:ext cx="616965" cy="17674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6279" y="2608078"/>
                <a:ext cx="497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" y="2608078"/>
                <a:ext cx="497251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222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7" grpId="0"/>
      <p:bldP spid="8" grpId="0"/>
      <p:bldP spid="19" grpId="0"/>
      <p:bldP spid="20" grpId="0"/>
      <p:bldP spid="12" grpId="0"/>
      <p:bldP spid="13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432583" y="2859782"/>
            <a:ext cx="2370667" cy="1543050"/>
          </a:xfrm>
          <a:prstGeom prst="cube">
            <a:avLst>
              <a:gd name="adj" fmla="val 25000"/>
            </a:avLst>
          </a:prstGeom>
          <a:solidFill>
            <a:srgbClr val="66FFFF">
              <a:alpha val="23921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76197" tIns="38098" rIns="76197" bIns="38098" anchor="ctr"/>
          <a:lstStyle/>
          <a:p>
            <a:endParaRPr lang="ru-RU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37063" y="771261"/>
            <a:ext cx="8953401" cy="180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 anchor="ctr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  ikkita qirrasi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Parallelepiped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ning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diagonali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ga teng. Parallelepipedning hajmini toping.</a:t>
            </a: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274972" y="269583"/>
            <a:ext cx="153947" cy="3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7" tIns="38098" rIns="76197" bIns="38098" anchor="ctr">
            <a:spAutoFit/>
          </a:bodyPr>
          <a:lstStyle/>
          <a:p>
            <a:endParaRPr lang="ru-RU"/>
          </a:p>
        </p:txBody>
      </p:sp>
      <p:sp>
        <p:nvSpPr>
          <p:cNvPr id="44" name="Freeform 4"/>
          <p:cNvSpPr>
            <a:spLocks/>
          </p:cNvSpPr>
          <p:nvPr/>
        </p:nvSpPr>
        <p:spPr bwMode="auto">
          <a:xfrm>
            <a:off x="814327" y="2869440"/>
            <a:ext cx="1930400" cy="1123950"/>
          </a:xfrm>
          <a:custGeom>
            <a:avLst/>
            <a:gdLst>
              <a:gd name="T0" fmla="*/ 1368 w 1368"/>
              <a:gd name="T1" fmla="*/ 944 h 944"/>
              <a:gd name="T2" fmla="*/ 0 w 1368"/>
              <a:gd name="T3" fmla="*/ 936 h 944"/>
              <a:gd name="T4" fmla="*/ 8 w 1368"/>
              <a:gd name="T5" fmla="*/ 0 h 944"/>
              <a:gd name="T6" fmla="*/ 0 60000 65536"/>
              <a:gd name="T7" fmla="*/ 0 60000 65536"/>
              <a:gd name="T8" fmla="*/ 0 60000 65536"/>
              <a:gd name="T9" fmla="*/ 0 w 1368"/>
              <a:gd name="T10" fmla="*/ 0 h 944"/>
              <a:gd name="T11" fmla="*/ 1368 w 1368"/>
              <a:gd name="T12" fmla="*/ 944 h 9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944">
                <a:moveTo>
                  <a:pt x="1368" y="944"/>
                </a:moveTo>
                <a:lnTo>
                  <a:pt x="0" y="936"/>
                </a:lnTo>
                <a:lnTo>
                  <a:pt x="8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197" tIns="38098" rIns="76197" bIns="38098"/>
          <a:lstStyle/>
          <a:p>
            <a:endParaRPr lang="ru-RU"/>
          </a:p>
        </p:txBody>
      </p:sp>
      <p:sp>
        <p:nvSpPr>
          <p:cNvPr id="45" name="Freeform 5"/>
          <p:cNvSpPr>
            <a:spLocks/>
          </p:cNvSpPr>
          <p:nvPr/>
        </p:nvSpPr>
        <p:spPr bwMode="auto">
          <a:xfrm>
            <a:off x="395536" y="3983865"/>
            <a:ext cx="428978" cy="409575"/>
          </a:xfrm>
          <a:custGeom>
            <a:avLst/>
            <a:gdLst>
              <a:gd name="T0" fmla="*/ 304 w 304"/>
              <a:gd name="T1" fmla="*/ 0 h 344"/>
              <a:gd name="T2" fmla="*/ 0 w 304"/>
              <a:gd name="T3" fmla="*/ 344 h 344"/>
              <a:gd name="T4" fmla="*/ 0 60000 65536"/>
              <a:gd name="T5" fmla="*/ 0 60000 65536"/>
              <a:gd name="T6" fmla="*/ 0 w 304"/>
              <a:gd name="T7" fmla="*/ 0 h 344"/>
              <a:gd name="T8" fmla="*/ 304 w 304"/>
              <a:gd name="T9" fmla="*/ 344 h 3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344">
                <a:moveTo>
                  <a:pt x="304" y="0"/>
                </a:moveTo>
                <a:lnTo>
                  <a:pt x="0" y="344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197" tIns="38098" rIns="76197" bIns="38098"/>
          <a:lstStyle/>
          <a:p>
            <a:endParaRPr lang="ru-RU"/>
          </a:p>
        </p:txBody>
      </p:sp>
      <p:sp>
        <p:nvSpPr>
          <p:cNvPr id="46" name="Freeform 40"/>
          <p:cNvSpPr>
            <a:spLocks/>
          </p:cNvSpPr>
          <p:nvPr/>
        </p:nvSpPr>
        <p:spPr bwMode="auto">
          <a:xfrm>
            <a:off x="818560" y="2859915"/>
            <a:ext cx="1593200" cy="1533525"/>
          </a:xfrm>
          <a:custGeom>
            <a:avLst/>
            <a:gdLst>
              <a:gd name="T0" fmla="*/ 0 w 1008"/>
              <a:gd name="T1" fmla="*/ 0 h 1288"/>
              <a:gd name="T2" fmla="*/ 1008 w 1008"/>
              <a:gd name="T3" fmla="*/ 1288 h 1288"/>
              <a:gd name="T4" fmla="*/ 0 60000 65536"/>
              <a:gd name="T5" fmla="*/ 0 60000 65536"/>
              <a:gd name="T6" fmla="*/ 0 w 1008"/>
              <a:gd name="T7" fmla="*/ 0 h 1288"/>
              <a:gd name="T8" fmla="*/ 1008 w 1008"/>
              <a:gd name="T9" fmla="*/ 1288 h 1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8" h="1288">
                <a:moveTo>
                  <a:pt x="0" y="0"/>
                </a:moveTo>
                <a:lnTo>
                  <a:pt x="1008" y="1288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197" tIns="38098" rIns="76197" bIns="38098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1259632" y="3952469"/>
                <a:ext cx="423187" cy="49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baseline="30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3952469"/>
                <a:ext cx="423187" cy="4978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2408015" y="3744445"/>
                <a:ext cx="423187" cy="49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baseline="30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015" y="3744445"/>
                <a:ext cx="423187" cy="4978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64"/>
              <p:cNvSpPr>
                <a:spLocks noChangeArrowheads="1"/>
              </p:cNvSpPr>
              <p:nvPr/>
            </p:nvSpPr>
            <p:spPr bwMode="auto">
              <a:xfrm>
                <a:off x="1191579" y="3364740"/>
                <a:ext cx="423187" cy="49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baseline="30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1579" y="3364740"/>
                <a:ext cx="423187" cy="4978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54613" y="2067694"/>
                <a:ext cx="63258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latin typeface="Cambria Math"/>
                        </a:rPr>
                        <m:t>𝑽</m:t>
                      </m:r>
                      <m:r>
                        <a:rPr lang="en-US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13" y="2067694"/>
                <a:ext cx="632589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87853" y="2499742"/>
                <a:ext cx="312880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853" y="2499742"/>
                <a:ext cx="3128805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3848" y="2986654"/>
                <a:ext cx="3229859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986654"/>
                <a:ext cx="3229859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7484" y="3441139"/>
                <a:ext cx="314342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𝟑𝟔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84" y="3441139"/>
                <a:ext cx="3143425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60232" y="3402822"/>
                <a:ext cx="158973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402822"/>
                <a:ext cx="1589731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9872" y="3919347"/>
                <a:ext cx="18610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919347"/>
                <a:ext cx="1861022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4481413"/>
                <a:ext cx="502496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𝒂𝒃𝒄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81413"/>
                <a:ext cx="5024965" cy="5487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67436" y="4496802"/>
                <a:ext cx="263931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Javob</a:t>
                </a:r>
                <a:r>
                  <a:rPr lang="en-US" sz="2800" b="1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</a:rPr>
                      <m:t>𝟑𝟐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36" y="4496802"/>
                <a:ext cx="2639312" cy="532966"/>
              </a:xfrm>
              <a:prstGeom prst="rect">
                <a:avLst/>
              </a:prstGeom>
              <a:blipFill rotWithShape="1">
                <a:blip r:embed="rId12"/>
                <a:stretch>
                  <a:fillRect l="-4850" t="-10345" b="-3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41"/>
              <p:cNvSpPr>
                <a:spLocks noChangeArrowheads="1"/>
              </p:cNvSpPr>
              <p:nvPr/>
            </p:nvSpPr>
            <p:spPr bwMode="auto">
              <a:xfrm>
                <a:off x="2699792" y="3147814"/>
                <a:ext cx="423187" cy="497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baseline="300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3147814"/>
                <a:ext cx="423187" cy="4978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2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4" grpId="0" animBg="1"/>
      <p:bldP spid="45" grpId="0" animBg="1"/>
      <p:bldP spid="46" grpId="0" animBg="1"/>
      <p:bldP spid="47" grpId="0"/>
      <p:bldP spid="48" grpId="0"/>
      <p:bldP spid="51" grpId="0"/>
      <p:bldP spid="3" grpId="0"/>
      <p:bldP spid="4" grpId="0"/>
      <p:bldP spid="5" grpId="0"/>
      <p:bldP spid="31" grpId="0"/>
      <p:bldP spid="32" grpId="0"/>
      <p:bldP spid="6" grpId="0"/>
      <p:bldP spid="7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Kub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398" y="699542"/>
            <a:ext cx="7269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arallelepiped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56922" y="1814677"/>
                <a:ext cx="15191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22" y="1814677"/>
                <a:ext cx="151913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24684" y="2321173"/>
                <a:ext cx="2039404" cy="582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684" y="2321173"/>
                <a:ext cx="2039404" cy="5824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49600" y="2862035"/>
                <a:ext cx="2186496" cy="547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600" y="2862035"/>
                <a:ext cx="2186496" cy="5477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26139" y="4037326"/>
                <a:ext cx="1637949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39" y="4037326"/>
                <a:ext cx="1637949" cy="5739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87179" y="3498717"/>
                <a:ext cx="136088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179" y="3498717"/>
                <a:ext cx="1360885" cy="5329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Куб 15"/>
          <p:cNvSpPr/>
          <p:nvPr/>
        </p:nvSpPr>
        <p:spPr>
          <a:xfrm>
            <a:off x="395536" y="1995685"/>
            <a:ext cx="1872208" cy="1939439"/>
          </a:xfrm>
          <a:prstGeom prst="cub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95536" y="3435846"/>
            <a:ext cx="504056" cy="5040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6271" y="1999225"/>
            <a:ext cx="0" cy="143662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76271" y="3435846"/>
            <a:ext cx="1368152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3795886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95886"/>
                <a:ext cx="49885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11821" y="271753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21" y="2717535"/>
                <a:ext cx="49885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07704" y="347330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73301"/>
                <a:ext cx="49885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876271" y="1999225"/>
            <a:ext cx="887417" cy="19358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94429" y="2633374"/>
                <a:ext cx="4972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429" y="2633374"/>
                <a:ext cx="497251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0439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0" grpId="0"/>
      <p:bldP spid="12" grpId="0"/>
      <p:bldP spid="13" grpId="0"/>
      <p:bldP spid="16" grpId="0" animBg="1"/>
      <p:bldP spid="9" grpId="0"/>
      <p:bldP spid="24" grpId="0"/>
      <p:bldP spid="25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9"/>
          <p:cNvSpPr>
            <a:spLocks noChangeArrowheads="1"/>
          </p:cNvSpPr>
          <p:nvPr/>
        </p:nvSpPr>
        <p:spPr bwMode="auto">
          <a:xfrm>
            <a:off x="5961413" y="1641228"/>
            <a:ext cx="1592717" cy="400050"/>
          </a:xfrm>
          <a:prstGeom prst="rect">
            <a:avLst/>
          </a:prstGeom>
          <a:solidFill>
            <a:srgbClr val="FF3300">
              <a:alpha val="3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76197" tIns="38098" rIns="76197" bIns="38098" anchor="ctr"/>
          <a:lstStyle/>
          <a:p>
            <a:endParaRPr lang="ru-RU" sz="2800"/>
          </a:p>
        </p:txBody>
      </p:sp>
      <p:sp>
        <p:nvSpPr>
          <p:cNvPr id="32" name="Rectangle 130"/>
          <p:cNvSpPr>
            <a:spLocks noChangeArrowheads="1"/>
          </p:cNvSpPr>
          <p:nvPr/>
        </p:nvSpPr>
        <p:spPr bwMode="auto">
          <a:xfrm>
            <a:off x="3524529" y="1622178"/>
            <a:ext cx="1523468" cy="400050"/>
          </a:xfrm>
          <a:prstGeom prst="rect">
            <a:avLst/>
          </a:prstGeom>
          <a:solidFill>
            <a:srgbClr val="FF3300">
              <a:alpha val="3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76197" tIns="38098" rIns="76197" bIns="38098" anchor="ctr"/>
          <a:lstStyle/>
          <a:p>
            <a:endParaRPr lang="ru-RU" sz="2800"/>
          </a:p>
        </p:txBody>
      </p:sp>
      <p:sp>
        <p:nvSpPr>
          <p:cNvPr id="33" name="Rectangle 84"/>
          <p:cNvSpPr>
            <a:spLocks noChangeArrowheads="1"/>
          </p:cNvSpPr>
          <p:nvPr/>
        </p:nvSpPr>
        <p:spPr bwMode="auto">
          <a:xfrm>
            <a:off x="35496" y="771550"/>
            <a:ext cx="9001000" cy="50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 anchor="ctr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sirt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86"/>
          <p:cNvSpPr>
            <a:spLocks noChangeArrowheads="1"/>
          </p:cNvSpPr>
          <p:nvPr/>
        </p:nvSpPr>
        <p:spPr bwMode="auto">
          <a:xfrm>
            <a:off x="932789" y="1800307"/>
            <a:ext cx="1888597" cy="16002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197" tIns="38098" rIns="76197" bIns="38098" anchor="ctr"/>
          <a:lstStyle/>
          <a:p>
            <a:endParaRPr lang="ru-RU" sz="2800"/>
          </a:p>
        </p:txBody>
      </p:sp>
      <p:sp>
        <p:nvSpPr>
          <p:cNvPr id="35" name="Freeform 87"/>
          <p:cNvSpPr>
            <a:spLocks/>
          </p:cNvSpPr>
          <p:nvPr/>
        </p:nvSpPr>
        <p:spPr bwMode="auto">
          <a:xfrm>
            <a:off x="1331641" y="1800307"/>
            <a:ext cx="1489746" cy="1200150"/>
          </a:xfrm>
          <a:custGeom>
            <a:avLst/>
            <a:gdLst>
              <a:gd name="T0" fmla="*/ 1752600 w 1104"/>
              <a:gd name="T1" fmla="*/ 1600200 h 1008"/>
              <a:gd name="T2" fmla="*/ 25400 w 1104"/>
              <a:gd name="T3" fmla="*/ 1587500 h 1008"/>
              <a:gd name="T4" fmla="*/ 0 w 1104"/>
              <a:gd name="T5" fmla="*/ 0 h 1008"/>
              <a:gd name="T6" fmla="*/ 0 60000 65536"/>
              <a:gd name="T7" fmla="*/ 0 60000 65536"/>
              <a:gd name="T8" fmla="*/ 0 60000 65536"/>
              <a:gd name="T9" fmla="*/ 0 w 1104"/>
              <a:gd name="T10" fmla="*/ 0 h 1008"/>
              <a:gd name="T11" fmla="*/ 1104 w 1104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008">
                <a:moveTo>
                  <a:pt x="1104" y="1008"/>
                </a:moveTo>
                <a:lnTo>
                  <a:pt x="16" y="100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197" tIns="38098" rIns="76197" bIns="38098"/>
          <a:lstStyle/>
          <a:p>
            <a:endParaRPr lang="ru-RU" sz="2800"/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 flipH="1">
            <a:off x="918908" y="3000457"/>
            <a:ext cx="412733" cy="4000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6197" tIns="38098" rIns="76197" bIns="38098"/>
          <a:lstStyle/>
          <a:p>
            <a:endParaRPr lang="ru-RU" sz="2800"/>
          </a:p>
        </p:txBody>
      </p:sp>
      <p:graphicFrame>
        <p:nvGraphicFramePr>
          <p:cNvPr id="37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50558"/>
              </p:ext>
            </p:extLst>
          </p:nvPr>
        </p:nvGraphicFramePr>
        <p:xfrm>
          <a:off x="3807584" y="2307978"/>
          <a:ext cx="96948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Формула" r:id="rId3" imgW="368280" imgH="177480" progId="Equation.3">
                  <p:embed/>
                </p:oleObj>
              </mc:Choice>
              <mc:Fallback>
                <p:oleObj name="Формула" r:id="rId3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584" y="2307978"/>
                        <a:ext cx="96948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reeform 90"/>
          <p:cNvSpPr>
            <a:spLocks/>
          </p:cNvSpPr>
          <p:nvPr/>
        </p:nvSpPr>
        <p:spPr bwMode="auto">
          <a:xfrm>
            <a:off x="932789" y="2211710"/>
            <a:ext cx="1474988" cy="1200150"/>
          </a:xfrm>
          <a:custGeom>
            <a:avLst/>
            <a:gdLst>
              <a:gd name="T0" fmla="*/ 0 w 1104"/>
              <a:gd name="T1" fmla="*/ 1600200 h 1008"/>
              <a:gd name="T2" fmla="*/ 1752600 w 1104"/>
              <a:gd name="T3" fmla="*/ 1600200 h 1008"/>
              <a:gd name="T4" fmla="*/ 1752600 w 1104"/>
              <a:gd name="T5" fmla="*/ 0 h 1008"/>
              <a:gd name="T6" fmla="*/ 0 w 1104"/>
              <a:gd name="T7" fmla="*/ 0 h 1008"/>
              <a:gd name="T8" fmla="*/ 0 w 1104"/>
              <a:gd name="T9" fmla="*/ 160020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1008"/>
              <a:gd name="T17" fmla="*/ 1104 w 1104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1008">
                <a:moveTo>
                  <a:pt x="0" y="1008"/>
                </a:moveTo>
                <a:lnTo>
                  <a:pt x="1104" y="1008"/>
                </a:lnTo>
                <a:lnTo>
                  <a:pt x="1104" y="0"/>
                </a:lnTo>
                <a:lnTo>
                  <a:pt x="0" y="0"/>
                </a:lnTo>
                <a:lnTo>
                  <a:pt x="0" y="1008"/>
                </a:lnTo>
                <a:close/>
              </a:path>
            </a:pathLst>
          </a:custGeom>
          <a:solidFill>
            <a:srgbClr val="66FFCC">
              <a:alpha val="6313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6197" tIns="38098" rIns="76197" bIns="38098"/>
          <a:lstStyle/>
          <a:p>
            <a:endParaRPr lang="ru-RU" sz="2800"/>
          </a:p>
        </p:txBody>
      </p:sp>
      <p:graphicFrame>
        <p:nvGraphicFramePr>
          <p:cNvPr id="40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712238"/>
              </p:ext>
            </p:extLst>
          </p:nvPr>
        </p:nvGraphicFramePr>
        <p:xfrm>
          <a:off x="3757427" y="2794944"/>
          <a:ext cx="1069025" cy="44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Формула" r:id="rId5" imgW="406080" imgH="203040" progId="Equation.3">
                  <p:embed/>
                </p:oleObj>
              </mc:Choice>
              <mc:Fallback>
                <p:oleObj name="Формула" r:id="rId5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427" y="2794944"/>
                        <a:ext cx="1069025" cy="440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34408"/>
              </p:ext>
            </p:extLst>
          </p:nvPr>
        </p:nvGraphicFramePr>
        <p:xfrm>
          <a:off x="3737559" y="3423594"/>
          <a:ext cx="1203194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Формула" r:id="rId7" imgW="457200" imgH="228600" progId="Equation.3">
                  <p:embed/>
                </p:oleObj>
              </mc:Choice>
              <mc:Fallback>
                <p:oleObj name="Формула" r:id="rId7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559" y="3423594"/>
                        <a:ext cx="1203194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15458"/>
              </p:ext>
            </p:extLst>
          </p:nvPr>
        </p:nvGraphicFramePr>
        <p:xfrm>
          <a:off x="3939574" y="4191546"/>
          <a:ext cx="934856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Формула" r:id="rId9" imgW="355320" imgH="177480" progId="Equation.3">
                  <p:embed/>
                </p:oleObj>
              </mc:Choice>
              <mc:Fallback>
                <p:oleObj name="Формула" r:id="rId9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574" y="4191546"/>
                        <a:ext cx="934856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46376"/>
              </p:ext>
            </p:extLst>
          </p:nvPr>
        </p:nvGraphicFramePr>
        <p:xfrm>
          <a:off x="6102467" y="1622178"/>
          <a:ext cx="1337363" cy="44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Формула" r:id="rId11" imgW="507960" imgH="203040" progId="Equation.3">
                  <p:embed/>
                </p:oleObj>
              </mc:Choice>
              <mc:Fallback>
                <p:oleObj name="Формула" r:id="rId11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467" y="1622178"/>
                        <a:ext cx="1337363" cy="440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97"/>
          <p:cNvSpPr txBox="1">
            <a:spLocks noChangeArrowheads="1"/>
          </p:cNvSpPr>
          <p:nvPr/>
        </p:nvSpPr>
        <p:spPr bwMode="auto">
          <a:xfrm>
            <a:off x="1447981" y="2428956"/>
            <a:ext cx="463792" cy="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97" tIns="38098" rIns="76197" bIns="38098"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2800" b="1" i="1" baseline="30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endParaRPr lang="ru-RU" sz="2800" b="1" i="1" baseline="300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50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402789"/>
              </p:ext>
            </p:extLst>
          </p:nvPr>
        </p:nvGraphicFramePr>
        <p:xfrm>
          <a:off x="5992972" y="2163913"/>
          <a:ext cx="1504713" cy="44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Формула" r:id="rId13" imgW="571320" imgH="203040" progId="Equation.3">
                  <p:embed/>
                </p:oleObj>
              </mc:Choice>
              <mc:Fallback>
                <p:oleObj name="Формула" r:id="rId13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972" y="2163913"/>
                        <a:ext cx="1504713" cy="440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56484"/>
              </p:ext>
            </p:extLst>
          </p:nvPr>
        </p:nvGraphicFramePr>
        <p:xfrm>
          <a:off x="6245830" y="2819946"/>
          <a:ext cx="11700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Формула" r:id="rId15" imgW="444240" imgH="177480" progId="Equation.3">
                  <p:embed/>
                </p:oleObj>
              </mc:Choice>
              <mc:Fallback>
                <p:oleObj name="Формула" r:id="rId15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830" y="2819946"/>
                        <a:ext cx="11700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122"/>
          <p:cNvGrpSpPr>
            <a:grpSpLocks/>
          </p:cNvGrpSpPr>
          <p:nvPr/>
        </p:nvGrpSpPr>
        <p:grpSpPr bwMode="auto">
          <a:xfrm>
            <a:off x="385497" y="2501585"/>
            <a:ext cx="2588166" cy="1307306"/>
            <a:chOff x="336" y="1501"/>
            <a:chExt cx="1794" cy="1098"/>
          </a:xfrm>
        </p:grpSpPr>
        <p:sp>
          <p:nvSpPr>
            <p:cNvPr id="53" name="Text Box 91"/>
            <p:cNvSpPr txBox="1">
              <a:spLocks noChangeArrowheads="1"/>
            </p:cNvSpPr>
            <p:nvPr/>
          </p:nvSpPr>
          <p:spPr bwMode="auto">
            <a:xfrm>
              <a:off x="1056" y="2160"/>
              <a:ext cx="25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4" name="Text Box 92"/>
            <p:cNvSpPr txBox="1">
              <a:spLocks noChangeArrowheads="1"/>
            </p:cNvSpPr>
            <p:nvPr/>
          </p:nvSpPr>
          <p:spPr bwMode="auto">
            <a:xfrm>
              <a:off x="336" y="1501"/>
              <a:ext cx="25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5" name="Text Box 121"/>
            <p:cNvSpPr txBox="1">
              <a:spLocks noChangeArrowheads="1"/>
            </p:cNvSpPr>
            <p:nvPr/>
          </p:nvSpPr>
          <p:spPr bwMode="auto">
            <a:xfrm>
              <a:off x="1872" y="1920"/>
              <a:ext cx="258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aphicFrame>
        <p:nvGraphicFramePr>
          <p:cNvPr id="56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85086"/>
              </p:ext>
            </p:extLst>
          </p:nvPr>
        </p:nvGraphicFramePr>
        <p:xfrm>
          <a:off x="3739010" y="1594794"/>
          <a:ext cx="1136831" cy="4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Формула" r:id="rId17" imgW="431640" imgH="203040" progId="Equation.3">
                  <p:embed/>
                </p:oleObj>
              </mc:Choice>
              <mc:Fallback>
                <p:oleObj name="Формула" r:id="rId17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010" y="1594794"/>
                        <a:ext cx="1136831" cy="44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961414" y="4161904"/>
            <a:ext cx="2733996" cy="50782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 animBg="1"/>
      <p:bldP spid="35" grpId="0" animBg="1"/>
      <p:bldP spid="36" grpId="0" animBg="1"/>
      <p:bldP spid="39" grpId="0" animBg="1"/>
      <p:bldP spid="49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smtClean="0">
                <a:solidFill>
                  <a:srgbClr val="7030A0"/>
                </a:solidFill>
              </a:rPr>
              <a:t>120-</a:t>
            </a:r>
            <a:r>
              <a:rPr lang="en-US" sz="3200" smtClean="0"/>
              <a:t>betidagi </a:t>
            </a:r>
            <a:r>
              <a:rPr lang="en-US" sz="3200" b="1" smtClean="0">
                <a:solidFill>
                  <a:srgbClr val="7030A0"/>
                </a:solidFill>
              </a:rPr>
              <a:t>2.6, 2.7, 2.8-</a:t>
            </a:r>
            <a:r>
              <a:rPr lang="en-US" sz="3200" smtClean="0"/>
              <a:t>mashqlar</a:t>
            </a:r>
            <a:r>
              <a:rPr lang="en-US" sz="3200" dirty="0" smtClean="0"/>
              <a:t>.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1710"/>
            <a:ext cx="43924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6512" y="699542"/>
                <a:ext cx="9145016" cy="1856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1.27.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Asosidagi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𝟏𝟓𝟎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chizig‘i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145016" cy="1856406"/>
              </a:xfrm>
              <a:prstGeom prst="rect">
                <a:avLst/>
              </a:prstGeom>
              <a:blipFill rotWithShape="1">
                <a:blip r:embed="rId2"/>
                <a:stretch>
                  <a:fillRect l="-1333" t="-3289" b="-8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2714716"/>
            <a:ext cx="2551331" cy="20874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467544" y="2712886"/>
            <a:ext cx="3136669" cy="2091112"/>
          </a:xfrm>
          <a:prstGeom prst="trapezoi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83711" y="2717434"/>
            <a:ext cx="0" cy="20911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3920" y="4697437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20" y="4697437"/>
                <a:ext cx="49404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62255" y="3291830"/>
                <a:ext cx="451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55" y="3291830"/>
                <a:ext cx="45134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2039" y="3329285"/>
                <a:ext cx="45134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39" y="3329285"/>
                <a:ext cx="451341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63688" y="2283718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83718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9592" y="3219822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19822"/>
                <a:ext cx="50366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Дуга 15"/>
          <p:cNvSpPr/>
          <p:nvPr/>
        </p:nvSpPr>
        <p:spPr>
          <a:xfrm rot="5400000">
            <a:off x="711204" y="2506230"/>
            <a:ext cx="545013" cy="532038"/>
          </a:xfrm>
          <a:prstGeom prst="arc">
            <a:avLst>
              <a:gd name="adj1" fmla="val 15789740"/>
              <a:gd name="adj2" fmla="val 88367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6" idx="3"/>
          </p:cNvCxnSpPr>
          <p:nvPr/>
        </p:nvCxnSpPr>
        <p:spPr>
          <a:xfrm flipH="1">
            <a:off x="717691" y="3758442"/>
            <a:ext cx="262513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95736" y="3617317"/>
                <a:ext cx="6126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617317"/>
                <a:ext cx="612668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5056" y="2131828"/>
                <a:ext cx="3741217" cy="580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𝟏𝟔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  </m:t>
                    </m:r>
                    <m:r>
                      <a:rPr lang="en-US" sz="2800" b="1" i="1" smtClean="0">
                        <a:latin typeface="Cambria Math"/>
                      </a:rPr>
                      <m:t>𝒉</m:t>
                    </m:r>
                    <m:r>
                      <a:rPr lang="en-US" sz="2800" b="1" i="1" smtClean="0">
                        <a:latin typeface="Cambria Math"/>
                      </a:rPr>
                      <m:t>=?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56" y="2131828"/>
                <a:ext cx="3741217" cy="5807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63888" y="2499742"/>
                <a:ext cx="5609934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 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499742"/>
                <a:ext cx="5609934" cy="93679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51920" y="3435846"/>
                <a:ext cx="41294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𝟏𝟓𝟎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435846"/>
                <a:ext cx="412946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63888" y="3880092"/>
                <a:ext cx="5664756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°=&gt;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880092"/>
                <a:ext cx="5664756" cy="9959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0983975">
                <a:off x="840404" y="4456734"/>
                <a:ext cx="49083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983975">
                <a:off x="840404" y="4456734"/>
                <a:ext cx="490839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ый треугольник 23"/>
          <p:cNvSpPr/>
          <p:nvPr/>
        </p:nvSpPr>
        <p:spPr>
          <a:xfrm flipH="1">
            <a:off x="467544" y="2715766"/>
            <a:ext cx="516167" cy="208473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390899" y="4587974"/>
            <a:ext cx="292669" cy="432048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9552" y="4265389"/>
                <a:ext cx="51809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65389"/>
                <a:ext cx="518091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108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6" grpId="0" animBg="1"/>
      <p:bldP spid="15" grpId="0"/>
      <p:bldP spid="26" grpId="0"/>
      <p:bldP spid="27" grpId="0"/>
      <p:bldP spid="29" grpId="0"/>
      <p:bldP spid="31" grpId="0"/>
      <p:bldP spid="16" grpId="0" animBg="1"/>
      <p:bldP spid="34" grpId="0"/>
      <p:bldP spid="20" grpId="0"/>
      <p:bldP spid="21" grpId="0"/>
      <p:bldP spid="22" grpId="0"/>
      <p:bldP spid="40" grpId="0"/>
      <p:bldP spid="23" grpId="0"/>
      <p:bldP spid="24" grpId="0" animBg="1"/>
      <p:bldP spid="24" grpId="1" animBg="1"/>
      <p:bldP spid="13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Stereometriya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167" y="699542"/>
            <a:ext cx="85282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Geometriyaning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ossalarini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o‘rganuvchi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stereometriya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96" y="1898997"/>
            <a:ext cx="91970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tereometriya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grekchadan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“stereos”-</a:t>
            </a:r>
          </a:p>
          <a:p>
            <a:r>
              <a:rPr lang="en-US" sz="25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azoviy</a:t>
            </a:r>
            <a:r>
              <a:rPr lang="en-US" sz="2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metreo</a:t>
            </a:r>
            <a:r>
              <a:rPr lang="en-US" sz="2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”- </a:t>
            </a:r>
            <a:r>
              <a:rPr lang="en-US" sz="2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o‘lchayman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ma’nolarni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496" y="3197463"/>
            <a:ext cx="884729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Tevarak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atrofimizdagi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predmetlar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o‘lib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qaysidir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‘xshab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138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Fazoviy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jismlar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5540"/>
            <a:ext cx="7488832" cy="416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27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Ko‘pyoqlar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"/>
          <a:stretch/>
        </p:blipFill>
        <p:spPr bwMode="auto">
          <a:xfrm>
            <a:off x="6483589" y="1528210"/>
            <a:ext cx="2192867" cy="255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736997"/>
            <a:ext cx="7075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6" y="1563638"/>
            <a:ext cx="6575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8013" y="2355726"/>
            <a:ext cx="4897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o‘pburchaklarning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36512" y="4011910"/>
            <a:ext cx="9331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yoqqa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birlashtiruvchi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6512" y="3129811"/>
            <a:ext cx="5835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o‘pburchaklarning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020272" y="2355726"/>
            <a:ext cx="1152128" cy="1728192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08304" y="2316604"/>
            <a:ext cx="81294" cy="78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38978" y="2040691"/>
            <a:ext cx="81294" cy="78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965887" y="3129811"/>
            <a:ext cx="81294" cy="78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812360" y="2316604"/>
            <a:ext cx="81294" cy="78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262891" y="4005674"/>
            <a:ext cx="81294" cy="78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570688" y="2892668"/>
            <a:ext cx="81294" cy="78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595162" y="2931790"/>
            <a:ext cx="81294" cy="7824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>
            <a:endCxn id="37" idx="3"/>
          </p:cNvCxnSpPr>
          <p:nvPr/>
        </p:nvCxnSpPr>
        <p:spPr>
          <a:xfrm flipH="1">
            <a:off x="7274796" y="1923678"/>
            <a:ext cx="618858" cy="2148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481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13" grpId="0" animBg="1"/>
      <p:bldP spid="13" grpId="1" animBg="1"/>
      <p:bldP spid="28" grpId="0" animBg="1"/>
      <p:bldP spid="28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Ko‘pyoqlar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513" y="736997"/>
            <a:ext cx="7532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513" y="1256442"/>
            <a:ext cx="87276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omonida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1547664" y="2715766"/>
            <a:ext cx="1872208" cy="1944216"/>
          </a:xfrm>
          <a:prstGeom prst="cub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70" y="2620672"/>
            <a:ext cx="2223486" cy="21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337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Eyler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tenglamasi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513" y="968410"/>
                <a:ext cx="86333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𝒀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𝑼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𝑸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3" y="968410"/>
                <a:ext cx="863332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412" t="-11628" r="-424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Куб 2"/>
          <p:cNvSpPr/>
          <p:nvPr/>
        </p:nvSpPr>
        <p:spPr>
          <a:xfrm>
            <a:off x="6660232" y="1990909"/>
            <a:ext cx="1872208" cy="1944216"/>
          </a:xfrm>
          <a:prstGeom prst="cube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660232" y="3435846"/>
            <a:ext cx="504056" cy="504056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0967" y="1995686"/>
            <a:ext cx="0" cy="144016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0967" y="3435846"/>
            <a:ext cx="1368152" cy="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5513" y="1566638"/>
                <a:ext cx="536486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𝒀</m:t>
                    </m:r>
                    <m:r>
                      <a:rPr lang="en-US" sz="2800" b="1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ko‘pyoqning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3" y="1566638"/>
                <a:ext cx="5364867" cy="538609"/>
              </a:xfrm>
              <a:prstGeom prst="rect">
                <a:avLst/>
              </a:prstGeom>
              <a:blipFill rotWithShape="1">
                <a:blip r:embed="rId3"/>
                <a:stretch>
                  <a:fillRect t="-11364" b="-28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3237" y="1961133"/>
                <a:ext cx="5224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𝑼</m:t>
                    </m:r>
                    <m:r>
                      <a:rPr lang="en-US" sz="2800" b="1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ko‘pyoqning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7" y="1961133"/>
                <a:ext cx="522412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1284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2355726"/>
                <a:ext cx="54838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𝑸</m:t>
                    </m:r>
                    <m:r>
                      <a:rPr lang="en-US" sz="2800" b="1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ko‘pyoqning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55726"/>
                <a:ext cx="548380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3237" y="3129727"/>
                <a:ext cx="50315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𝒀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</a:rPr>
                        <m:t>𝑼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</a:rPr>
                        <m:t>𝑸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7" y="3129727"/>
                <a:ext cx="503156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698" y="3795886"/>
                <a:ext cx="456907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𝟏𝟒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98" y="3795886"/>
                <a:ext cx="4569071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1190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  <p:bldP spid="16" grpId="0"/>
      <p:bldP spid="17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18661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2.5. 3-rasmda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𝑨𝑩𝑪𝑫𝑬𝑭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ko‘pyoq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ko‘pyoqda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ayting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186617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3" t="-6410" r="-133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28" y="2396897"/>
            <a:ext cx="2735968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4" y="1563638"/>
                <a:ext cx="64988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" y="1563638"/>
                <a:ext cx="6498895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563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49" y="2067694"/>
                <a:ext cx="6853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" y="2067694"/>
                <a:ext cx="6853607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649" y="2624594"/>
                <a:ext cx="62360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" y="2624594"/>
                <a:ext cx="6236003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649" y="3200658"/>
                <a:ext cx="62856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" y="3200658"/>
                <a:ext cx="628569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496" y="3704714"/>
                <a:ext cx="6215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𝒆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uch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04714"/>
                <a:ext cx="6215163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98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96" y="4280778"/>
                <a:ext cx="6263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80778"/>
                <a:ext cx="6263702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r="-87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998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01926dbb8189abdda6bf8a6cac54321b433e9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7910</TotalTime>
  <Words>1763</Words>
  <Application>Microsoft Office PowerPoint</Application>
  <PresentationFormat>Экран (16:9)</PresentationFormat>
  <Paragraphs>237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746</cp:revision>
  <dcterms:created xsi:type="dcterms:W3CDTF">2020-04-09T07:32:19Z</dcterms:created>
  <dcterms:modified xsi:type="dcterms:W3CDTF">2021-03-04T05:53:30Z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