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1382" r:id="rId2"/>
    <p:sldId id="417" r:id="rId3"/>
    <p:sldId id="1399" r:id="rId4"/>
    <p:sldId id="1400" r:id="rId5"/>
    <p:sldId id="1383" r:id="rId6"/>
    <p:sldId id="1401" r:id="rId7"/>
    <p:sldId id="1402" r:id="rId8"/>
    <p:sldId id="1403" r:id="rId9"/>
    <p:sldId id="1404" r:id="rId10"/>
    <p:sldId id="1405" r:id="rId11"/>
    <p:sldId id="1406" r:id="rId12"/>
    <p:sldId id="1407" r:id="rId13"/>
    <p:sldId id="1408" r:id="rId14"/>
    <p:sldId id="1409" r:id="rId15"/>
    <p:sldId id="1410" r:id="rId16"/>
    <p:sldId id="368" r:id="rId17"/>
    <p:sldId id="407" r:id="rId18"/>
  </p:sldIdLst>
  <p:sldSz cx="9144000" cy="5143500" type="screen16x9"/>
  <p:notesSz cx="5765800" cy="3244850"/>
  <p:custDataLst>
    <p:tags r:id="rId2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0" d="100"/>
          <a:sy n="90" d="100"/>
        </p:scale>
        <p:origin x="-78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image" Target="../media/image110.png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2" Type="http://schemas.openxmlformats.org/officeDocument/2006/relationships/image" Target="../media/image127.png"/><Relationship Id="rId16" Type="http://schemas.openxmlformats.org/officeDocument/2006/relationships/image" Target="../media/image1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5" Type="http://schemas.openxmlformats.org/officeDocument/2006/relationships/image" Target="../media/image140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2" Type="http://schemas.openxmlformats.org/officeDocument/2006/relationships/image" Target="../media/image142.png"/><Relationship Id="rId16" Type="http://schemas.openxmlformats.org/officeDocument/2006/relationships/image" Target="../media/image15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7" Type="http://schemas.openxmlformats.org/officeDocument/2006/relationships/image" Target="../media/image162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3" Type="http://schemas.openxmlformats.org/officeDocument/2006/relationships/image" Target="../media/image50.png"/><Relationship Id="rId21" Type="http://schemas.openxmlformats.org/officeDocument/2006/relationships/image" Target="../media/image68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image" Target="../media/image49.png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23" Type="http://schemas.openxmlformats.org/officeDocument/2006/relationships/image" Target="../media/image70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Relationship Id="rId22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31640" y="1707654"/>
            <a:ext cx="7164156" cy="211267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Bobni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takrorlashga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doir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a</a:t>
            </a:r>
            <a:r>
              <a:rPr lang="en-US" sz="3800" b="1" dirty="0" err="1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aliy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mashqlar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20131">
              <a:lnSpc>
                <a:spcPts val="4431"/>
              </a:lnSpc>
            </a:pP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6190" y="1779662"/>
            <a:ext cx="545553" cy="11902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6190" y="3580954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96336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3" y="330377"/>
            <a:ext cx="3832550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398" kern="0" spc="16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67694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03648" y="3529627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31816" y="699542"/>
                <a:ext cx="9207970" cy="1246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1.26.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Asosidagi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5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rapetsiyaga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7 cm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chizig‘ini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1816" y="699542"/>
                <a:ext cx="9207970" cy="1246495"/>
              </a:xfrm>
              <a:prstGeom prst="rect">
                <a:avLst/>
              </a:prstGeom>
              <a:blipFill rotWithShape="1">
                <a:blip r:embed="rId2"/>
                <a:stretch>
                  <a:fillRect l="-1126" t="-3431" r="-66" b="-11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вал 2"/>
          <p:cNvSpPr/>
          <p:nvPr/>
        </p:nvSpPr>
        <p:spPr>
          <a:xfrm>
            <a:off x="467544" y="2120975"/>
            <a:ext cx="2291164" cy="2094778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ru-RU" dirty="0"/>
          </a:p>
        </p:txBody>
      </p:sp>
      <p:sp>
        <p:nvSpPr>
          <p:cNvPr id="5" name="Трапеция 4"/>
          <p:cNvSpPr/>
          <p:nvPr/>
        </p:nvSpPr>
        <p:spPr>
          <a:xfrm>
            <a:off x="533006" y="2264992"/>
            <a:ext cx="2160240" cy="1243180"/>
          </a:xfrm>
          <a:prstGeom prst="trapezoid">
            <a:avLst>
              <a:gd name="adj" fmla="val 4647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081322" y="2264992"/>
            <a:ext cx="0" cy="124318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371168" y="1851670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168" y="1851670"/>
                <a:ext cx="49885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289234" y="3454574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234" y="3454574"/>
                <a:ext cx="49404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77852" y="2553022"/>
                <a:ext cx="4513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852" y="2553022"/>
                <a:ext cx="45134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307366" y="2553023"/>
                <a:ext cx="4513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366" y="2553023"/>
                <a:ext cx="45134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721282" y="2629755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282" y="2629755"/>
                <a:ext cx="50366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 rot="5400000">
                <a:off x="1792809" y="3155607"/>
                <a:ext cx="47801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792809" y="3155607"/>
                <a:ext cx="478016" cy="4770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Дуга 15"/>
          <p:cNvSpPr/>
          <p:nvPr/>
        </p:nvSpPr>
        <p:spPr>
          <a:xfrm rot="16200000">
            <a:off x="2328474" y="3306746"/>
            <a:ext cx="432048" cy="364763"/>
          </a:xfrm>
          <a:prstGeom prst="arc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067287" y="2985071"/>
                <a:ext cx="5180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7287" y="2985071"/>
                <a:ext cx="51809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923928" y="1923678"/>
                <a:ext cx="331693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𝟕</m:t>
                      </m:r>
                      <m:r>
                        <a:rPr lang="en-US" sz="2700" b="1" i="1" smtClean="0">
                          <a:latin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</a:rPr>
                        <m:t>𝒄𝒎</m:t>
                      </m:r>
                      <m:r>
                        <a:rPr lang="en-US" sz="2700" b="1" i="1" smtClean="0">
                          <a:latin typeface="Cambria Math"/>
                        </a:rPr>
                        <m:t>;   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1923678"/>
                <a:ext cx="3316934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23928" y="2393181"/>
                <a:ext cx="476765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𝒃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𝒄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𝒄</m:t>
                      </m:r>
                      <m:r>
                        <a:rPr lang="en-US" sz="2700" b="1" i="1" smtClean="0">
                          <a:latin typeface="Cambria Math"/>
                        </a:rPr>
                        <m:t> =&gt;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𝒄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393181"/>
                <a:ext cx="4767652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95936" y="2931790"/>
                <a:ext cx="3328154" cy="878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𝒎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𝒄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2931790"/>
                <a:ext cx="3328154" cy="87883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607635" y="3795886"/>
                <a:ext cx="4988865" cy="807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° =&gt;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 =&gt;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7635" y="3795886"/>
                <a:ext cx="4988865" cy="80714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39552" y="4515966"/>
                <a:ext cx="399821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𝒎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515966"/>
                <a:ext cx="3998210" cy="50783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894270" y="4515966"/>
                <a:ext cx="244329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</a:t>
                </a:r>
                <a:r>
                  <a:rPr lang="en-US" sz="27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:</a:t>
                </a:r>
                <a:r>
                  <a:rPr lang="en-US" sz="2700" b="1" dirty="0" smtClean="0">
                    <a:ea typeface="Cambria Math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𝟏𝟒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𝒄𝒎</m:t>
                    </m:r>
                  </m:oMath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270" y="4515966"/>
                <a:ext cx="2443298" cy="507831"/>
              </a:xfrm>
              <a:prstGeom prst="rect">
                <a:avLst/>
              </a:prstGeom>
              <a:blipFill rotWithShape="1">
                <a:blip r:embed="rId15"/>
                <a:stretch>
                  <a:fillRect l="-4738" t="-12048" b="-28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88971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  <p:bldP spid="5" grpId="0" animBg="1"/>
      <p:bldP spid="14" grpId="0"/>
      <p:bldP spid="27" grpId="0"/>
      <p:bldP spid="28" grpId="0"/>
      <p:bldP spid="29" grpId="0"/>
      <p:bldP spid="30" grpId="0"/>
      <p:bldP spid="15" grpId="0"/>
      <p:bldP spid="16" grpId="0" animBg="1"/>
      <p:bldP spid="34" grpId="0"/>
      <p:bldP spid="17" grpId="0"/>
      <p:bldP spid="18" grpId="0"/>
      <p:bldP spid="19" grpId="0"/>
      <p:bldP spid="20" grpId="0"/>
      <p:bldP spid="21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83563" y="723201"/>
                <a:ext cx="9353843" cy="12840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1.29. 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𝑨𝑶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𝑩𝑪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tomonini</a:t>
                </a:r>
              </a:p>
              <a:p>
                <a:r>
                  <a:rPr lang="en-US" sz="2500" b="1" dirty="0" smtClean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𝑶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𝑶𝑪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kesmalarga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ajratadi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ad>
                      <m:radPr>
                        <m:degHide m:val="on"/>
                        <m:ctrlPr>
                          <a:rPr lang="en-US" sz="25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5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5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5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𝟐𝟔</m:t>
                    </m:r>
                    <m:r>
                      <a:rPr lang="en-US" sz="25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500" b="1" i="1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5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5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5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𝟒𝟓</m:t>
                    </m:r>
                    <m:r>
                      <a:rPr lang="en-US" sz="25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500" b="1" i="1">
                        <a:latin typeface="Cambria Math"/>
                        <a:cs typeface="Arial" panose="020B0604020202020204" pitchFamily="34" charset="0"/>
                      </a:rPr>
                      <m:t>𝑶𝑪</m:t>
                    </m:r>
                  </m:oMath>
                </a14:m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3563" y="723201"/>
                <a:ext cx="9353843" cy="1284006"/>
              </a:xfrm>
              <a:prstGeom prst="rect">
                <a:avLst/>
              </a:prstGeom>
              <a:blipFill rotWithShape="1">
                <a:blip r:embed="rId2"/>
                <a:stretch>
                  <a:fillRect l="-1042" t="-3333" b="-109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28140" y="1923678"/>
                <a:ext cx="6408356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26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  <a:cs typeface="Arial" panose="020B0604020202020204" pitchFamily="34" charset="0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sz="26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2600" b="1" i="1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600" b="1" i="1">
                          <a:latin typeface="Cambria Math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2600" b="1" i="1" smtClean="0">
                          <a:latin typeface="Cambria Math"/>
                          <a:cs typeface="Arial" panose="020B0604020202020204" pitchFamily="34" charset="0"/>
                        </a:rPr>
                        <m:t>;  </m:t>
                      </m:r>
                      <m:r>
                        <a:rPr lang="en-US" sz="2600" b="1" i="1">
                          <a:latin typeface="Cambria Math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2600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>
                          <a:latin typeface="Cambria Math"/>
                          <a:cs typeface="Arial" panose="020B0604020202020204" pitchFamily="34" charset="0"/>
                        </a:rPr>
                        <m:t>𝟐𝟔</m:t>
                      </m:r>
                      <m:r>
                        <a:rPr lang="en-US" sz="2600" b="1" i="1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600" b="1" i="1">
                          <a:latin typeface="Cambria Math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2600" b="1" i="1" smtClean="0">
                          <a:latin typeface="Cambria Math"/>
                          <a:cs typeface="Arial" panose="020B0604020202020204" pitchFamily="34" charset="0"/>
                        </a:rPr>
                        <m:t>;   </m:t>
                      </m:r>
                      <m:r>
                        <a:rPr lang="en-US" sz="26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en-US" sz="26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sz="26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en-US" sz="26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140" y="1923678"/>
                <a:ext cx="6408356" cy="53957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444208" y="4512191"/>
                <a:ext cx="244329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Javob:</a:t>
                </a:r>
                <a:r>
                  <a:rPr lang="en-US" sz="2700" b="1" dirty="0" smtClean="0">
                    <a:ea typeface="Cambria Math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700" b="1" i="0" smtClean="0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𝒄𝒎</m:t>
                    </m:r>
                  </m:oMath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4512191"/>
                <a:ext cx="2443298" cy="507831"/>
              </a:xfrm>
              <a:prstGeom prst="rect">
                <a:avLst/>
              </a:prstGeom>
              <a:blipFill rotWithShape="1">
                <a:blip r:embed="rId4"/>
                <a:stretch>
                  <a:fillRect l="-4489" t="-12048" b="-28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 flipH="1">
            <a:off x="342395" y="2393181"/>
            <a:ext cx="917237" cy="133069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42395" y="3723878"/>
            <a:ext cx="27894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259632" y="2393181"/>
            <a:ext cx="1872208" cy="133069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259632" y="2393181"/>
            <a:ext cx="0" cy="133069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25433" y="2007207"/>
                <a:ext cx="468398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433" y="2007207"/>
                <a:ext cx="468398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-36512" y="3557359"/>
                <a:ext cx="48923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557359"/>
                <a:ext cx="489236" cy="4770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034704" y="3557359"/>
                <a:ext cx="45717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4704" y="3557359"/>
                <a:ext cx="457176" cy="4770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25433" y="3651870"/>
                <a:ext cx="490840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433" y="3651870"/>
                <a:ext cx="490840" cy="4770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627784" y="2367339"/>
                <a:ext cx="374262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°=&gt;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𝑨𝑶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𝑩𝑶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2367339"/>
                <a:ext cx="3742628" cy="4924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ый треугольник 23"/>
          <p:cNvSpPr/>
          <p:nvPr/>
        </p:nvSpPr>
        <p:spPr>
          <a:xfrm flipH="1">
            <a:off x="323528" y="2427734"/>
            <a:ext cx="936104" cy="1330697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ый треугольник 40"/>
          <p:cNvSpPr/>
          <p:nvPr/>
        </p:nvSpPr>
        <p:spPr>
          <a:xfrm>
            <a:off x="1270853" y="2395472"/>
            <a:ext cx="1872208" cy="1356539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179512" y="3481059"/>
            <a:ext cx="504056" cy="500281"/>
          </a:xfrm>
          <a:prstGeom prst="arc">
            <a:avLst>
              <a:gd name="adj1" fmla="val 17194206"/>
              <a:gd name="adj2" fmla="val 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 rot="5400000">
                <a:off x="926113" y="3390359"/>
                <a:ext cx="47801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926113" y="3390359"/>
                <a:ext cx="478016" cy="4770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372200" y="2367339"/>
                <a:ext cx="2869632" cy="4857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𝑩𝑶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𝑨𝑶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2367339"/>
                <a:ext cx="2869632" cy="4857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170101" y="2750857"/>
                <a:ext cx="2914067" cy="6390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5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500" b="1" i="1" smtClean="0">
                                  <a:latin typeface="Cambria Math"/>
                                </a:rPr>
                                <m:t>𝟏𝟎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500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500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latin typeface="Cambria Math"/>
                        </a:rPr>
                        <m:t>𝟐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𝑨𝑶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0101" y="2750857"/>
                <a:ext cx="2914067" cy="63902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629809" y="2878128"/>
                <a:ext cx="2262671" cy="4857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𝟐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𝑨𝑶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latin typeface="Cambria Math"/>
                        </a:rPr>
                        <m:t>𝟐𝟎𝟎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809" y="2878128"/>
                <a:ext cx="2262671" cy="4857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067944" y="3238168"/>
                <a:ext cx="1849289" cy="4857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𝑨𝑶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latin typeface="Cambria Math"/>
                        </a:rPr>
                        <m:t>𝟏𝟎𝟎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3238168"/>
                <a:ext cx="1849289" cy="4857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643335" y="3219822"/>
                <a:ext cx="2033121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b="1" i="1" smtClean="0">
                        <a:latin typeface="Cambria Math"/>
                      </a:rPr>
                      <m:t>𝑨𝑶</m:t>
                    </m:r>
                    <m:r>
                      <a:rPr lang="en-US" sz="2500" b="1" i="1" smtClean="0">
                        <a:latin typeface="Cambria Math"/>
                      </a:rPr>
                      <m:t>=</m:t>
                    </m:r>
                    <m:r>
                      <a:rPr lang="en-US" sz="2500" b="1" i="1" smtClean="0">
                        <a:latin typeface="Cambria Math"/>
                      </a:rPr>
                      <m:t>𝟏𝟎</m:t>
                    </m:r>
                    <m:r>
                      <a:rPr lang="en-US" sz="2500" b="1" i="1" smtClean="0">
                        <a:latin typeface="Cambria Math"/>
                      </a:rPr>
                      <m:t> </m:t>
                    </m:r>
                    <m:r>
                      <a:rPr lang="en-US" sz="2500" b="1" i="1" smtClean="0">
                        <a:latin typeface="Cambria Math"/>
                      </a:rPr>
                      <m:t>𝒄𝒎</m:t>
                    </m:r>
                  </m:oMath>
                </a14:m>
                <a:r>
                  <a:rPr lang="en-US" sz="2500" b="1" dirty="0" smtClean="0"/>
                  <a:t> </a:t>
                </a:r>
                <a:endParaRPr lang="ru-RU" sz="25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3335" y="3219822"/>
                <a:ext cx="2033121" cy="477054"/>
              </a:xfrm>
              <a:prstGeom prst="rect">
                <a:avLst/>
              </a:prstGeom>
              <a:blipFill rotWithShape="1">
                <a:blip r:embed="rId15"/>
                <a:stretch>
                  <a:fillRect l="-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923928" y="3579862"/>
                <a:ext cx="2805512" cy="4857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𝑨𝑪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𝑶𝑪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𝑨𝑶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579862"/>
                <a:ext cx="2805512" cy="4857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32734" y="4030256"/>
                <a:ext cx="6167458" cy="5769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>
                              <a:latin typeface="Cambria Math"/>
                            </a:rPr>
                            <m:t>𝑶𝑪</m:t>
                          </m:r>
                        </m:e>
                        <m:sup>
                          <m:r>
                            <a:rPr lang="en-US" sz="25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𝑨𝑪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𝑨𝑶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 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𝑶𝑪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5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5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500" b="1" i="1">
                                  <a:latin typeface="Cambria Math"/>
                                </a:rPr>
                                <m:t>𝑨𝑪</m:t>
                              </m:r>
                            </m:e>
                            <m:sup>
                              <m:r>
                                <a:rPr lang="en-US" sz="25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500" b="1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5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500" b="1" i="1">
                                  <a:latin typeface="Cambria Math"/>
                                </a:rPr>
                                <m:t>𝑨𝑶</m:t>
                              </m:r>
                            </m:e>
                            <m:sup>
                              <m:r>
                                <a:rPr lang="en-US" sz="25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734" y="4030256"/>
                <a:ext cx="6167458" cy="576953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833" y="4515966"/>
                <a:ext cx="5460084" cy="530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𝑶𝑪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5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500" b="1" i="1" smtClean="0">
                              <a:latin typeface="Cambria Math"/>
                              <a:ea typeface="Cambria Math"/>
                            </a:rPr>
                            <m:t>𝟔𝟕𝟔</m:t>
                          </m:r>
                          <m:r>
                            <a:rPr lang="en-US" sz="25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5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e>
                      </m:rad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5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500" b="1" i="1" smtClean="0">
                              <a:latin typeface="Cambria Math"/>
                              <a:ea typeface="Cambria Math"/>
                            </a:rPr>
                            <m:t>𝟓𝟕𝟔</m:t>
                          </m:r>
                        </m:e>
                      </m:rad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𝟐𝟒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33" y="4515966"/>
                <a:ext cx="5460084" cy="5302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01775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39" grpId="0"/>
      <p:bldP spid="23" grpId="0"/>
      <p:bldP spid="35" grpId="0"/>
      <p:bldP spid="36" grpId="0"/>
      <p:bldP spid="37" grpId="0"/>
      <p:bldP spid="40" grpId="0"/>
      <p:bldP spid="24" grpId="0" animBg="1"/>
      <p:bldP spid="24" grpId="1" animBg="1"/>
      <p:bldP spid="41" grpId="0" animBg="1"/>
      <p:bldP spid="41" grpId="1" animBg="1"/>
      <p:bldP spid="22" grpId="0" animBg="1"/>
      <p:bldP spid="38" grpId="0"/>
      <p:bldP spid="25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1816" y="699542"/>
            <a:ext cx="904446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1.30.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Rombning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cm,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diagonallaridan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 cm. </a:t>
            </a:r>
          </a:p>
          <a:p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Rombga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radiusini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42395" y="2139265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2139265"/>
                <a:ext cx="478016" cy="5078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555776" y="1631871"/>
                <a:ext cx="191430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𝟏𝟎</m:t>
                      </m:r>
                      <m:r>
                        <a:rPr lang="en-US" sz="2700" b="1" i="1" smtClean="0">
                          <a:latin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1631871"/>
                <a:ext cx="1914307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843808" y="2124968"/>
                <a:ext cx="1117614" cy="878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𝒉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2124968"/>
                <a:ext cx="1117614" cy="8788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555776" y="2787774"/>
                <a:ext cx="5936049" cy="937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sSubSup>
                        <m:sSubSup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  <m:sup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 =&gt;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2787774"/>
                <a:ext cx="5936049" cy="937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390214" y="2139702"/>
                <a:ext cx="2186688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𝒂𝒉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214" y="2139702"/>
                <a:ext cx="2186688" cy="8701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444208" y="4443958"/>
                <a:ext cx="257153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Javob:</a:t>
                </a:r>
                <a:r>
                  <a:rPr lang="en-US" sz="2700" b="1" dirty="0" smtClean="0">
                    <a:ea typeface="Cambria Math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700" b="1" i="0" smtClean="0"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sz="2700" b="1" i="0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0" smtClean="0">
                        <a:latin typeface="Cambria Math"/>
                        <a:ea typeface="Cambria Math"/>
                      </a:rPr>
                      <m:t>𝟔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𝒄𝒎</m:t>
                    </m:r>
                  </m:oMath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4443958"/>
                <a:ext cx="2571538" cy="507831"/>
              </a:xfrm>
              <a:prstGeom prst="rect">
                <a:avLst/>
              </a:prstGeom>
              <a:blipFill rotWithShape="1">
                <a:blip r:embed="rId7"/>
                <a:stretch>
                  <a:fillRect l="-4265" t="-12048" b="-28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омб 3"/>
          <p:cNvSpPr/>
          <p:nvPr/>
        </p:nvSpPr>
        <p:spPr>
          <a:xfrm>
            <a:off x="323528" y="1707654"/>
            <a:ext cx="1927097" cy="2679352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04946" y="2283718"/>
            <a:ext cx="1546774" cy="15121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4" idx="1"/>
            <a:endCxn id="4" idx="3"/>
          </p:cNvCxnSpPr>
          <p:nvPr/>
        </p:nvCxnSpPr>
        <p:spPr>
          <a:xfrm>
            <a:off x="323528" y="3047330"/>
            <a:ext cx="1927097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265860" y="3034888"/>
            <a:ext cx="42432" cy="458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10" idx="0"/>
          </p:cNvCxnSpPr>
          <p:nvPr/>
        </p:nvCxnSpPr>
        <p:spPr>
          <a:xfrm flipV="1">
            <a:off x="1287076" y="2647096"/>
            <a:ext cx="620628" cy="38779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95536" y="3576087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576087"/>
                <a:ext cx="478016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717720" y="2067694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720" y="2067694"/>
                <a:ext cx="478016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717720" y="3435846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720" y="3435846"/>
                <a:ext cx="478016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213664" y="2291665"/>
                <a:ext cx="44916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3664" y="2291665"/>
                <a:ext cx="449161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28382" y="2571750"/>
                <a:ext cx="65107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82" y="2571750"/>
                <a:ext cx="651076" cy="5078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529901" y="1631871"/>
                <a:ext cx="208736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7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𝟏𝟐</m:t>
                      </m:r>
                      <m:r>
                        <a:rPr lang="en-US" sz="2700" b="1" i="1" smtClean="0">
                          <a:latin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9901" y="1631871"/>
                <a:ext cx="2087366" cy="5078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906165" y="1635646"/>
                <a:ext cx="949299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  <m:r>
                        <a:rPr lang="en-US" sz="27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6165" y="1635646"/>
                <a:ext cx="949299" cy="50783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1403648" y="3756140"/>
                <a:ext cx="7866192" cy="615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𝟏𝟐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𝟒𝟎𝟎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𝟏𝟒𝟒</m:t>
                          </m:r>
                        </m:e>
                      </m:ra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𝟐𝟓𝟔</m:t>
                          </m:r>
                        </m:e>
                      </m:ra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𝟏𝟔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756140"/>
                <a:ext cx="7866192" cy="6158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08667" y="4227934"/>
                <a:ext cx="5742278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 =&gt;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67" y="4227934"/>
                <a:ext cx="5742278" cy="8701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34080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8" grpId="0"/>
      <p:bldP spid="19" grpId="0"/>
      <p:bldP spid="20" grpId="0"/>
      <p:bldP spid="21" grpId="0"/>
      <p:bldP spid="39" grpId="0"/>
      <p:bldP spid="4" grpId="0" animBg="1"/>
      <p:bldP spid="6" grpId="0" animBg="1"/>
      <p:bldP spid="10" grpId="0" animBg="1"/>
      <p:bldP spid="31" grpId="0"/>
      <p:bldP spid="35" grpId="0"/>
      <p:bldP spid="36" grpId="0"/>
      <p:bldP spid="37" grpId="0"/>
      <p:bldP spid="38" grpId="0"/>
      <p:bldP spid="40" grpId="0"/>
      <p:bldP spid="41" grpId="0"/>
      <p:bldP spid="42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1816" y="699542"/>
            <a:ext cx="925920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1.31.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15 cm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aylanada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endParaRPr lang="en-US" sz="2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 cm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2" name="Овал 1"/>
          <p:cNvSpPr/>
          <p:nvPr/>
        </p:nvSpPr>
        <p:spPr>
          <a:xfrm>
            <a:off x="251520" y="1851670"/>
            <a:ext cx="2880320" cy="27363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1683618" y="3219822"/>
            <a:ext cx="42432" cy="458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>
            <a:stCxn id="27" idx="2"/>
          </p:cNvCxnSpPr>
          <p:nvPr/>
        </p:nvCxnSpPr>
        <p:spPr>
          <a:xfrm flipV="1">
            <a:off x="1683618" y="2427734"/>
            <a:ext cx="1160190" cy="81503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539552" y="2427734"/>
            <a:ext cx="230425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27" idx="2"/>
          </p:cNvCxnSpPr>
          <p:nvPr/>
        </p:nvCxnSpPr>
        <p:spPr>
          <a:xfrm flipV="1">
            <a:off x="1683618" y="2427734"/>
            <a:ext cx="0" cy="81503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79512" y="2078464"/>
                <a:ext cx="468398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078464"/>
                <a:ext cx="468398" cy="47705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805426" y="2166704"/>
                <a:ext cx="48923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5426" y="2166704"/>
                <a:ext cx="489236" cy="4770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463092" y="2022688"/>
                <a:ext cx="45717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3092" y="2022688"/>
                <a:ext cx="457176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438198" y="3174816"/>
                <a:ext cx="490840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8198" y="3174816"/>
                <a:ext cx="490840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070216" y="2765712"/>
                <a:ext cx="479618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216" y="2765712"/>
                <a:ext cx="479618" cy="4770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059832" y="1563638"/>
                <a:ext cx="1810304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𝑹</m:t>
                      </m:r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latin typeface="Cambria Math"/>
                        </a:rPr>
                        <m:t>𝟏𝟓</m:t>
                      </m:r>
                      <m:r>
                        <a:rPr lang="en-US" sz="2500" b="1" i="1" smtClean="0">
                          <a:latin typeface="Cambria Math"/>
                        </a:rPr>
                        <m:t> </m:t>
                      </m:r>
                      <m:r>
                        <a:rPr lang="en-US" sz="25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1563638"/>
                <a:ext cx="1810304" cy="4770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5148064" y="1563638"/>
                <a:ext cx="2021900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𝑶𝑪</m:t>
                      </m:r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latin typeface="Cambria Math"/>
                        </a:rPr>
                        <m:t>𝟏𝟐</m:t>
                      </m:r>
                      <m:r>
                        <a:rPr lang="en-US" sz="2500" b="1" i="1" smtClean="0">
                          <a:latin typeface="Cambria Math"/>
                        </a:rPr>
                        <m:t> </m:t>
                      </m:r>
                      <m:r>
                        <a:rPr lang="en-US" sz="25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1563638"/>
                <a:ext cx="2021900" cy="4770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7524328" y="1545634"/>
                <a:ext cx="116339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𝑨𝑩</m:t>
                      </m:r>
                      <m:r>
                        <a:rPr lang="en-US" sz="25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328" y="1545634"/>
                <a:ext cx="1163395" cy="4770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283968" y="2000038"/>
                <a:ext cx="1963999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𝑨𝑩</m:t>
                      </m:r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latin typeface="Cambria Math"/>
                        </a:rPr>
                        <m:t>𝟐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𝑩𝑪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2000038"/>
                <a:ext cx="1963999" cy="4770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491879" y="2555518"/>
                <a:ext cx="2603533" cy="4857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𝑶𝑪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𝑩𝑪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79" y="2555518"/>
                <a:ext cx="2603533" cy="4857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272083" y="2555518"/>
                <a:ext cx="2603533" cy="4857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5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>
                              <a:latin typeface="Cambria Math"/>
                            </a:rPr>
                            <m:t>𝑩𝑪</m:t>
                          </m:r>
                        </m:e>
                        <m:sup>
                          <m:r>
                            <a:rPr lang="en-US" sz="25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5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5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𝑶𝑪</m:t>
                          </m:r>
                        </m:e>
                        <m:sup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2083" y="2555518"/>
                <a:ext cx="2603533" cy="48571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491880" y="3147814"/>
                <a:ext cx="4800224" cy="5769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𝑩𝑪</m:t>
                      </m:r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5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5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500" b="1" i="1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5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500" b="1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5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500" b="1" i="1">
                                  <a:latin typeface="Cambria Math"/>
                                </a:rPr>
                                <m:t>𝑶𝑪</m:t>
                              </m:r>
                            </m:e>
                            <m:sup>
                              <m:r>
                                <a:rPr lang="en-US" sz="25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5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5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500" b="1" i="1" smtClean="0">
                                  <a:latin typeface="Cambria Math"/>
                                </a:rPr>
                                <m:t>𝟏𝟓</m:t>
                              </m:r>
                            </m:e>
                            <m:sup>
                              <m:r>
                                <a:rPr lang="en-US" sz="25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500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5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500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  <m:sup>
                              <m:r>
                                <a:rPr lang="en-US" sz="25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147814"/>
                <a:ext cx="4800224" cy="57695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347864" y="3841740"/>
                <a:ext cx="5003229" cy="530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𝑩𝑪</m:t>
                      </m:r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5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𝟐𝟐𝟓</m:t>
                          </m:r>
                          <m:r>
                            <a:rPr lang="en-US" sz="25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500" b="1" i="1" smtClean="0">
                              <a:latin typeface="Cambria Math"/>
                            </a:rPr>
                            <m:t>𝟏𝟒𝟒</m:t>
                          </m:r>
                        </m:e>
                      </m:rad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5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𝟖𝟏</m:t>
                          </m:r>
                        </m:e>
                      </m:rad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latin typeface="Cambria Math"/>
                        </a:rPr>
                        <m:t>𝟗</m:t>
                      </m:r>
                      <m:r>
                        <a:rPr lang="en-US" sz="2500" b="1" i="1" smtClean="0">
                          <a:latin typeface="Cambria Math"/>
                        </a:rPr>
                        <m:t> </m:t>
                      </m:r>
                      <m:r>
                        <a:rPr lang="en-US" sz="25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841740"/>
                <a:ext cx="5003229" cy="5302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251520" y="4614976"/>
                <a:ext cx="438793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𝑨𝑩</m:t>
                      </m:r>
                      <m:r>
                        <a:rPr lang="en-US" sz="2500" b="1" i="1" smtClean="0"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latin typeface="Cambria Math"/>
                        </a:rPr>
                        <m:t>𝟐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𝑩𝑪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𝟏𝟖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614976"/>
                <a:ext cx="4387932" cy="47705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5436096" y="4584199"/>
                <a:ext cx="244329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Javob:</a:t>
                </a:r>
                <a:r>
                  <a:rPr lang="en-US" sz="2700" b="1" dirty="0" smtClean="0">
                    <a:ea typeface="Cambria Math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700" b="1" i="0" smtClean="0">
                        <a:latin typeface="Cambria Math"/>
                        <a:ea typeface="Cambria Math"/>
                      </a:rPr>
                      <m:t>𝟏𝟖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𝒄𝒎</m:t>
                    </m:r>
                  </m:oMath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584199"/>
                <a:ext cx="2443298" cy="507831"/>
              </a:xfrm>
              <a:prstGeom prst="rect">
                <a:avLst/>
              </a:prstGeom>
              <a:blipFill rotWithShape="1">
                <a:blip r:embed="rId16"/>
                <a:stretch>
                  <a:fillRect l="-4738" t="-12048" b="-28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35077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27" grpId="0" animBg="1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26" grpId="0"/>
      <p:bldP spid="52" grpId="0"/>
      <p:bldP spid="53" grpId="0"/>
      <p:bldP spid="54" grpId="0"/>
      <p:bldP spid="55" grpId="0"/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хтор\Desktop\B0D04146C665181A959BA010FE4FB42DBD4E3CB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" y="1437335"/>
            <a:ext cx="3273882" cy="307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/>
          <p:cNvSpPr/>
          <p:nvPr/>
        </p:nvSpPr>
        <p:spPr>
          <a:xfrm>
            <a:off x="0" y="-20538"/>
            <a:ext cx="9144000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6" y="-20538"/>
            <a:ext cx="8557311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-36512" y="555526"/>
                <a:ext cx="8580053" cy="1008178"/>
              </a:xfrm>
              <a:prstGeom prst="rect">
                <a:avLst/>
              </a:prstGeom>
            </p:spPr>
            <p:txBody>
              <a:bodyPr wrap="square" lIns="144987" tIns="72494" rIns="144987" bIns="72494">
                <a:spAutoFit/>
              </a:bodyPr>
              <a:lstStyle/>
              <a:p>
                <a:r>
                  <a:rPr lang="en-US" sz="2800" b="1" dirty="0" err="1" smtClean="0">
                    <a:latin typeface="Arial" pitchFamily="34" charset="0"/>
                    <a:ea typeface="Cambria Math"/>
                    <a:cs typeface="Arial" pitchFamily="34" charset="0"/>
                  </a:rPr>
                  <a:t>Soatning</a:t>
                </a:r>
                <a:r>
                  <a:rPr lang="en-US" sz="28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ea typeface="Cambria Math"/>
                    <a:cs typeface="Arial" pitchFamily="34" charset="0"/>
                  </a:rPr>
                  <a:t>minut</a:t>
                </a:r>
                <a:r>
                  <a:rPr lang="en-US" sz="2800" b="1" dirty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ea typeface="Cambria Math"/>
                    <a:cs typeface="Arial" pitchFamily="34" charset="0"/>
                  </a:rPr>
                  <a:t>mili</a:t>
                </a:r>
                <a:r>
                  <a:rPr lang="en-US" sz="2800" b="1" dirty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𝟏𝟓𝟔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ea typeface="Cambria Math"/>
                    <a:cs typeface="Arial" pitchFamily="34" charset="0"/>
                  </a:rPr>
                  <a:t>ga</a:t>
                </a:r>
                <a:r>
                  <a:rPr lang="en-US" sz="2800" b="1" dirty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ea typeface="Cambria Math"/>
                    <a:cs typeface="Arial" pitchFamily="34" charset="0"/>
                  </a:rPr>
                  <a:t>burilganda</a:t>
                </a:r>
                <a:r>
                  <a:rPr lang="en-US" sz="2800" b="1" dirty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ea typeface="Cambria Math"/>
                    <a:cs typeface="Arial" pitchFamily="34" charset="0"/>
                  </a:rPr>
                  <a:t>soat</a:t>
                </a:r>
                <a:r>
                  <a:rPr lang="en-US" sz="2800" b="1" dirty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ea typeface="Cambria Math"/>
                    <a:cs typeface="Arial" pitchFamily="34" charset="0"/>
                  </a:rPr>
                  <a:t>mili</a:t>
                </a:r>
                <a:r>
                  <a:rPr lang="en-US" sz="2800" b="1" dirty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ea typeface="Cambria Math"/>
                    <a:cs typeface="Arial" pitchFamily="34" charset="0"/>
                  </a:rPr>
                  <a:t>necha</a:t>
                </a:r>
                <a:r>
                  <a:rPr lang="en-US" sz="2800" b="1" dirty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ea typeface="Cambria Math"/>
                    <a:cs typeface="Arial" pitchFamily="34" charset="0"/>
                  </a:rPr>
                  <a:t>gradus</a:t>
                </a:r>
                <a:r>
                  <a:rPr lang="en-US" sz="2800" b="1" dirty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ea typeface="Cambria Math"/>
                    <a:cs typeface="Arial" pitchFamily="34" charset="0"/>
                  </a:rPr>
                  <a:t>burchakka</a:t>
                </a:r>
                <a:r>
                  <a:rPr lang="en-US" sz="2800" b="1" dirty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ea typeface="Cambria Math"/>
                    <a:cs typeface="Arial" pitchFamily="34" charset="0"/>
                  </a:rPr>
                  <a:t>buriladi</a:t>
                </a:r>
                <a:r>
                  <a:rPr lang="en-US" sz="2800" b="1" dirty="0">
                    <a:latin typeface="Arial" pitchFamily="34" charset="0"/>
                    <a:ea typeface="Cambria Math"/>
                    <a:cs typeface="Arial" pitchFamily="34" charset="0"/>
                  </a:rPr>
                  <a:t>?  </a:t>
                </a:r>
                <a:endParaRPr lang="en-US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555526"/>
                <a:ext cx="8580053" cy="1008178"/>
              </a:xfrm>
              <a:prstGeom prst="rect">
                <a:avLst/>
              </a:prstGeom>
              <a:blipFill rotWithShape="1">
                <a:blip r:embed="rId3"/>
                <a:stretch>
                  <a:fillRect l="-853" t="-3012" b="-132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авая фигурная скобка 26"/>
          <p:cNvSpPr/>
          <p:nvPr/>
        </p:nvSpPr>
        <p:spPr>
          <a:xfrm rot="21358396">
            <a:off x="2845978" y="2229761"/>
            <a:ext cx="2570316" cy="15213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4987" tIns="72494" rIns="144987" bIns="72494" rtlCol="0" anchor="ctr"/>
          <a:lstStyle/>
          <a:p>
            <a:pPr algn="ctr"/>
            <a:endParaRPr lang="ru-RU"/>
          </a:p>
        </p:txBody>
      </p:sp>
      <p:sp>
        <p:nvSpPr>
          <p:cNvPr id="29" name="Правая фигурная скобка 28"/>
          <p:cNvSpPr/>
          <p:nvPr/>
        </p:nvSpPr>
        <p:spPr>
          <a:xfrm rot="21391148">
            <a:off x="2858547" y="2877719"/>
            <a:ext cx="2980323" cy="576064"/>
          </a:xfrm>
          <a:prstGeom prst="rightBrace">
            <a:avLst>
              <a:gd name="adj1" fmla="val 8333"/>
              <a:gd name="adj2" fmla="val 585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4987" tIns="72494" rIns="144987" bIns="72494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ая выноска 27"/>
              <p:cNvSpPr/>
              <p:nvPr/>
            </p:nvSpPr>
            <p:spPr>
              <a:xfrm>
                <a:off x="3978025" y="1461440"/>
                <a:ext cx="5130479" cy="649352"/>
              </a:xfrm>
              <a:prstGeom prst="wedgeRectCallout">
                <a:avLst/>
              </a:prstGeom>
              <a:ln w="127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44987" tIns="72494" rIns="144987" bIns="72494" rtlCol="0" anchor="ctr"/>
              <a:lstStyle/>
              <a:p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Soatning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minut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mili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1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minutda</a:t>
                </a:r>
                <a:endParaRPr lang="en-US" sz="26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</a:rPr>
                      <m:t>𝟔</m:t>
                    </m:r>
                    <m:r>
                      <a:rPr lang="en-US" sz="2600" b="1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buriladi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ая выноска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8025" y="1461440"/>
                <a:ext cx="5130479" cy="649352"/>
              </a:xfrm>
              <a:prstGeom prst="wedgeRectCallout">
                <a:avLst/>
              </a:prstGeom>
              <a:blipFill rotWithShape="1">
                <a:blip r:embed="rId4"/>
                <a:stretch>
                  <a:fillRect l="-949" t="-22951" b="-23770"/>
                </a:stretch>
              </a:blipFill>
              <a:ln w="1270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ая выноска 30"/>
              <p:cNvSpPr/>
              <p:nvPr/>
            </p:nvSpPr>
            <p:spPr>
              <a:xfrm>
                <a:off x="4355976" y="2211710"/>
                <a:ext cx="4680520" cy="719453"/>
              </a:xfrm>
              <a:prstGeom prst="wedgeRectCallout">
                <a:avLst/>
              </a:prstGeom>
              <a:noFill/>
              <a:ln w="127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44987" tIns="72494" rIns="144987" bIns="72494" rtlCol="0" anchor="ctr"/>
              <a:lstStyle/>
              <a:p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Soatning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soat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mili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1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soatda</a:t>
                </a:r>
                <a:endParaRPr lang="en-US" sz="2600" b="1" dirty="0" smtClean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</a:rPr>
                      <m:t>𝟑𝟎</m:t>
                    </m:r>
                    <m:r>
                      <a:rPr lang="en-US" sz="2600" b="1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buriladi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ая выноска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2211710"/>
                <a:ext cx="4680520" cy="719453"/>
              </a:xfrm>
              <a:prstGeom prst="wedgeRectCallout">
                <a:avLst/>
              </a:prstGeom>
              <a:blipFill rotWithShape="1">
                <a:blip r:embed="rId5"/>
                <a:stretch>
                  <a:fillRect l="-1040" t="-16296" b="-16296"/>
                </a:stretch>
              </a:blipFill>
              <a:ln w="1270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-70034" y="4011910"/>
                <a:ext cx="9322554" cy="915845"/>
              </a:xfrm>
              <a:prstGeom prst="rect">
                <a:avLst/>
              </a:prstGeom>
            </p:spPr>
            <p:txBody>
              <a:bodyPr wrap="square" lIns="144987" tIns="72494" rIns="144987" bIns="72494">
                <a:spAutoFit/>
              </a:bodyPr>
              <a:lstStyle/>
              <a:p>
                <a:r>
                  <a:rPr lang="en-US" sz="2500" b="1" dirty="0" smtClean="0">
                    <a:latin typeface="Arial" pitchFamily="34" charset="0"/>
                    <a:cs typeface="Arial" pitchFamily="34" charset="0"/>
                  </a:rPr>
                  <a:t>                         </a:t>
                </a:r>
                <a:r>
                  <a:rPr lang="en-US" sz="2500" b="1" dirty="0" err="1" smtClean="0">
                    <a:latin typeface="Arial" pitchFamily="34" charset="0"/>
                    <a:cs typeface="Arial" pitchFamily="34" charset="0"/>
                  </a:rPr>
                  <a:t>Minut</a:t>
                </a:r>
                <a:r>
                  <a:rPr lang="en-US" sz="2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mili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dirty="0">
                        <a:latin typeface="Cambria Math"/>
                      </a:rPr>
                      <m:t>𝟏𝟓𝟔</m:t>
                    </m:r>
                    <m:r>
                      <a:rPr lang="en-US" sz="2500" b="1" i="1">
                        <a:latin typeface="Cambria Math"/>
                      </a:rPr>
                      <m:t>°</m:t>
                    </m:r>
                  </m:oMath>
                </a14:m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ga</a:t>
                </a:r>
                <a14:m>
                  <m:oMath xmlns:m="http://schemas.openxmlformats.org/officeDocument/2006/math">
                    <m:r>
                      <a:rPr lang="en-US" sz="2500" b="1" i="1" dirty="0">
                        <a:latin typeface="Cambria Math"/>
                      </a:rPr>
                      <m:t> </m:t>
                    </m:r>
                    <m:r>
                      <a:rPr lang="en-US" sz="2500" b="1" i="1" dirty="0">
                        <a:latin typeface="Cambria Math"/>
                      </a:rPr>
                      <m:t>𝟏𝟓𝟔</m:t>
                    </m:r>
                    <m:r>
                      <a:rPr lang="en-US" sz="2500" b="1" i="1">
                        <a:latin typeface="Cambria Math"/>
                      </a:rPr>
                      <m:t>°:</m:t>
                    </m:r>
                    <m:r>
                      <a:rPr lang="en-US" sz="2500" b="1" i="1">
                        <a:latin typeface="Cambria Math"/>
                      </a:rPr>
                      <m:t>𝟔</m:t>
                    </m:r>
                    <m:r>
                      <a:rPr lang="en-US" sz="2500" b="1" i="1">
                        <a:latin typeface="Cambria Math"/>
                      </a:rPr>
                      <m:t>°=</m:t>
                    </m:r>
                    <m:r>
                      <a:rPr lang="en-US" sz="2500" b="1" i="1">
                        <a:latin typeface="Cambria Math"/>
                      </a:rPr>
                      <m:t>𝟐𝟔</m:t>
                    </m:r>
                  </m:oMath>
                </a14:m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minutda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 smtClean="0">
                    <a:latin typeface="Arial" pitchFamily="34" charset="0"/>
                    <a:cs typeface="Arial" pitchFamily="34" charset="0"/>
                  </a:rPr>
                  <a:t>buriladi</a:t>
                </a:r>
                <a:r>
                  <a:rPr lang="en-US" sz="2500" b="1" dirty="0" smtClean="0">
                    <a:latin typeface="Arial" pitchFamily="34" charset="0"/>
                    <a:cs typeface="Arial" pitchFamily="34" charset="0"/>
                  </a:rPr>
                  <a:t>. 26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minutda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soat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mili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>
                        <a:latin typeface="Cambria Math"/>
                      </a:rPr>
                      <m:t>𝟐𝟔</m:t>
                    </m:r>
                    <m:r>
                      <a:rPr lang="en-US" sz="2500" b="1" i="1">
                        <a:latin typeface="Cambria Math"/>
                      </a:rPr>
                      <m:t>∙</m:t>
                    </m:r>
                    <m:r>
                      <a:rPr lang="en-US" sz="2500" b="1" i="1">
                        <a:latin typeface="Cambria Math"/>
                      </a:rPr>
                      <m:t>𝟎</m:t>
                    </m:r>
                    <m:r>
                      <a:rPr lang="en-US" sz="2500" b="1" i="1">
                        <a:latin typeface="Cambria Math"/>
                      </a:rPr>
                      <m:t>,</m:t>
                    </m:r>
                    <m:r>
                      <a:rPr lang="en-US" sz="2500" b="1" i="1">
                        <a:latin typeface="Cambria Math"/>
                      </a:rPr>
                      <m:t>𝟓</m:t>
                    </m:r>
                    <m:r>
                      <a:rPr lang="en-US" sz="2500" b="1" i="1">
                        <a:latin typeface="Cambria Math"/>
                      </a:rPr>
                      <m:t>°=</m:t>
                    </m:r>
                    <m:r>
                      <a:rPr lang="en-US" sz="2500" b="1" i="1">
                        <a:latin typeface="Cambria Math"/>
                      </a:rPr>
                      <m:t>𝟏𝟑</m:t>
                    </m:r>
                    <m:r>
                      <a:rPr lang="en-US" sz="2500" b="1" i="1">
                        <a:latin typeface="Cambria Math"/>
                      </a:rPr>
                      <m:t>°</m:t>
                    </m:r>
                  </m:oMath>
                </a14:m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 smtClean="0">
                    <a:latin typeface="Arial" pitchFamily="34" charset="0"/>
                    <a:cs typeface="Arial" pitchFamily="34" charset="0"/>
                  </a:rPr>
                  <a:t>buriladi</a:t>
                </a:r>
                <a:r>
                  <a:rPr lang="en-US" sz="2500" b="1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25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0034" y="4011910"/>
                <a:ext cx="9322554" cy="915845"/>
              </a:xfrm>
              <a:prstGeom prst="rect">
                <a:avLst/>
              </a:prstGeom>
              <a:blipFill rotWithShape="1">
                <a:blip r:embed="rId6"/>
                <a:stretch>
                  <a:fillRect l="-523" t="-1333" r="-65" b="-1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07904" y="3003798"/>
                <a:ext cx="5184432" cy="10327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>
                          <a:latin typeface="Cambria Math"/>
                          <a:cs typeface="Times New Roman" panose="02020603050405020304" pitchFamily="18" charset="0"/>
                        </a:rPr>
                        <m:t>𝟏</m:t>
                      </m:r>
                      <m:r>
                        <m:rPr>
                          <m:nor/>
                        </m:rPr>
                        <a:rPr lang="en-US" sz="2500" b="1" dirty="0"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500" b="1" dirty="0" err="1">
                          <a:latin typeface="Arial" pitchFamily="34" charset="0"/>
                          <a:cs typeface="Arial" pitchFamily="34" charset="0"/>
                        </a:rPr>
                        <m:t>soat</m:t>
                      </m:r>
                      <m:r>
                        <m:rPr>
                          <m:nor/>
                        </m:rPr>
                        <a:rPr lang="en-US" sz="2500" b="1" dirty="0"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a:rPr lang="en-US" sz="2500" b="1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500" b="1" i="1">
                          <a:latin typeface="Cambria Math"/>
                          <a:cs typeface="Times New Roman" panose="02020603050405020304" pitchFamily="18" charset="0"/>
                        </a:rPr>
                        <m:t>𝟔𝟎</m:t>
                      </m:r>
                      <m:r>
                        <m:rPr>
                          <m:nor/>
                        </m:rPr>
                        <a:rPr lang="en-US" sz="2500" b="1" dirty="0"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500" b="1" dirty="0">
                          <a:latin typeface="Arial" pitchFamily="34" charset="0"/>
                          <a:cs typeface="Arial" pitchFamily="34" charset="0"/>
                        </a:rPr>
                        <m:t>minut</m:t>
                      </m:r>
                    </m:oMath>
                  </m:oMathPara>
                </a14:m>
                <a:endParaRPr lang="en-US" sz="2500" b="1" dirty="0">
                  <a:latin typeface="Arial" pitchFamily="34" charset="0"/>
                  <a:cs typeface="Arial" pitchFamily="34" charset="0"/>
                </a:endParaRPr>
              </a:p>
              <a:p>
                <a:pPr algn="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500" b="1" dirty="0">
                        <a:latin typeface="Arial" pitchFamily="34" charset="0"/>
                        <a:cs typeface="Arial" pitchFamily="34" charset="0"/>
                      </a:rPr>
                      <m:t>  </m:t>
                    </m:r>
                    <m:f>
                      <m:fPr>
                        <m:type m:val="noBar"/>
                        <m:ctrlPr>
                          <a:rPr lang="en-US" sz="2500" b="1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500" b="1" i="1">
                            <a:latin typeface="Cambria Math"/>
                            <a:cs typeface="Times New Roman" panose="02020603050405020304" pitchFamily="18" charset="0"/>
                          </a:rPr>
                          <m:t>𝟔𝟎</m:t>
                        </m:r>
                        <m:r>
                          <a:rPr lang="en-US" sz="2500" b="1" i="1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500" b="1" i="1">
                            <a:latin typeface="Cambria Math"/>
                            <a:cs typeface="Times New Roman" panose="02020603050405020304" pitchFamily="18" charset="0"/>
                          </a:rPr>
                          <m:t>𝒎𝒊𝒏𝒖𝒕</m:t>
                        </m:r>
                        <m:r>
                          <a:rPr lang="en-US" sz="2500" b="1" i="1">
                            <a:latin typeface="Cambria Math"/>
                            <a:cs typeface="Times New Roman" panose="02020603050405020304" pitchFamily="18" charset="0"/>
                          </a:rPr>
                          <m:t> − </m:t>
                        </m:r>
                        <m:r>
                          <a:rPr lang="en-US" sz="2500" b="1" i="1">
                            <a:latin typeface="Cambria Math"/>
                            <a:cs typeface="Times New Roman" panose="02020603050405020304" pitchFamily="18" charset="0"/>
                          </a:rPr>
                          <m:t>𝟑𝟎</m:t>
                        </m:r>
                        <m:r>
                          <a:rPr lang="en-US" sz="2500" b="1" i="1">
                            <a:latin typeface="Cambria Math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sz="2500" b="1" i="1">
                            <a:latin typeface="Cambria Math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2500" b="1" i="1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500" b="1" i="1">
                            <a:latin typeface="Cambria Math"/>
                            <a:cs typeface="Times New Roman" panose="02020603050405020304" pitchFamily="18" charset="0"/>
                          </a:rPr>
                          <m:t>𝒎𝒊𝒏𝒖𝒕</m:t>
                        </m:r>
                        <m:r>
                          <a:rPr lang="en-US" sz="2500" b="1" i="1">
                            <a:latin typeface="Cambria Math"/>
                            <a:cs typeface="Times New Roman" panose="02020603050405020304" pitchFamily="18" charset="0"/>
                          </a:rPr>
                          <m:t> −  </m:t>
                        </m:r>
                        <m:r>
                          <a:rPr lang="en-US" sz="2500" b="1" i="1">
                            <a:latin typeface="Cambria Math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sz="2500" b="1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  <m:r>
                      <a:rPr lang="en-US" sz="2500" b="1" i="1"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2500" b="1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=&gt;</m:t>
                    </m:r>
                    <m:r>
                      <a:rPr lang="en-US" sz="2500" b="1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sz="2500" b="1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500" b="1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500" b="1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2500" b="1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en-US" sz="2500" b="1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𝟑𝟎</m:t>
                        </m:r>
                        <m:r>
                          <a:rPr lang="en-US" sz="2500" b="1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sz="2500" b="1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𝟔𝟎</m:t>
                        </m:r>
                      </m:den>
                    </m:f>
                    <m:r>
                      <a:rPr lang="en-US" sz="2500" b="1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1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𝟎</m:t>
                    </m:r>
                    <m:r>
                      <a:rPr lang="en-US" sz="2500" b="1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2500" b="1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𝟓</m:t>
                    </m:r>
                    <m:r>
                      <a:rPr lang="en-US" sz="2500" b="1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US" sz="2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5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003798"/>
                <a:ext cx="5184432" cy="103278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589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 animBg="1"/>
      <p:bldP spid="27" grpId="1" animBg="1"/>
      <p:bldP spid="29" grpId="0" animBg="1"/>
      <p:bldP spid="29" grpId="1" animBg="1"/>
      <p:bldP spid="28" grpId="0" animBg="1"/>
      <p:bldP spid="31" grpId="0" animBg="1"/>
      <p:bldP spid="34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0538"/>
            <a:ext cx="9067739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6" y="-20538"/>
            <a:ext cx="8557311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5496" y="545007"/>
                <a:ext cx="9032243" cy="946623"/>
              </a:xfrm>
              <a:prstGeom prst="rect">
                <a:avLst/>
              </a:prstGeom>
            </p:spPr>
            <p:txBody>
              <a:bodyPr wrap="square" lIns="144987" tIns="72494" rIns="144987" bIns="72494">
                <a:spAutoFit/>
              </a:bodyPr>
              <a:lstStyle/>
              <a:p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Soat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𝟏𝟎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: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𝟏𝟎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da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soat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minut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millari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necha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gradusga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?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45007"/>
                <a:ext cx="9032243" cy="946623"/>
              </a:xfrm>
              <a:prstGeom prst="rect">
                <a:avLst/>
              </a:prstGeom>
              <a:blipFill rotWithShape="1">
                <a:blip r:embed="rId2"/>
                <a:stretch>
                  <a:fillRect l="-608" t="-2564" b="-121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C:\Users\мухтор\Desktop\B0D04146C665181A959BA010FE4FB42DBD4E3CB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347614"/>
            <a:ext cx="2459715" cy="231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2339752" y="1275606"/>
                <a:ext cx="6727987" cy="2839449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144987" tIns="72494" rIns="144987" bIns="72494">
                <a:spAutoFit/>
              </a:bodyPr>
              <a:lstStyle/>
              <a:p>
                <a:r>
                  <a:rPr lang="en-US" sz="2500" b="1" dirty="0" err="1" smtClean="0">
                    <a:latin typeface="Arial" pitchFamily="34" charset="0"/>
                    <a:cs typeface="Arial" pitchFamily="34" charset="0"/>
                  </a:rPr>
                  <a:t>Soat</a:t>
                </a:r>
                <a:r>
                  <a:rPr lang="en-US" sz="2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mili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>
                        <a:latin typeface="Cambria Math"/>
                        <a:cs typeface="Times New Roman" panose="02020603050405020304" pitchFamily="18" charset="0"/>
                      </a:rPr>
                      <m:t>𝟏𝟎</m:t>
                    </m:r>
                  </m:oMath>
                </a14:m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soatda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dirty="0">
                        <a:latin typeface="Cambria Math"/>
                      </a:rPr>
                      <m:t>𝟏𝟎</m:t>
                    </m:r>
                    <m:r>
                      <a:rPr lang="en-US" sz="2500" b="1" i="1">
                        <a:latin typeface="Cambria Math"/>
                      </a:rPr>
                      <m:t>∙</m:t>
                    </m:r>
                    <m:r>
                      <a:rPr lang="en-US" sz="2500" b="1" i="1">
                        <a:latin typeface="Cambria Math"/>
                      </a:rPr>
                      <m:t>𝟑𝟎</m:t>
                    </m:r>
                    <m:r>
                      <a:rPr lang="en-US" sz="2500" b="1" i="1">
                        <a:latin typeface="Cambria Math"/>
                      </a:rPr>
                      <m:t>°=</m:t>
                    </m:r>
                    <m:r>
                      <a:rPr lang="en-US" sz="2500" b="1" i="1">
                        <a:latin typeface="Cambria Math"/>
                      </a:rPr>
                      <m:t>𝟑𝟎𝟎</m:t>
                    </m:r>
                    <m:r>
                      <a:rPr lang="en-US" sz="2500" b="1" i="1">
                        <a:latin typeface="Cambria Math"/>
                      </a:rPr>
                      <m:t>°</m:t>
                    </m:r>
                  </m:oMath>
                </a14:m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ga, </a:t>
                </a:r>
                <a14:m>
                  <m:oMath xmlns:m="http://schemas.openxmlformats.org/officeDocument/2006/math">
                    <m:r>
                      <a:rPr lang="en-US" sz="2500" b="1" i="1">
                        <a:latin typeface="Cambria Math"/>
                        <a:cs typeface="Times New Roman" panose="02020603050405020304" pitchFamily="18" charset="0"/>
                      </a:rPr>
                      <m:t>𝟏𝟎</m:t>
                    </m:r>
                  </m:oMath>
                </a14:m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minutda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>
                        <a:latin typeface="Cambria Math"/>
                      </a:rPr>
                      <m:t>𝟏𝟎</m:t>
                    </m:r>
                    <m:r>
                      <a:rPr lang="en-US" sz="2500" b="1" i="1">
                        <a:latin typeface="Cambria Math"/>
                      </a:rPr>
                      <m:t>∙</m:t>
                    </m:r>
                    <m:r>
                      <a:rPr lang="en-US" sz="2500" b="1" i="1">
                        <a:latin typeface="Cambria Math"/>
                      </a:rPr>
                      <m:t>𝟎</m:t>
                    </m:r>
                    <m:r>
                      <a:rPr lang="en-US" sz="2500" b="1" i="1">
                        <a:latin typeface="Cambria Math"/>
                      </a:rPr>
                      <m:t>,</m:t>
                    </m:r>
                    <m:r>
                      <a:rPr lang="en-US" sz="2500" b="1" i="1">
                        <a:latin typeface="Cambria Math"/>
                      </a:rPr>
                      <m:t>𝟓</m:t>
                    </m:r>
                    <m:r>
                      <a:rPr lang="en-US" sz="2500" b="1" i="1">
                        <a:latin typeface="Cambria Math"/>
                      </a:rPr>
                      <m:t>°=</m:t>
                    </m:r>
                    <m:r>
                      <a:rPr lang="en-US" sz="2500" b="1" i="1">
                        <a:latin typeface="Cambria Math"/>
                      </a:rPr>
                      <m:t>𝟓</m:t>
                    </m:r>
                    <m:r>
                      <a:rPr lang="en-US" sz="2500" b="1" i="1">
                        <a:latin typeface="Cambria Math"/>
                      </a:rPr>
                      <m:t>°</m:t>
                    </m:r>
                  </m:oMath>
                </a14:m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buriladi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jami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>
                        <a:latin typeface="Cambria Math"/>
                      </a:rPr>
                      <m:t>𝟑𝟎𝟎</m:t>
                    </m:r>
                    <m:r>
                      <a:rPr lang="en-US" sz="2500" b="1" i="1">
                        <a:latin typeface="Cambria Math"/>
                      </a:rPr>
                      <m:t>°+</m:t>
                    </m:r>
                    <m:r>
                      <a:rPr lang="en-US" sz="2500" b="1" i="1">
                        <a:latin typeface="Cambria Math"/>
                      </a:rPr>
                      <m:t>𝟓</m:t>
                    </m:r>
                    <m:r>
                      <a:rPr lang="en-US" sz="2500" b="1" i="1">
                        <a:latin typeface="Cambria Math"/>
                      </a:rPr>
                      <m:t>°=</m:t>
                    </m:r>
                    <m:r>
                      <a:rPr lang="en-US" sz="2500" b="1" i="1">
                        <a:latin typeface="Cambria Math"/>
                      </a:rPr>
                      <m:t>𝟑𝟎𝟓</m:t>
                    </m:r>
                    <m:r>
                      <a:rPr lang="en-US" sz="2500" b="1" i="1">
                        <a:latin typeface="Cambria Math"/>
                      </a:rPr>
                      <m:t>°</m:t>
                    </m:r>
                  </m:oMath>
                </a14:m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buriladi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. </a:t>
                </a:r>
              </a:p>
              <a:p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Minut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mili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>
                        <a:latin typeface="Cambria Math"/>
                        <a:cs typeface="Times New Roman" panose="02020603050405020304" pitchFamily="18" charset="0"/>
                      </a:rPr>
                      <m:t>𝟏𝟎</m:t>
                    </m:r>
                  </m:oMath>
                </a14:m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minutda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>
                        <a:latin typeface="Cambria Math"/>
                      </a:rPr>
                      <m:t>𝟏𝟎</m:t>
                    </m:r>
                    <m:r>
                      <a:rPr lang="en-US" sz="2500" b="1" i="1">
                        <a:latin typeface="Cambria Math"/>
                      </a:rPr>
                      <m:t>∙</m:t>
                    </m:r>
                    <m:r>
                      <a:rPr lang="en-US" sz="2500" b="1" i="1">
                        <a:latin typeface="Cambria Math"/>
                      </a:rPr>
                      <m:t>𝟔</m:t>
                    </m:r>
                    <m:r>
                      <a:rPr lang="en-US" sz="2500" b="1" i="1">
                        <a:latin typeface="Cambria Math"/>
                      </a:rPr>
                      <m:t>°=</m:t>
                    </m:r>
                    <m:r>
                      <a:rPr lang="en-US" sz="2500" b="1" i="1">
                        <a:latin typeface="Cambria Math"/>
                      </a:rPr>
                      <m:t>𝟔𝟎</m:t>
                    </m:r>
                    <m:r>
                      <a:rPr lang="en-US" sz="2500" b="1" i="1">
                        <a:latin typeface="Cambria Math"/>
                      </a:rPr>
                      <m:t>°</m:t>
                    </m:r>
                  </m:oMath>
                </a14:m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buriladi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r>
                  <a:rPr lang="en-US" sz="2500" b="1" dirty="0" err="1" smtClean="0">
                    <a:latin typeface="Arial" pitchFamily="34" charset="0"/>
                    <a:cs typeface="Arial" pitchFamily="34" charset="0"/>
                  </a:rPr>
                  <a:t>Soat</a:t>
                </a:r>
                <a:r>
                  <a:rPr lang="en-US" sz="2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minut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millari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i="1" dirty="0"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en-US" sz="2500" b="1" i="1" dirty="0">
                    <a:latin typeface="Arial" pitchFamily="34" charset="0"/>
                    <a:cs typeface="Arial" pitchFamily="34" charset="0"/>
                  </a:rPr>
                </a:br>
                <a14:m>
                  <m:oMath xmlns:m="http://schemas.openxmlformats.org/officeDocument/2006/math">
                    <m:r>
                      <a:rPr lang="en-US" sz="2500" b="1" i="1">
                        <a:latin typeface="Cambria Math"/>
                      </a:rPr>
                      <m:t>𝟑𝟎𝟓</m:t>
                    </m:r>
                    <m:r>
                      <a:rPr lang="en-US" sz="2500" b="1" i="1">
                        <a:latin typeface="Cambria Math"/>
                      </a:rPr>
                      <m:t>°−</m:t>
                    </m:r>
                    <m:r>
                      <a:rPr lang="en-US" sz="2500" b="1" i="1">
                        <a:latin typeface="Cambria Math"/>
                      </a:rPr>
                      <m:t>𝟔𝟎</m:t>
                    </m:r>
                    <m:r>
                      <a:rPr lang="en-US" sz="2500" b="1" i="1">
                        <a:latin typeface="Cambria Math"/>
                      </a:rPr>
                      <m:t>°=</m:t>
                    </m:r>
                    <m:r>
                      <a:rPr lang="en-US" sz="2500" b="1" i="1">
                        <a:latin typeface="Cambria Math"/>
                      </a:rPr>
                      <m:t>𝟐𝟒𝟓</m:t>
                    </m:r>
                    <m:r>
                      <a:rPr lang="en-US" sz="2500" b="1" i="1">
                        <a:latin typeface="Cambria Math"/>
                      </a:rPr>
                      <m:t>°</m:t>
                    </m:r>
                  </m:oMath>
                </a14:m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>
                        <a:latin typeface="Cambria Math"/>
                        <a:cs typeface="Arial" pitchFamily="34" charset="0"/>
                      </a:rPr>
                      <m:t>𝟑𝟔𝟎</m:t>
                    </m:r>
                    <m:r>
                      <a:rPr lang="en-US" sz="2500" b="1" i="1">
                        <a:latin typeface="Cambria Math"/>
                        <a:ea typeface="Cambria Math"/>
                        <a:cs typeface="Arial" pitchFamily="34" charset="0"/>
                      </a:rPr>
                      <m:t>°−</m:t>
                    </m:r>
                    <m:r>
                      <a:rPr lang="en-US" sz="2500" b="1" i="1">
                        <a:latin typeface="Cambria Math"/>
                        <a:ea typeface="Cambria Math"/>
                        <a:cs typeface="Arial" pitchFamily="34" charset="0"/>
                      </a:rPr>
                      <m:t>𝟐𝟒𝟓</m:t>
                    </m:r>
                    <m:r>
                      <a:rPr lang="en-US" sz="2500" b="1" i="1">
                        <a:latin typeface="Cambria Math"/>
                        <a:ea typeface="Cambria Math"/>
                        <a:cs typeface="Arial" pitchFamily="34" charset="0"/>
                      </a:rPr>
                      <m:t>°=</m:t>
                    </m:r>
                    <m:r>
                      <a:rPr lang="en-US" sz="2500" b="1" i="1">
                        <a:latin typeface="Cambria Math"/>
                        <a:ea typeface="Cambria Math"/>
                        <a:cs typeface="Arial" pitchFamily="34" charset="0"/>
                      </a:rPr>
                      <m:t>𝟏𝟏𝟓</m:t>
                    </m:r>
                    <m:r>
                      <a:rPr lang="en-US" sz="2500" b="1" i="1">
                        <a:latin typeface="Cambria Math"/>
                        <a:ea typeface="Cambria Math"/>
                        <a:cs typeface="Arial" pitchFamily="34" charset="0"/>
                      </a:rPr>
                      <m:t>°</m:t>
                    </m:r>
                  </m:oMath>
                </a14:m>
                <a:endParaRPr lang="en-US" sz="25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1275606"/>
                <a:ext cx="6727987" cy="2839449"/>
              </a:xfrm>
              <a:prstGeom prst="rect">
                <a:avLst/>
              </a:prstGeom>
              <a:blipFill rotWithShape="1">
                <a:blip r:embed="rId4"/>
                <a:stretch>
                  <a:fillRect l="-725" t="-429" b="-34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5496" y="3939902"/>
                <a:ext cx="9013987" cy="12464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Umumiy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holatda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soat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𝒃</m:t>
                    </m:r>
                  </m:oMath>
                </a14:m>
                <a:r>
                  <a:rPr lang="en-US" sz="25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vaqtda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soat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minut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millari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∙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𝟑𝟎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°−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∙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°</m:t>
                        </m:r>
                      </m:e>
                    </m:d>
                  </m:oMath>
                </a14:m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formula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500" b="1" dirty="0" err="1">
                    <a:latin typeface="Arial" pitchFamily="34" charset="0"/>
                    <a:cs typeface="Arial" pitchFamily="34" charset="0"/>
                  </a:rPr>
                  <a:t>mumkin</a:t>
                </a:r>
                <a:r>
                  <a:rPr lang="en-US" sz="2500" b="1" dirty="0"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939902"/>
                <a:ext cx="9013987" cy="1246495"/>
              </a:xfrm>
              <a:prstGeom prst="rect">
                <a:avLst/>
              </a:prstGeom>
              <a:blipFill rotWithShape="1">
                <a:blip r:embed="rId5"/>
                <a:stretch>
                  <a:fillRect l="-1150" t="-3415" b="-10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239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111-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25, 27, 28-</a:t>
            </a:r>
            <a:r>
              <a:rPr lang="en-US" sz="3200" dirty="0" smtClean="0"/>
              <a:t>mashqlar. 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11710"/>
            <a:ext cx="439248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-36512" y="699542"/>
                <a:ext cx="9145016" cy="996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1.10.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𝟐𝟎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cm ga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99542"/>
                <a:ext cx="9145016" cy="996042"/>
              </a:xfrm>
              <a:prstGeom prst="rect">
                <a:avLst/>
              </a:prstGeom>
              <a:blipFill rotWithShape="1">
                <a:blip r:embed="rId2"/>
                <a:stretch>
                  <a:fillRect l="-1333" t="-1840" b="-165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vazifani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27173" y="2067694"/>
            <a:ext cx="1465026" cy="1383556"/>
          </a:xfrm>
          <a:prstGeom prst="ellipse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600" b="1"/>
          </a:p>
        </p:txBody>
      </p:sp>
      <p:sp>
        <p:nvSpPr>
          <p:cNvPr id="29" name="Прямоугольник 28"/>
          <p:cNvSpPr/>
          <p:nvPr/>
        </p:nvSpPr>
        <p:spPr>
          <a:xfrm>
            <a:off x="529965" y="2067694"/>
            <a:ext cx="1462234" cy="1425283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600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179512" y="2428719"/>
                <a:ext cx="389247" cy="546513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en-US" sz="2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28719"/>
                <a:ext cx="389247" cy="54651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1361260" y="2791079"/>
                <a:ext cx="389247" cy="546513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en-US" sz="2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260" y="2791079"/>
                <a:ext cx="389247" cy="54651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Овал 37"/>
          <p:cNvSpPr/>
          <p:nvPr/>
        </p:nvSpPr>
        <p:spPr>
          <a:xfrm>
            <a:off x="1256980" y="2752858"/>
            <a:ext cx="46589" cy="61985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600" b="1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>
            <a:off x="1257230" y="2792297"/>
            <a:ext cx="9894" cy="70068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016573" y="2238033"/>
                <a:ext cx="4959435" cy="1167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/>
                              <a:cs typeface="Arial" panose="020B0604020202020204" pitchFamily="34" charset="0"/>
                            </a:rPr>
                            <m:t>𝟐𝟎</m:t>
                          </m:r>
                          <m:rad>
                            <m:radPr>
                              <m:degHide m:val="on"/>
                              <m:ctrlPr>
                                <a:rPr lang="en-US" sz="36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sz="3200" b="1" i="1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  <m:rad>
                        <m:radPr>
                          <m:degHide m:val="on"/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3200" b="1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573" y="2238033"/>
                <a:ext cx="4959435" cy="116769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923928" y="3939902"/>
                <a:ext cx="3017364" cy="565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𝟏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ad>
                      <m:radPr>
                        <m:degHide m:val="on"/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</a:rPr>
                      <m:t>𝒄𝒎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939902"/>
                <a:ext cx="3017364" cy="565155"/>
              </a:xfrm>
              <a:prstGeom prst="rect">
                <a:avLst/>
              </a:prstGeom>
              <a:blipFill rotWithShape="1">
                <a:blip r:embed="rId6"/>
                <a:stretch>
                  <a:fillRect l="-4242" t="-3226" b="-290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241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8" grpId="0" animBg="1"/>
      <p:bldP spid="29" grpId="0" animBg="1"/>
      <p:bldP spid="35" grpId="0"/>
      <p:bldP spid="36" grpId="0"/>
      <p:bldP spid="38" grpId="0" animBg="1"/>
      <p:bldP spid="42" grpId="0"/>
      <p:bldP spid="4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-36512" y="699542"/>
            <a:ext cx="9145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1.12.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36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rombning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vazifani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112445" y="4091571"/>
                <a:ext cx="2772362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𝟏</m:t>
                    </m:r>
                    <m:r>
                      <a:rPr lang="en-US" sz="2800" b="1" i="1" smtClean="0">
                        <a:latin typeface="Cambria Math"/>
                      </a:rPr>
                      <m:t>𝟖𝟎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445" y="4091571"/>
                <a:ext cx="2772362" cy="532966"/>
              </a:xfrm>
              <a:prstGeom prst="rect">
                <a:avLst/>
              </a:prstGeom>
              <a:blipFill rotWithShape="1">
                <a:blip r:embed="rId2"/>
                <a:stretch>
                  <a:fillRect l="-4626" t="-10227" b="-29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омб 1"/>
          <p:cNvSpPr/>
          <p:nvPr/>
        </p:nvSpPr>
        <p:spPr>
          <a:xfrm>
            <a:off x="611560" y="1995686"/>
            <a:ext cx="1440160" cy="2592288"/>
          </a:xfrm>
          <a:prstGeom prst="diamond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>
            <a:stCxn id="2" idx="0"/>
            <a:endCxn id="2" idx="2"/>
          </p:cNvCxnSpPr>
          <p:nvPr/>
        </p:nvCxnSpPr>
        <p:spPr>
          <a:xfrm>
            <a:off x="1331640" y="1995686"/>
            <a:ext cx="0" cy="259228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611560" y="3291830"/>
            <a:ext cx="144016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03648" y="2825229"/>
                <a:ext cx="6467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825229"/>
                <a:ext cx="646780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7584" y="3389053"/>
                <a:ext cx="65537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389053"/>
                <a:ext cx="65537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71800" y="1923678"/>
                <a:ext cx="520822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𝟑𝟔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1923678"/>
                <a:ext cx="520822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59832" y="2749570"/>
                <a:ext cx="2052613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749570"/>
                <a:ext cx="2052613" cy="9371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329172" y="2787774"/>
                <a:ext cx="3263842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𝟏𝟖𝟎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172" y="2787774"/>
                <a:ext cx="3263842" cy="92788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12982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3" grpId="0"/>
      <p:bldP spid="2" grpId="0" animBg="1"/>
      <p:bldP spid="7" grpId="0"/>
      <p:bldP spid="20" grpId="0"/>
      <p:bldP spid="8" grpId="0"/>
      <p:bldP spid="9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-36512" y="743800"/>
                <a:ext cx="9145016" cy="963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1.16.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doirani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o‘rab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743800"/>
                <a:ext cx="9145016" cy="963854"/>
              </a:xfrm>
              <a:prstGeom prst="rect">
                <a:avLst/>
              </a:prstGeom>
              <a:blipFill rotWithShape="1">
                <a:blip r:embed="rId2"/>
                <a:stretch>
                  <a:fillRect l="-1333" t="-5696" r="-933" b="-16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vazifani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72591" y="2067694"/>
            <a:ext cx="2530245" cy="242481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85571" y="2067694"/>
            <a:ext cx="2530245" cy="2424818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37714" y="3254864"/>
            <a:ext cx="45888" cy="5047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>
            <a:endCxn id="5" idx="2"/>
          </p:cNvCxnSpPr>
          <p:nvPr/>
        </p:nvCxnSpPr>
        <p:spPr>
          <a:xfrm flipH="1">
            <a:off x="1637714" y="2416681"/>
            <a:ext cx="917522" cy="8634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691680" y="2465189"/>
                <a:ext cx="5277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465189"/>
                <a:ext cx="527709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840613" y="1707654"/>
                <a:ext cx="14412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613" y="1707654"/>
                <a:ext cx="14412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228184" y="1707654"/>
                <a:ext cx="10432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1707654"/>
                <a:ext cx="104329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549590" y="2306945"/>
                <a:ext cx="4395627" cy="1005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 =&gt;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590" y="2306945"/>
                <a:ext cx="4395627" cy="10051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203848" y="3435846"/>
                <a:ext cx="47400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3435846"/>
                <a:ext cx="474001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112445" y="4091571"/>
                <a:ext cx="26356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𝟔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𝒄𝒎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445" y="4091571"/>
                <a:ext cx="2635658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4861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48319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 animBg="1"/>
      <p:bldP spid="3" grpId="1" animBg="1"/>
      <p:bldP spid="16" grpId="0" animBg="1"/>
      <p:bldP spid="5" grpId="0" animBg="1"/>
      <p:bldP spid="19" grpId="0"/>
      <p:bldP spid="21" grpId="0"/>
      <p:bldP spid="22" grpId="0"/>
      <p:bldP spid="27" grpId="0"/>
      <p:bldP spid="28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36512" y="699542"/>
                <a:ext cx="9501319" cy="1631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1.22. 11-rasmdagi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</a:rPr>
                      <m:t>𝑨𝑩𝑪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tashqarisida</a:t>
                </a:r>
                <a:endPara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kkita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</a:rPr>
                      <m:t>𝑨𝑩𝑳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</a:rPr>
                      <m:t>𝑪𝑩𝑲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qurildi.Bu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endPara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omonlari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</a:rPr>
                      <m:t>𝑨𝑪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tomonni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</a:rPr>
                      <m:t>𝑳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</a:rPr>
                      <m:t>𝑲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nuqtalarda</a:t>
                </a:r>
              </a:p>
              <a:p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esib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o‘tdi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</a:rPr>
                      <m:t>𝑳𝑩𝑪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</a:rPr>
                      <m:t>𝑲𝑩𝑨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tengligini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99542"/>
                <a:ext cx="9501319" cy="1631216"/>
              </a:xfrm>
              <a:prstGeom prst="rect">
                <a:avLst/>
              </a:prstGeom>
              <a:blipFill rotWithShape="1">
                <a:blip r:embed="rId2"/>
                <a:stretch>
                  <a:fillRect l="-1026" t="-2622" b="-82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>
            <a:off x="1761825" y="2643758"/>
            <a:ext cx="0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761825" y="4371950"/>
            <a:ext cx="8640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761825" y="2643758"/>
            <a:ext cx="864096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897729" y="2643758"/>
            <a:ext cx="864096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897729" y="4371950"/>
            <a:ext cx="8640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249657" y="4371950"/>
            <a:ext cx="6480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2625921" y="4371950"/>
            <a:ext cx="6480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249657" y="2643758"/>
            <a:ext cx="1512168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761825" y="2643758"/>
            <a:ext cx="1512168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523619" y="2283718"/>
                <a:ext cx="4764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619" y="2283718"/>
                <a:ext cx="476412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69141" y="4299942"/>
                <a:ext cx="4571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41" y="4299942"/>
                <a:ext cx="457176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395990" y="4270325"/>
                <a:ext cx="4459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990" y="4270325"/>
                <a:ext cx="445955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5496" y="4270325"/>
                <a:ext cx="4283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𝑳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270325"/>
                <a:ext cx="428322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072789" y="4270324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𝑲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789" y="4270324"/>
                <a:ext cx="489236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единительная линия 59"/>
          <p:cNvCxnSpPr/>
          <p:nvPr/>
        </p:nvCxnSpPr>
        <p:spPr>
          <a:xfrm>
            <a:off x="5148064" y="4371950"/>
            <a:ext cx="8640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5148064" y="2643758"/>
            <a:ext cx="864096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4283968" y="4371950"/>
            <a:ext cx="8640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3635896" y="4371950"/>
            <a:ext cx="6480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3635896" y="2643758"/>
            <a:ext cx="1512168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909858" y="2283718"/>
                <a:ext cx="4764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858" y="2283718"/>
                <a:ext cx="476412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5782229" y="4270325"/>
                <a:ext cx="4459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2229" y="4270325"/>
                <a:ext cx="445955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3421735" y="4270325"/>
                <a:ext cx="4283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𝑳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735" y="4270325"/>
                <a:ext cx="428322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Прямая соединительная линия 87"/>
          <p:cNvCxnSpPr/>
          <p:nvPr/>
        </p:nvCxnSpPr>
        <p:spPr>
          <a:xfrm>
            <a:off x="7248860" y="4371950"/>
            <a:ext cx="8640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H="1">
            <a:off x="6384764" y="2643758"/>
            <a:ext cx="864096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6384764" y="4371950"/>
            <a:ext cx="8640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>
            <a:off x="8112956" y="4371950"/>
            <a:ext cx="6480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7248860" y="2643758"/>
            <a:ext cx="1512168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7010654" y="2283718"/>
                <a:ext cx="4764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654" y="2283718"/>
                <a:ext cx="476412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6156176" y="4299942"/>
                <a:ext cx="4571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4299942"/>
                <a:ext cx="457176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8559824" y="4270324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𝑲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9824" y="4270324"/>
                <a:ext cx="489236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Дуга 52"/>
          <p:cNvSpPr/>
          <p:nvPr/>
        </p:nvSpPr>
        <p:spPr>
          <a:xfrm rot="10407767">
            <a:off x="1304175" y="2782064"/>
            <a:ext cx="432048" cy="474439"/>
          </a:xfrm>
          <a:prstGeom prst="arc">
            <a:avLst>
              <a:gd name="adj1" fmla="val 17567134"/>
              <a:gd name="adj2" fmla="val 20518236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Дуга 105"/>
          <p:cNvSpPr/>
          <p:nvPr/>
        </p:nvSpPr>
        <p:spPr>
          <a:xfrm rot="5076776">
            <a:off x="1804117" y="2859904"/>
            <a:ext cx="432048" cy="474439"/>
          </a:xfrm>
          <a:prstGeom prst="arc">
            <a:avLst>
              <a:gd name="adj1" fmla="val 17567134"/>
              <a:gd name="adj2" fmla="val 20518236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96" name="Прямая соединительная линия 4095"/>
          <p:cNvCxnSpPr/>
          <p:nvPr/>
        </p:nvCxnSpPr>
        <p:spPr>
          <a:xfrm>
            <a:off x="1149690" y="3667405"/>
            <a:ext cx="20346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>
            <a:off x="2166996" y="3667405"/>
            <a:ext cx="20346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11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55" grpId="0"/>
      <p:bldP spid="56" grpId="0"/>
      <p:bldP spid="57" grpId="0"/>
      <p:bldP spid="58" grpId="0"/>
      <p:bldP spid="68" grpId="0"/>
      <p:bldP spid="70" grpId="0"/>
      <p:bldP spid="71" grpId="0"/>
      <p:bldP spid="96" grpId="0"/>
      <p:bldP spid="97" grpId="0"/>
      <p:bldP spid="100" grpId="0"/>
      <p:bldP spid="53" grpId="0" animBg="1"/>
      <p:bldP spid="10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761825" y="1101973"/>
            <a:ext cx="0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761825" y="2830165"/>
            <a:ext cx="8640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761825" y="1101973"/>
            <a:ext cx="864096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897729" y="1101973"/>
            <a:ext cx="864096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897729" y="2830165"/>
            <a:ext cx="8640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249657" y="2830165"/>
            <a:ext cx="6480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2625921" y="2830165"/>
            <a:ext cx="6480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249657" y="1101973"/>
            <a:ext cx="1512168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761825" y="1101973"/>
            <a:ext cx="1512168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523619" y="741933"/>
                <a:ext cx="4764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619" y="741933"/>
                <a:ext cx="476412" cy="4616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69141" y="2758157"/>
                <a:ext cx="4571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41" y="2758157"/>
                <a:ext cx="457176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395990" y="2728540"/>
                <a:ext cx="4459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990" y="2728540"/>
                <a:ext cx="445955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5496" y="2728540"/>
                <a:ext cx="4283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𝑳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728540"/>
                <a:ext cx="428322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072789" y="2728539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𝑲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789" y="2728539"/>
                <a:ext cx="489236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единительная линия 59"/>
          <p:cNvCxnSpPr/>
          <p:nvPr/>
        </p:nvCxnSpPr>
        <p:spPr>
          <a:xfrm>
            <a:off x="5148064" y="2830165"/>
            <a:ext cx="8640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5148064" y="1101973"/>
            <a:ext cx="864096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4283968" y="2830165"/>
            <a:ext cx="8640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3635896" y="2830165"/>
            <a:ext cx="6480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3635896" y="1101973"/>
            <a:ext cx="1512168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909858" y="741933"/>
                <a:ext cx="4764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858" y="741933"/>
                <a:ext cx="476412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5782229" y="2728540"/>
                <a:ext cx="4459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2229" y="2728540"/>
                <a:ext cx="445955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3421735" y="2728540"/>
                <a:ext cx="4283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𝑳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735" y="2728540"/>
                <a:ext cx="428322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Прямая соединительная линия 87"/>
          <p:cNvCxnSpPr/>
          <p:nvPr/>
        </p:nvCxnSpPr>
        <p:spPr>
          <a:xfrm>
            <a:off x="7248860" y="2830165"/>
            <a:ext cx="8640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H="1">
            <a:off x="6384764" y="1101973"/>
            <a:ext cx="864096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6384764" y="2830165"/>
            <a:ext cx="8640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>
            <a:off x="8112956" y="2830165"/>
            <a:ext cx="6480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7248860" y="1101973"/>
            <a:ext cx="1512168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7010654" y="741933"/>
                <a:ext cx="4764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654" y="741933"/>
                <a:ext cx="476412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6156176" y="2758157"/>
                <a:ext cx="4571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2758157"/>
                <a:ext cx="457176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8559824" y="2728539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𝑲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9824" y="2728539"/>
                <a:ext cx="489236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1" name="Прямая соединительная линия 100"/>
          <p:cNvCxnSpPr/>
          <p:nvPr/>
        </p:nvCxnSpPr>
        <p:spPr>
          <a:xfrm flipH="1">
            <a:off x="4283968" y="1101973"/>
            <a:ext cx="864096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4055380" y="2758157"/>
                <a:ext cx="4571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5380" y="2758157"/>
                <a:ext cx="457176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3" name="Прямая соединительная линия 102"/>
          <p:cNvCxnSpPr/>
          <p:nvPr/>
        </p:nvCxnSpPr>
        <p:spPr>
          <a:xfrm>
            <a:off x="7236296" y="1101973"/>
            <a:ext cx="864096" cy="1728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7870461" y="2728540"/>
                <a:ext cx="4459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0461" y="2728540"/>
                <a:ext cx="445955" cy="4616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Дуга 52"/>
          <p:cNvSpPr/>
          <p:nvPr/>
        </p:nvSpPr>
        <p:spPr>
          <a:xfrm rot="10407767">
            <a:off x="1304175" y="1240279"/>
            <a:ext cx="432048" cy="474439"/>
          </a:xfrm>
          <a:prstGeom prst="arc">
            <a:avLst>
              <a:gd name="adj1" fmla="val 17567134"/>
              <a:gd name="adj2" fmla="val 20518236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Дуга 105"/>
          <p:cNvSpPr/>
          <p:nvPr/>
        </p:nvSpPr>
        <p:spPr>
          <a:xfrm rot="5076776">
            <a:off x="1804117" y="1318119"/>
            <a:ext cx="432048" cy="474439"/>
          </a:xfrm>
          <a:prstGeom prst="arc">
            <a:avLst>
              <a:gd name="adj1" fmla="val 17567134"/>
              <a:gd name="adj2" fmla="val 20518236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96" name="Прямая соединительная линия 4095"/>
          <p:cNvCxnSpPr/>
          <p:nvPr/>
        </p:nvCxnSpPr>
        <p:spPr>
          <a:xfrm>
            <a:off x="1149690" y="2125620"/>
            <a:ext cx="20346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>
            <a:off x="2166996" y="2125620"/>
            <a:ext cx="20346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3219822"/>
                <a:ext cx="4877361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</a:rPr>
                      <m:t>𝟏</m:t>
                    </m:r>
                    <m:r>
                      <a:rPr lang="en-US" sz="2600" b="1" i="1" smtClean="0">
                        <a:latin typeface="Cambria Math"/>
                      </a:rPr>
                      <m:t>. </m:t>
                    </m:r>
                    <m:r>
                      <a:rPr lang="en-US" sz="2600" b="1" i="1" smtClean="0">
                        <a:latin typeface="Cambria Math"/>
                      </a:rPr>
                      <m:t>𝑩𝑪</m:t>
                    </m:r>
                    <m:r>
                      <a:rPr lang="en-US" sz="2600" b="1" i="1" smtClean="0">
                        <a:latin typeface="Cambria Math"/>
                      </a:rPr>
                      <m:t>=</m:t>
                    </m:r>
                    <m:r>
                      <a:rPr lang="en-US" sz="2600" b="1" i="1" smtClean="0">
                        <a:latin typeface="Cambria Math"/>
                      </a:rPr>
                      <m:t>𝑨𝑩</m:t>
                    </m:r>
                    <m:r>
                      <a:rPr lang="en-US" sz="2600" b="1" i="1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</a:rPr>
                      <m:t>𝑨𝑩𝑪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219822"/>
                <a:ext cx="4877361" cy="492443"/>
              </a:xfrm>
              <a:prstGeom prst="rect">
                <a:avLst/>
              </a:prstGeom>
              <a:blipFill rotWithShape="1">
                <a:blip r:embed="rId15"/>
                <a:stretch>
                  <a:fillRect t="-11111" r="-1125" b="-29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единительная линия 44"/>
          <p:cNvCxnSpPr/>
          <p:nvPr/>
        </p:nvCxnSpPr>
        <p:spPr>
          <a:xfrm>
            <a:off x="5436096" y="1923678"/>
            <a:ext cx="20346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744804" y="1923678"/>
            <a:ext cx="20346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349" y="3651870"/>
                <a:ext cx="4835683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</a:rPr>
                      <m:t>𝟐</m:t>
                    </m:r>
                    <m:r>
                      <a:rPr lang="en-US" sz="2600" b="1" i="1" smtClean="0">
                        <a:latin typeface="Cambria Math"/>
                      </a:rPr>
                      <m:t>. ∠</m:t>
                    </m:r>
                    <m:r>
                      <a:rPr lang="en-US" sz="2600" b="1" i="1" smtClean="0">
                        <a:latin typeface="Cambria Math"/>
                        <a:ea typeface="Cambria Math"/>
                      </a:rPr>
                      <m:t>𝑪</m:t>
                    </m:r>
                    <m:r>
                      <a:rPr lang="en-US" sz="2600" b="1" i="1" smtClean="0">
                        <a:latin typeface="Cambria Math"/>
                        <a:ea typeface="Cambria Math"/>
                      </a:rPr>
                      <m:t>=∠</m:t>
                    </m:r>
                    <m:r>
                      <a:rPr lang="en-US" sz="2600" b="1" i="1" smtClean="0">
                        <a:latin typeface="Cambria Math"/>
                        <a:ea typeface="Cambria Math"/>
                      </a:rPr>
                      <m:t>𝑨</m:t>
                    </m:r>
                    <m:r>
                      <a:rPr lang="en-US" sz="2600" b="1" i="1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600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600" b="1" i="1" dirty="0">
                        <a:latin typeface="Cambria Math"/>
                        <a:ea typeface="Cambria Math"/>
                      </a:rPr>
                      <m:t>𝑨𝑩𝑪</m:t>
                    </m:r>
                    <m:r>
                      <a:rPr lang="en-US" sz="2600" b="1" i="1" dirty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9" y="3651870"/>
                <a:ext cx="4835683" cy="492443"/>
              </a:xfrm>
              <a:prstGeom prst="rect">
                <a:avLst/>
              </a:prstGeom>
              <a:blipFill rotWithShape="1">
                <a:blip r:embed="rId16"/>
                <a:stretch>
                  <a:fillRect t="-11111" r="-1261" b="-29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уга 4"/>
          <p:cNvSpPr/>
          <p:nvPr/>
        </p:nvSpPr>
        <p:spPr>
          <a:xfrm rot="16043948">
            <a:off x="5512888" y="2502731"/>
            <a:ext cx="618350" cy="628908"/>
          </a:xfrm>
          <a:prstGeom prst="arc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rot="425386">
            <a:off x="6235357" y="2475648"/>
            <a:ext cx="618350" cy="628908"/>
          </a:xfrm>
          <a:prstGeom prst="arc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36512" y="4083918"/>
                <a:ext cx="7279044" cy="7661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𝟑</m:t>
                      </m:r>
                      <m:r>
                        <a:rPr lang="en-US" sz="2600" b="1" i="1" smtClean="0">
                          <a:latin typeface="Cambria Math"/>
                        </a:rPr>
                        <m:t>. 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6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6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sz="2600" b="1" i="1" smtClean="0"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a:rPr lang="en-US" sz="2600" b="1" i="1" smtClean="0">
                                  <a:latin typeface="Cambria Math"/>
                                  <a:ea typeface="Cambria Math"/>
                                </a:rPr>
                                <m:t>𝑪𝑩𝑳</m:t>
                              </m:r>
                              <m:r>
                                <a:rPr lang="en-US" sz="2600" b="1" i="1" smtClean="0">
                                  <a:latin typeface="Cambria Math"/>
                                  <a:ea typeface="Cambria Math"/>
                                </a:rPr>
                                <m:t>=∠</m:t>
                              </m:r>
                              <m:r>
                                <a:rPr lang="en-US" sz="2600" b="1" i="1" smtClean="0">
                                  <a:latin typeface="Cambria Math"/>
                                  <a:ea typeface="Cambria Math"/>
                                </a:rPr>
                                <m:t>𝑨𝑩𝑪</m:t>
                              </m:r>
                              <m:r>
                                <a:rPr lang="en-US" sz="2600" b="1" i="1" smtClean="0">
                                  <a:latin typeface="Cambria Math"/>
                                  <a:ea typeface="Cambria Math"/>
                                </a:rPr>
                                <m:t>+∠</m:t>
                              </m:r>
                              <m:r>
                                <a:rPr lang="en-US" sz="2600" b="1" i="1" smtClean="0">
                                  <a:latin typeface="Cambria Math"/>
                                  <a:ea typeface="Cambria Math"/>
                                </a:rPr>
                                <m:t>𝑨𝑩𝑳</m:t>
                              </m:r>
                            </m:e>
                            <m:e>
                              <m:r>
                                <a:rPr lang="en-US" sz="2600" b="1" i="1"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a:rPr lang="en-US" sz="2600" b="1" i="1" smtClean="0">
                                  <a:latin typeface="Cambria Math"/>
                                  <a:ea typeface="Cambria Math"/>
                                </a:rPr>
                                <m:t>𝑨</m:t>
                              </m:r>
                              <m:r>
                                <a:rPr lang="en-US" sz="2600" b="1" i="1"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  <m:r>
                                <a:rPr lang="en-US" sz="2600" b="1" i="1" smtClean="0">
                                  <a:latin typeface="Cambria Math"/>
                                  <a:ea typeface="Cambria Math"/>
                                </a:rPr>
                                <m:t>𝑲</m:t>
                              </m:r>
                              <m:r>
                                <a:rPr lang="en-US" sz="2600" b="1" i="1">
                                  <a:latin typeface="Cambria Math"/>
                                  <a:ea typeface="Cambria Math"/>
                                </a:rPr>
                                <m:t>=∠</m:t>
                              </m:r>
                              <m:r>
                                <a:rPr lang="en-US" sz="2600" b="1" i="1">
                                  <a:latin typeface="Cambria Math"/>
                                  <a:ea typeface="Cambria Math"/>
                                </a:rPr>
                                <m:t>𝑨𝑩𝑪</m:t>
                              </m:r>
                              <m:r>
                                <a:rPr lang="en-US" sz="2600" b="1" i="1">
                                  <a:latin typeface="Cambria Math"/>
                                  <a:ea typeface="Cambria Math"/>
                                </a:rPr>
                                <m:t>+∠</m:t>
                              </m:r>
                              <m:r>
                                <a:rPr lang="en-US" sz="2600" b="1" i="1" smtClean="0">
                                  <a:latin typeface="Cambria Math"/>
                                  <a:ea typeface="Cambria Math"/>
                                </a:rPr>
                                <m:t>𝑪𝑩𝑲</m:t>
                              </m:r>
                            </m:e>
                          </m:eqArr>
                        </m:e>
                      </m:d>
                      <m:r>
                        <a:rPr lang="en-US" sz="2600" b="1" i="1" smtClean="0">
                          <a:latin typeface="Cambria Math"/>
                        </a:rPr>
                        <m:t> 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600" b="1" i="1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600" b="1" i="1">
                          <a:latin typeface="Cambria Math"/>
                          <a:ea typeface="Cambria Math"/>
                        </a:rPr>
                        <m:t>𝑪𝑩𝑳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1" i="1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600" b="1" i="1">
                          <a:latin typeface="Cambria Math"/>
                          <a:ea typeface="Cambria Math"/>
                        </a:rPr>
                        <m:t>𝑨𝑩𝑲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083918"/>
                <a:ext cx="7279044" cy="76617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Дуга 53"/>
          <p:cNvSpPr/>
          <p:nvPr/>
        </p:nvSpPr>
        <p:spPr>
          <a:xfrm rot="8413415">
            <a:off x="4817312" y="911608"/>
            <a:ext cx="618350" cy="628908"/>
          </a:xfrm>
          <a:prstGeom prst="arc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Дуга 58"/>
          <p:cNvSpPr/>
          <p:nvPr/>
        </p:nvSpPr>
        <p:spPr>
          <a:xfrm rot="8135450">
            <a:off x="7020002" y="880601"/>
            <a:ext cx="618350" cy="628908"/>
          </a:xfrm>
          <a:prstGeom prst="arc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44008" y="4625429"/>
                <a:ext cx="455503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𝑩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.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𝑻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.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𝑩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.=&gt;∆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𝑳𝑩𝑪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=∆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𝑲𝑩𝑨</m:t>
                      </m:r>
                    </m:oMath>
                  </m:oMathPara>
                </a14:m>
                <a:endParaRPr lang="ru-RU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4625429"/>
                <a:ext cx="4555030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45433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5" grpId="0"/>
      <p:bldP spid="56" grpId="0"/>
      <p:bldP spid="57" grpId="0"/>
      <p:bldP spid="58" grpId="0"/>
      <p:bldP spid="68" grpId="0"/>
      <p:bldP spid="70" grpId="0"/>
      <p:bldP spid="71" grpId="0"/>
      <p:bldP spid="96" grpId="0"/>
      <p:bldP spid="97" grpId="0"/>
      <p:bldP spid="100" grpId="0"/>
      <p:bldP spid="102" grpId="0"/>
      <p:bldP spid="102" grpId="1"/>
      <p:bldP spid="104" grpId="0"/>
      <p:bldP spid="104" grpId="1"/>
      <p:bldP spid="53" grpId="0" animBg="1"/>
      <p:bldP spid="106" grpId="0" animBg="1"/>
      <p:bldP spid="2" grpId="0"/>
      <p:bldP spid="3" grpId="0"/>
      <p:bldP spid="5" grpId="0" animBg="1"/>
      <p:bldP spid="50" grpId="0" animBg="1"/>
      <p:bldP spid="6" grpId="0"/>
      <p:bldP spid="54" grpId="0" animBg="1"/>
      <p:bldP spid="59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36512" y="699542"/>
                <a:ext cx="9129422" cy="861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1.23. 12-rasmda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tasvirlangan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</a:rPr>
                      <m:t>𝑨𝑩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𝑪𝑫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chiziqlarning</a:t>
                </a:r>
                <a:endPara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joylashuvini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Javobingizni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asoslang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99542"/>
                <a:ext cx="9129422" cy="861774"/>
              </a:xfrm>
              <a:prstGeom prst="rect">
                <a:avLst/>
              </a:prstGeom>
              <a:blipFill rotWithShape="1">
                <a:blip r:embed="rId2"/>
                <a:stretch>
                  <a:fillRect l="-1068" t="-4965" r="-67" b="-163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1547664" y="2211710"/>
            <a:ext cx="19442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547664" y="3795886"/>
            <a:ext cx="19442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H="1">
            <a:off x="755576" y="2211710"/>
            <a:ext cx="792088" cy="10081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55576" y="3219822"/>
            <a:ext cx="792088" cy="5760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Дуга 8"/>
          <p:cNvSpPr/>
          <p:nvPr/>
        </p:nvSpPr>
        <p:spPr>
          <a:xfrm rot="2528528">
            <a:off x="408863" y="2890952"/>
            <a:ext cx="648072" cy="504056"/>
          </a:xfrm>
          <a:prstGeom prst="arc">
            <a:avLst>
              <a:gd name="adj1" fmla="val 17134384"/>
              <a:gd name="adj2" fmla="val 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rot="6737926">
            <a:off x="1261656" y="1831318"/>
            <a:ext cx="648072" cy="567680"/>
          </a:xfrm>
          <a:prstGeom prst="arc">
            <a:avLst>
              <a:gd name="adj1" fmla="val 16200000"/>
              <a:gd name="adj2" fmla="val 57718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Дуга 53"/>
          <p:cNvSpPr/>
          <p:nvPr/>
        </p:nvSpPr>
        <p:spPr>
          <a:xfrm rot="20679640">
            <a:off x="1170743" y="3575129"/>
            <a:ext cx="648072" cy="504056"/>
          </a:xfrm>
          <a:prstGeom prst="arc">
            <a:avLst>
              <a:gd name="adj1" fmla="val 14927923"/>
              <a:gd name="adj2" fmla="val 477974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29933" y="2958792"/>
                <a:ext cx="761747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𝟗𝟔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933" y="2958792"/>
                <a:ext cx="761747" cy="4770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313637" y="3219822"/>
                <a:ext cx="954107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𝟏𝟒𝟐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637" y="3219822"/>
                <a:ext cx="954107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378749" y="2283718"/>
                <a:ext cx="954107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𝟏𝟐𝟐</m:t>
                      </m:r>
                      <m:r>
                        <a:rPr lang="en-US" sz="25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8749" y="2283718"/>
                <a:ext cx="954107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915816" y="1779662"/>
                <a:ext cx="50045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779662"/>
                <a:ext cx="500458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313637" y="1827127"/>
                <a:ext cx="481221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637" y="1827127"/>
                <a:ext cx="481221" cy="49244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54155" y="2973600"/>
                <a:ext cx="51648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𝑲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55" y="2973600"/>
                <a:ext cx="516488" cy="4924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1325417" y="3735491"/>
                <a:ext cx="470000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5417" y="3735491"/>
                <a:ext cx="470000" cy="4924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2970324" y="3735491"/>
                <a:ext cx="51007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324" y="3735491"/>
                <a:ext cx="510076" cy="49244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V="1">
            <a:off x="755576" y="3219821"/>
            <a:ext cx="2880320" cy="483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068216" y="2859782"/>
                <a:ext cx="449162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𝑳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8216" y="2859782"/>
                <a:ext cx="449162" cy="49244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491880" y="1491630"/>
                <a:ext cx="5591595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𝑨𝑩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∥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𝑪𝑫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faraz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qilaylik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491630"/>
                <a:ext cx="5591595" cy="507831"/>
              </a:xfrm>
              <a:prstGeom prst="rect">
                <a:avLst/>
              </a:prstGeom>
              <a:blipFill rotWithShape="1">
                <a:blip r:embed="rId12"/>
                <a:stretch>
                  <a:fillRect t="-9639" r="-1091" b="-3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4198157" y="1995686"/>
                <a:ext cx="311014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𝑲𝑳</m:t>
                    </m:r>
                    <m:r>
                      <a:rPr lang="en-US" sz="2700" b="1" i="1">
                        <a:latin typeface="Cambria Math"/>
                        <a:ea typeface="Cambria Math"/>
                      </a:rPr>
                      <m:t>∥</m:t>
                    </m:r>
                    <m:r>
                      <a:rPr lang="en-US" sz="2700" b="1" i="1" smtClean="0">
                        <a:latin typeface="Cambria Math"/>
                      </a:rPr>
                      <m:t>𝑨𝑩</m:t>
                    </m:r>
                    <m:r>
                      <a:rPr lang="en-US" sz="2700" b="1" i="1" smtClean="0">
                        <a:latin typeface="Cambria Math"/>
                      </a:rPr>
                      <m:t>,  </m:t>
                    </m:r>
                    <m:r>
                      <a:rPr lang="en-US" sz="2700" b="1" i="1" smtClean="0">
                        <a:latin typeface="Cambria Math"/>
                      </a:rPr>
                      <m:t>𝑲𝑳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∥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𝑪𝑫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8157" y="1995686"/>
                <a:ext cx="3110147" cy="5078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Дуга 18"/>
          <p:cNvSpPr/>
          <p:nvPr/>
        </p:nvSpPr>
        <p:spPr>
          <a:xfrm>
            <a:off x="683568" y="2859782"/>
            <a:ext cx="671029" cy="588482"/>
          </a:xfrm>
          <a:prstGeom prst="arc">
            <a:avLst>
              <a:gd name="adj1" fmla="val 16200000"/>
              <a:gd name="adj2" fmla="val 420278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Дуга 74"/>
          <p:cNvSpPr/>
          <p:nvPr/>
        </p:nvSpPr>
        <p:spPr>
          <a:xfrm rot="5400000">
            <a:off x="547633" y="2900752"/>
            <a:ext cx="671029" cy="687191"/>
          </a:xfrm>
          <a:prstGeom prst="arc">
            <a:avLst>
              <a:gd name="adj1" fmla="val 16200000"/>
              <a:gd name="adj2" fmla="val 19235316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215203" y="2615414"/>
                <a:ext cx="4764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203" y="2615414"/>
                <a:ext cx="476477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1102931" y="3075806"/>
                <a:ext cx="4827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931" y="3075806"/>
                <a:ext cx="482761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61637" y="2465189"/>
                <a:ext cx="200407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𝒚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𝟗𝟔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1637" y="2465189"/>
                <a:ext cx="2004075" cy="492443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800117" y="2897237"/>
                <a:ext cx="465550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𝑲𝑳</m:t>
                      </m:r>
                      <m:r>
                        <a:rPr lang="en-US" sz="2600" b="1" i="1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sz="2600" b="1" i="1">
                          <a:latin typeface="Cambria Math"/>
                        </a:rPr>
                        <m:t>𝑨𝑩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𝟏𝟐𝟐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°=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0117" y="2897237"/>
                <a:ext cx="4655505" cy="492443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3800117" y="3355127"/>
                <a:ext cx="466031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𝑲𝑳</m:t>
                      </m:r>
                      <m:r>
                        <a:rPr lang="en-US" sz="2600" b="1" i="1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𝑪𝑫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𝟏𝟒𝟐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°=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0117" y="3355127"/>
                <a:ext cx="4660315" cy="492443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авая круглая скобка 23"/>
          <p:cNvSpPr/>
          <p:nvPr/>
        </p:nvSpPr>
        <p:spPr>
          <a:xfrm>
            <a:off x="8340293" y="3031091"/>
            <a:ext cx="139853" cy="648072"/>
          </a:xfrm>
          <a:prstGeom prst="rightBracket">
            <a:avLst>
              <a:gd name="adj" fmla="val 6155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559399" y="306273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9399" y="3062739"/>
                <a:ext cx="545341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5644893" y="3867894"/>
            <a:ext cx="331959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664064" y="3867894"/>
                <a:ext cx="5557034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𝒚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𝟏𝟐𝟐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°+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𝟏𝟒𝟐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°=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°+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064" y="3867894"/>
                <a:ext cx="5557034" cy="492443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-36512" y="4239547"/>
                <a:ext cx="5291770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𝟗𝟔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𝟏𝟐𝟐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°+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𝟏𝟒𝟐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°=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°+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239547"/>
                <a:ext cx="5291770" cy="492443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5644893" y="4239547"/>
                <a:ext cx="2136354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𝟑𝟔𝟎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°=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𝟑𝟔𝟎</m:t>
                      </m:r>
                      <m:r>
                        <a:rPr lang="en-US" sz="26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4893" y="4239547"/>
                <a:ext cx="2136354" cy="492443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511039" y="4587974"/>
                <a:ext cx="1538434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</a:rPr>
                      <m:t>𝑨𝑩</m:t>
                    </m:r>
                    <m:r>
                      <a:rPr lang="en-US" sz="2600" b="1" i="1">
                        <a:latin typeface="Cambria Math"/>
                        <a:ea typeface="Cambria Math"/>
                      </a:rPr>
                      <m:t>∥</m:t>
                    </m:r>
                    <m:r>
                      <a:rPr lang="en-US" sz="2600" b="1" i="1">
                        <a:latin typeface="Cambria Math"/>
                        <a:ea typeface="Cambria Math"/>
                      </a:rPr>
                      <m:t>𝑪𝑫</m:t>
                    </m:r>
                  </m:oMath>
                </a14:m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6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1039" y="4587974"/>
                <a:ext cx="1538434" cy="492443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91381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50" grpId="0" animBg="1"/>
      <p:bldP spid="54" grpId="0" animBg="1"/>
      <p:bldP spid="10" grpId="0"/>
      <p:bldP spid="10" grpId="1"/>
      <p:bldP spid="59" grpId="0"/>
      <p:bldP spid="62" grpId="0"/>
      <p:bldP spid="14" grpId="0"/>
      <p:bldP spid="65" grpId="0"/>
      <p:bldP spid="67" grpId="0"/>
      <p:bldP spid="69" grpId="0"/>
      <p:bldP spid="72" grpId="0"/>
      <p:bldP spid="73" grpId="0"/>
      <p:bldP spid="18" grpId="0"/>
      <p:bldP spid="74" grpId="0"/>
      <p:bldP spid="19" grpId="0" animBg="1"/>
      <p:bldP spid="75" grpId="0" animBg="1"/>
      <p:bldP spid="20" grpId="0"/>
      <p:bldP spid="76" grpId="0"/>
      <p:bldP spid="21" grpId="0"/>
      <p:bldP spid="23" grpId="0"/>
      <p:bldP spid="77" grpId="0"/>
      <p:bldP spid="24" grpId="0" animBg="1"/>
      <p:bldP spid="25" grpId="0"/>
      <p:bldP spid="29" grpId="0"/>
      <p:bldP spid="80" grpId="0"/>
      <p:bldP spid="81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36512" y="699542"/>
                <a:ext cx="9491701" cy="2015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1.24. 13-rasmdagi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</a:rPr>
                      <m:t>𝑨𝑩𝑪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uchburchakka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Aylananing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𝒁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urinish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  <a:r>
                  <a:rPr lang="en-US" sz="2500" b="1" dirty="0" smtClean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25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tomonlarini</a:t>
                </a:r>
              </a:p>
              <a:p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yirmasiga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cm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cm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kesmalarga</a:t>
                </a:r>
                <a:endPara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jratadi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𝑨𝑵</m:t>
                        </m:r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&gt;</m:t>
                        </m:r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𝑵𝑩</m:t>
                        </m:r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 </m:t>
                        </m:r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𝒁𝑪</m:t>
                        </m:r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&gt;</m:t>
                        </m:r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𝑨𝒁</m:t>
                        </m:r>
                      </m:e>
                    </m:d>
                    <m:r>
                      <a:rPr lang="en-US" sz="2500" b="1" i="1" smtClean="0">
                        <a:latin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erimetri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28 cm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tomonlarini</a:t>
                </a:r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99542"/>
                <a:ext cx="9491701" cy="2015936"/>
              </a:xfrm>
              <a:prstGeom prst="rect">
                <a:avLst/>
              </a:prstGeom>
              <a:blipFill rotWithShape="1">
                <a:blip r:embed="rId2"/>
                <a:stretch>
                  <a:fillRect l="-1028" t="-212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43758"/>
            <a:ext cx="3211702" cy="235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108520" y="2727379"/>
                <a:ext cx="671927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𝑩𝑵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𝑩𝑲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;  </m:t>
                      </m:r>
                      <m:r>
                        <a:rPr lang="en-US" sz="2600" b="1" i="1" smtClean="0">
                          <a:latin typeface="Cambria Math"/>
                        </a:rPr>
                        <m:t>𝑨𝑵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𝑨𝒁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𝒚</m:t>
                      </m:r>
                      <m:r>
                        <a:rPr lang="en-US" sz="2600" b="1" i="1" smtClean="0">
                          <a:latin typeface="Cambria Math"/>
                        </a:rPr>
                        <m:t>; </m:t>
                      </m:r>
                      <m:r>
                        <a:rPr lang="en-US" sz="2600" b="1" i="1" smtClean="0">
                          <a:latin typeface="Cambria Math"/>
                        </a:rPr>
                        <m:t>𝑲𝑪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𝒁𝑪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𝒛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2727379"/>
                <a:ext cx="6719275" cy="4924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6179" y="3231435"/>
                <a:ext cx="6409383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𝒚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𝟑</m:t>
                      </m:r>
                      <m:r>
                        <a:rPr lang="en-US" sz="2600" b="1" i="1" smtClean="0">
                          <a:latin typeface="Cambria Math"/>
                        </a:rPr>
                        <m:t>;  </m:t>
                      </m:r>
                      <m:r>
                        <a:rPr lang="en-US" sz="2600" b="1" i="1" smtClean="0">
                          <a:latin typeface="Cambria Math"/>
                        </a:rPr>
                        <m:t>𝒛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𝒚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𝟒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𝟑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𝟒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9" y="3231435"/>
                <a:ext cx="6409383" cy="49244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7504" y="3617317"/>
                <a:ext cx="319048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617317"/>
                <a:ext cx="319048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07504" y="4083918"/>
                <a:ext cx="53855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𝟐𝟖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(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</a:rPr>
                      <m:t>)+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(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</a:rPr>
                      <m:t>𝟕</m:t>
                    </m:r>
                    <m:r>
                      <a:rPr lang="en-US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083918"/>
                <a:ext cx="538551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07504" y="4553421"/>
                <a:ext cx="49431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𝟐𝟖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</a:rPr>
                      <m:t>𝟔</m:t>
                    </m:r>
                    <m:r>
                      <a:rPr lang="en-US" b="1" i="1" smtClean="0">
                        <a:latin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</a:rPr>
                      <m:t>𝟏𝟒</m:t>
                    </m:r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553421"/>
                <a:ext cx="4943148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703906" y="3225477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3906" y="3225477"/>
                <a:ext cx="48282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423986" y="3185269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3986" y="3185269"/>
                <a:ext cx="48282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199850" y="3870796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9850" y="3870796"/>
                <a:ext cx="49083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645115" y="4625429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5115" y="4625429"/>
                <a:ext cx="49083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288082" y="3833341"/>
                <a:ext cx="4603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082" y="3833341"/>
                <a:ext cx="460382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8000050" y="4590876"/>
                <a:ext cx="4603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050" y="4590876"/>
                <a:ext cx="460382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35271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4" grpId="0"/>
      <p:bldP spid="6" grpId="0"/>
      <p:bldP spid="44" grpId="0"/>
      <p:bldP spid="45" grpId="0"/>
      <p:bldP spid="47" grpId="0"/>
      <p:bldP spid="48" grpId="0"/>
      <p:bldP spid="49" grpId="0"/>
      <p:bldP spid="51" grpId="0"/>
      <p:bldP spid="52" grpId="0"/>
      <p:bldP spid="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05" y="2077097"/>
            <a:ext cx="3211702" cy="235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35290" y="809005"/>
                <a:ext cx="3640612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𝟔</m:t>
                    </m:r>
                    <m:r>
                      <a:rPr lang="en-US" sz="2800" b="1" i="1" smtClean="0">
                        <a:latin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𝟖</m:t>
                    </m:r>
                    <m:r>
                      <a:rPr lang="en-US" sz="2800" b="1" i="1" smtClean="0">
                        <a:latin typeface="Cambria Math"/>
                      </a:rPr>
                      <m:t> =&gt;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𝟖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𝟔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90" y="809005"/>
                <a:ext cx="3640612" cy="71468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23928" y="809005"/>
                <a:ext cx="3994683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𝒚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latin typeface="Cambria Math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latin typeface="Cambria Math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𝟏𝟑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;</m:t>
                    </m:r>
                  </m:oMath>
                </a14:m>
                <a:r>
                  <a:rPr lang="en-US" sz="2800" b="1" i="1" dirty="0" smtClean="0">
                    <a:latin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809005"/>
                <a:ext cx="3994683" cy="7146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1563638"/>
                <a:ext cx="3960440" cy="7210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𝒛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latin typeface="Cambria Math"/>
                      </a:rPr>
                      <m:t>𝟕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800" b="1" i="1"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latin typeface="Cambria Math"/>
                      </a:rPr>
                      <m:t>𝟕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𝟐𝟓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563638"/>
                <a:ext cx="3960440" cy="7210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496" y="2211710"/>
                <a:ext cx="5280613" cy="8728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𝑨𝑩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𝟏𝟑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𝟏𝟕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211710"/>
                <a:ext cx="5280613" cy="8728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496" y="3075806"/>
                <a:ext cx="5242141" cy="881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𝑩𝑪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𝒛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𝟐𝟗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075806"/>
                <a:ext cx="5242141" cy="881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496" y="3994674"/>
                <a:ext cx="5641288" cy="881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𝑨𝑪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𝒛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𝟏𝟑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𝟑𝟖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𝟏𝟐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994674"/>
                <a:ext cx="5641288" cy="881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444208" y="2611958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2611958"/>
                <a:ext cx="48282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64288" y="2571750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2571750"/>
                <a:ext cx="48282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940152" y="3257277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3257277"/>
                <a:ext cx="49083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385417" y="4011910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5417" y="4011910"/>
                <a:ext cx="49083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028384" y="3219822"/>
                <a:ext cx="4603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84" y="3219822"/>
                <a:ext cx="460382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740352" y="3977357"/>
                <a:ext cx="4603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3977357"/>
                <a:ext cx="460382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60481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11" grpId="0"/>
      <p:bldP spid="3" grpId="0"/>
      <p:bldP spid="5" grpId="0"/>
      <p:bldP spid="14" grpId="0"/>
      <p:bldP spid="15" grpId="0"/>
      <p:bldP spid="9" grpId="0"/>
      <p:bldP spid="18" grpId="0"/>
      <p:bldP spid="19" grpId="0"/>
      <p:bldP spid="20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5473d4a13c1b2872c0698eeb9160479d8eefd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7350</TotalTime>
  <Words>1469</Words>
  <Application>Microsoft Office PowerPoint</Application>
  <PresentationFormat>Экран (16:9)</PresentationFormat>
  <Paragraphs>229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697</cp:revision>
  <dcterms:created xsi:type="dcterms:W3CDTF">2020-04-09T07:32:19Z</dcterms:created>
  <dcterms:modified xsi:type="dcterms:W3CDTF">2021-03-04T05:53:00Z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