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382" r:id="rId2"/>
    <p:sldId id="417" r:id="rId3"/>
    <p:sldId id="1399" r:id="rId4"/>
    <p:sldId id="1400" r:id="rId5"/>
    <p:sldId id="1383" r:id="rId6"/>
    <p:sldId id="1401" r:id="rId7"/>
    <p:sldId id="1402" r:id="rId8"/>
    <p:sldId id="1403" r:id="rId9"/>
    <p:sldId id="1404" r:id="rId10"/>
    <p:sldId id="1405" r:id="rId11"/>
    <p:sldId id="1406" r:id="rId12"/>
    <p:sldId id="1407" r:id="rId13"/>
    <p:sldId id="1408" r:id="rId14"/>
    <p:sldId id="1409" r:id="rId15"/>
    <p:sldId id="1410" r:id="rId16"/>
    <p:sldId id="368" r:id="rId17"/>
    <p:sldId id="407" r:id="rId18"/>
  </p:sldIdLst>
  <p:sldSz cx="9144000" cy="5143500" type="screen16x9"/>
  <p:notesSz cx="5765800" cy="3244850"/>
  <p:custDataLst>
    <p:tags r:id="rId2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0" d="100"/>
          <a:sy n="90" d="100"/>
        </p:scale>
        <p:origin x="-78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331640" y="1707654"/>
            <a:ext cx="7164156" cy="211267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Bobni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takrorlashga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doir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lang="en-US" sz="3800" b="1" dirty="0" err="1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aliy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mashqlar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20131">
              <a:lnSpc>
                <a:spcPts val="4431"/>
              </a:lnSpc>
            </a:pP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6190" y="1779662"/>
            <a:ext cx="545553" cy="11902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6190" y="3580954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3" y="330377"/>
            <a:ext cx="3832550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398" kern="0" spc="16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7694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03648" y="3529627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1816" y="699542"/>
                <a:ext cx="9207970" cy="12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1.26.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Asosidagi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5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5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rapetsiyaga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 cm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chizig‘ini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16" y="699542"/>
                <a:ext cx="9207970" cy="1246495"/>
              </a:xfrm>
              <a:prstGeom prst="rect">
                <a:avLst/>
              </a:prstGeom>
              <a:blipFill rotWithShape="1">
                <a:blip r:embed="rId2"/>
                <a:stretch>
                  <a:fillRect l="-1126" t="-3431" r="-66" b="-11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вал 2"/>
          <p:cNvSpPr/>
          <p:nvPr/>
        </p:nvSpPr>
        <p:spPr>
          <a:xfrm>
            <a:off x="467544" y="2120975"/>
            <a:ext cx="2291164" cy="209477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>
            <a:off x="533006" y="2264992"/>
            <a:ext cx="2160240" cy="1243180"/>
          </a:xfrm>
          <a:prstGeom prst="trapezoid">
            <a:avLst>
              <a:gd name="adj" fmla="val 4647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81322" y="2264992"/>
            <a:ext cx="0" cy="12431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71168" y="1851670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168" y="1851670"/>
                <a:ext cx="49885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89234" y="3454574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234" y="3454574"/>
                <a:ext cx="49404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7852" y="2553022"/>
                <a:ext cx="4513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52" y="2553022"/>
                <a:ext cx="45134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07366" y="2553023"/>
                <a:ext cx="4513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366" y="2553023"/>
                <a:ext cx="45134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21282" y="2629755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82" y="2629755"/>
                <a:ext cx="50366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5400000">
                <a:off x="1792809" y="3155607"/>
                <a:ext cx="47801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792809" y="3155607"/>
                <a:ext cx="478016" cy="477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Дуга 15"/>
          <p:cNvSpPr/>
          <p:nvPr/>
        </p:nvSpPr>
        <p:spPr>
          <a:xfrm rot="16200000">
            <a:off x="2328474" y="3306746"/>
            <a:ext cx="432048" cy="364763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067287" y="2985071"/>
                <a:ext cx="5180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287" y="2985071"/>
                <a:ext cx="518091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3928" y="1923678"/>
                <a:ext cx="331693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𝟕</m:t>
                      </m:r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</a:rPr>
                        <m:t>𝒄𝒎</m:t>
                      </m:r>
                      <m:r>
                        <a:rPr lang="en-US" sz="2700" b="1" i="1" smtClean="0">
                          <a:latin typeface="Cambria Math"/>
                        </a:rPr>
                        <m:t>;  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923678"/>
                <a:ext cx="3316934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23928" y="2393181"/>
                <a:ext cx="476765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𝒃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𝒄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𝒄</m:t>
                      </m:r>
                      <m:r>
                        <a:rPr lang="en-US" sz="2700" b="1" i="1" smtClean="0">
                          <a:latin typeface="Cambria Math"/>
                        </a:rPr>
                        <m:t> =&gt;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𝒄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393181"/>
                <a:ext cx="4767652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95936" y="2931790"/>
                <a:ext cx="3328154" cy="878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𝒎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931790"/>
                <a:ext cx="3328154" cy="8788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07635" y="3795886"/>
                <a:ext cx="4988865" cy="807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° =&gt;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=&gt;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635" y="3795886"/>
                <a:ext cx="4988865" cy="80714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552" y="4515966"/>
                <a:ext cx="399821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𝒎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15966"/>
                <a:ext cx="3998210" cy="5078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94270" y="4515966"/>
                <a:ext cx="244329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</a:t>
                </a:r>
                <a:r>
                  <a:rPr lang="en-US" sz="27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:</a:t>
                </a:r>
                <a:r>
                  <a:rPr lang="en-US" sz="2700" b="1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𝒄𝒎</m:t>
                    </m:r>
                  </m:oMath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70" y="4515966"/>
                <a:ext cx="2443298" cy="507831"/>
              </a:xfrm>
              <a:prstGeom prst="rect">
                <a:avLst/>
              </a:prstGeom>
              <a:blipFill rotWithShape="1">
                <a:blip r:embed="rId15"/>
                <a:stretch>
                  <a:fillRect l="-4738" t="-12048" b="-28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8971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14" grpId="0"/>
      <p:bldP spid="27" grpId="0"/>
      <p:bldP spid="28" grpId="0"/>
      <p:bldP spid="29" grpId="0"/>
      <p:bldP spid="30" grpId="0"/>
      <p:bldP spid="15" grpId="0"/>
      <p:bldP spid="16" grpId="0" animBg="1"/>
      <p:bldP spid="34" grpId="0"/>
      <p:bldP spid="17" grpId="0"/>
      <p:bldP spid="18" grpId="0"/>
      <p:bldP spid="19" grpId="0"/>
      <p:bldP spid="20" grpId="0"/>
      <p:bldP spid="21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83563" y="723201"/>
                <a:ext cx="9353843" cy="128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1.29. 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𝑨𝑶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𝑩𝑪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tomonini</a:t>
                </a:r>
              </a:p>
              <a:p>
                <a:r>
                  <a:rPr lang="en-US" sz="2500" b="1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𝑶𝑪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kesmalarga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ajratadi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25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5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5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𝟐𝟔</m:t>
                    </m:r>
                    <m:r>
                      <a:rPr lang="en-US" sz="25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500" b="1" i="1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5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5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sz="25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  <a:cs typeface="Arial" panose="020B0604020202020204" pitchFamily="34" charset="0"/>
                      </a:rPr>
                      <m:t>𝑶𝑪</m:t>
                    </m:r>
                  </m:oMath>
                </a14:m>
                <a:r>
                  <a:rPr lang="en-US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563" y="723201"/>
                <a:ext cx="9353843" cy="1284006"/>
              </a:xfrm>
              <a:prstGeom prst="rect">
                <a:avLst/>
              </a:prstGeom>
              <a:blipFill rotWithShape="1">
                <a:blip r:embed="rId2"/>
                <a:stretch>
                  <a:fillRect l="-1042" t="-3333" b="-10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28140" y="1923678"/>
                <a:ext cx="640835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6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anose="020B0604020202020204" pitchFamily="34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600" b="1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b="1" i="1">
                          <a:latin typeface="Cambria Math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2600" b="1" i="1" smtClean="0">
                          <a:latin typeface="Cambria Math"/>
                          <a:cs typeface="Arial" panose="020B0604020202020204" pitchFamily="34" charset="0"/>
                        </a:rPr>
                        <m:t>;  </m:t>
                      </m:r>
                      <m:r>
                        <a:rPr lang="en-US" sz="2600" b="1" i="1">
                          <a:latin typeface="Cambria Math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2600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>
                          <a:latin typeface="Cambria Math"/>
                          <a:cs typeface="Arial" panose="020B0604020202020204" pitchFamily="34" charset="0"/>
                        </a:rPr>
                        <m:t>𝟐𝟔</m:t>
                      </m:r>
                      <m:r>
                        <a:rPr lang="en-US" sz="2600" b="1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b="1" i="1">
                          <a:latin typeface="Cambria Math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2600" b="1" i="1" smtClean="0">
                          <a:latin typeface="Cambria Math"/>
                          <a:cs typeface="Arial" panose="020B0604020202020204" pitchFamily="34" charset="0"/>
                        </a:rPr>
                        <m:t>;   </m:t>
                      </m:r>
                      <m:r>
                        <a:rPr lang="en-US" sz="26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sz="26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26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26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40" y="1923678"/>
                <a:ext cx="6408356" cy="539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44208" y="4512191"/>
                <a:ext cx="244329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Javob:</a:t>
                </a:r>
                <a:r>
                  <a:rPr lang="en-US" sz="2700" b="1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700" b="1" i="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𝒄𝒎</m:t>
                    </m:r>
                  </m:oMath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512191"/>
                <a:ext cx="2443298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4489" t="-12048" b="-28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H="1">
            <a:off x="342395" y="2393181"/>
            <a:ext cx="917237" cy="13306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2395" y="3723878"/>
            <a:ext cx="27894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59632" y="2393181"/>
            <a:ext cx="1872208" cy="13306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59632" y="2393181"/>
            <a:ext cx="0" cy="13306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25433" y="2007207"/>
                <a:ext cx="46839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33" y="2007207"/>
                <a:ext cx="468398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-36512" y="3557359"/>
                <a:ext cx="48923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57359"/>
                <a:ext cx="489236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34704" y="3557359"/>
                <a:ext cx="45717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704" y="3557359"/>
                <a:ext cx="457176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5433" y="3651870"/>
                <a:ext cx="49084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33" y="3651870"/>
                <a:ext cx="490840" cy="477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27784" y="2367339"/>
                <a:ext cx="374262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°=&gt;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𝑨𝑶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𝑩𝑶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367339"/>
                <a:ext cx="3742628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ый треугольник 23"/>
          <p:cNvSpPr/>
          <p:nvPr/>
        </p:nvSpPr>
        <p:spPr>
          <a:xfrm flipH="1">
            <a:off x="323528" y="2427734"/>
            <a:ext cx="936104" cy="133069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1270853" y="2395472"/>
            <a:ext cx="1872208" cy="1356539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179512" y="3481059"/>
            <a:ext cx="504056" cy="500281"/>
          </a:xfrm>
          <a:prstGeom prst="arc">
            <a:avLst>
              <a:gd name="adj1" fmla="val 17194206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5400000">
                <a:off x="926113" y="3390359"/>
                <a:ext cx="47801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26113" y="3390359"/>
                <a:ext cx="478016" cy="4770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72200" y="2367339"/>
                <a:ext cx="2869632" cy="485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𝑩𝑶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𝑨𝑶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367339"/>
                <a:ext cx="2869632" cy="4857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70101" y="2750857"/>
                <a:ext cx="2914067" cy="639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5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500" b="1" i="1" smtClean="0">
                                  <a:latin typeface="Cambria Math"/>
                                </a:rPr>
                                <m:t>𝟏𝟎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500" b="1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500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</a:rPr>
                        <m:t>𝟐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𝑨𝑶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101" y="2750857"/>
                <a:ext cx="2914067" cy="6390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629809" y="2878128"/>
                <a:ext cx="2262671" cy="485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𝟐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𝑨𝑶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</a:rPr>
                        <m:t>𝟐𝟎𝟎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809" y="2878128"/>
                <a:ext cx="2262671" cy="4857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67944" y="3238168"/>
                <a:ext cx="1849289" cy="485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𝑨𝑶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238168"/>
                <a:ext cx="1849289" cy="4857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643335" y="3219822"/>
                <a:ext cx="203312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</a:rPr>
                      <m:t>𝑨𝑶</m:t>
                    </m:r>
                    <m:r>
                      <a:rPr lang="en-US" sz="2500" b="1" i="1" smtClean="0">
                        <a:latin typeface="Cambria Math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</a:rPr>
                      <m:t>𝟏𝟎</m:t>
                    </m:r>
                    <m:r>
                      <a:rPr lang="en-US" sz="2500" b="1" i="1" smtClean="0">
                        <a:latin typeface="Cambria Math"/>
                      </a:rPr>
                      <m:t> </m:t>
                    </m:r>
                    <m:r>
                      <a:rPr lang="en-US" sz="2500" b="1" i="1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500" b="1" dirty="0" smtClean="0"/>
                  <a:t> </a:t>
                </a:r>
                <a:endParaRPr lang="ru-RU" sz="25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335" y="3219822"/>
                <a:ext cx="2033121" cy="477054"/>
              </a:xfrm>
              <a:prstGeom prst="rect">
                <a:avLst/>
              </a:prstGeom>
              <a:blipFill rotWithShape="1">
                <a:blip r:embed="rId15"/>
                <a:stretch>
                  <a:fillRect l="-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23928" y="3579862"/>
                <a:ext cx="2805512" cy="485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𝑨𝑪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𝑶𝑪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𝑨𝑶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579862"/>
                <a:ext cx="2805512" cy="4857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2734" y="4030256"/>
                <a:ext cx="6167458" cy="57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>
                              <a:latin typeface="Cambria Math"/>
                            </a:rPr>
                            <m:t>𝑶𝑪</m:t>
                          </m:r>
                        </m:e>
                        <m:sup>
                          <m:r>
                            <a:rPr lang="en-US" sz="25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𝑨𝑪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𝑨𝑶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 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𝑶𝑪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5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500" b="1" i="1">
                                  <a:latin typeface="Cambria Math"/>
                                </a:rPr>
                                <m:t>𝑨𝑪</m:t>
                              </m:r>
                            </m:e>
                            <m:sup>
                              <m:r>
                                <a:rPr lang="en-US" sz="25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500" b="1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5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500" b="1" i="1">
                                  <a:latin typeface="Cambria Math"/>
                                </a:rPr>
                                <m:t>𝑨𝑶</m:t>
                              </m:r>
                            </m:e>
                            <m:sup>
                              <m:r>
                                <a:rPr lang="en-US" sz="25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4" y="4030256"/>
                <a:ext cx="6167458" cy="57695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833" y="4515966"/>
                <a:ext cx="5460084" cy="53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𝑶𝑪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𝟔𝟕𝟔</m:t>
                          </m:r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e>
                      </m:rad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𝟓𝟕𝟔</m:t>
                          </m:r>
                        </m:e>
                      </m:rad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𝟐𝟒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3" y="4515966"/>
                <a:ext cx="5460084" cy="5302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1775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39" grpId="0"/>
      <p:bldP spid="23" grpId="0"/>
      <p:bldP spid="35" grpId="0"/>
      <p:bldP spid="36" grpId="0"/>
      <p:bldP spid="37" grpId="0"/>
      <p:bldP spid="40" grpId="0"/>
      <p:bldP spid="24" grpId="0" animBg="1"/>
      <p:bldP spid="24" grpId="1" animBg="1"/>
      <p:bldP spid="41" grpId="0" animBg="1"/>
      <p:bldP spid="41" grpId="1" animBg="1"/>
      <p:bldP spid="22" grpId="0" animBg="1"/>
      <p:bldP spid="38" grpId="0"/>
      <p:bldP spid="25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1816" y="699542"/>
            <a:ext cx="90444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1.30.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Rombning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cm,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diagonallaridan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cm. </a:t>
            </a:r>
          </a:p>
          <a:p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Rombga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radiusini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2395" y="2139265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2139265"/>
                <a:ext cx="478016" cy="507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55776" y="1631871"/>
                <a:ext cx="191430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𝟏𝟎</m:t>
                      </m:r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31871"/>
                <a:ext cx="1914307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3808" y="2124968"/>
                <a:ext cx="1117614" cy="878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𝒉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124968"/>
                <a:ext cx="1117614" cy="8788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555776" y="2787774"/>
                <a:ext cx="5936049" cy="937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=&gt;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787774"/>
                <a:ext cx="5936049" cy="937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90214" y="2139702"/>
                <a:ext cx="2186688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𝒂𝒉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214" y="2139702"/>
                <a:ext cx="2186688" cy="8701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44208" y="4443958"/>
                <a:ext cx="257153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Javob:</a:t>
                </a:r>
                <a:r>
                  <a:rPr lang="en-US" sz="2700" b="1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700" b="1" i="0" smtClean="0"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700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0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𝒄𝒎</m:t>
                    </m:r>
                  </m:oMath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443958"/>
                <a:ext cx="2571538" cy="507831"/>
              </a:xfrm>
              <a:prstGeom prst="rect">
                <a:avLst/>
              </a:prstGeom>
              <a:blipFill rotWithShape="1">
                <a:blip r:embed="rId7"/>
                <a:stretch>
                  <a:fillRect l="-4265" t="-12048" b="-28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омб 3"/>
          <p:cNvSpPr/>
          <p:nvPr/>
        </p:nvSpPr>
        <p:spPr>
          <a:xfrm>
            <a:off x="323528" y="1707654"/>
            <a:ext cx="1927097" cy="2679352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4946" y="2283718"/>
            <a:ext cx="1546774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4" idx="1"/>
            <a:endCxn id="4" idx="3"/>
          </p:cNvCxnSpPr>
          <p:nvPr/>
        </p:nvCxnSpPr>
        <p:spPr>
          <a:xfrm>
            <a:off x="323528" y="3047330"/>
            <a:ext cx="192709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265860" y="3034888"/>
            <a:ext cx="42432" cy="45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0" idx="0"/>
          </p:cNvCxnSpPr>
          <p:nvPr/>
        </p:nvCxnSpPr>
        <p:spPr>
          <a:xfrm flipV="1">
            <a:off x="1287076" y="2647096"/>
            <a:ext cx="620628" cy="38779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5536" y="3576087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76087"/>
                <a:ext cx="478016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717720" y="2067694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720" y="2067694"/>
                <a:ext cx="478016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17720" y="3435846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720" y="3435846"/>
                <a:ext cx="478016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13664" y="2291665"/>
                <a:ext cx="4491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64" y="2291665"/>
                <a:ext cx="449161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8382" y="2571750"/>
                <a:ext cx="65107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2" y="2571750"/>
                <a:ext cx="651076" cy="5078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29901" y="1631871"/>
                <a:ext cx="208736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7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𝟏𝟐</m:t>
                      </m:r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901" y="1631871"/>
                <a:ext cx="2087366" cy="5078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906165" y="1635646"/>
                <a:ext cx="94929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165" y="1635646"/>
                <a:ext cx="949299" cy="5078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403648" y="3756140"/>
                <a:ext cx="7866192" cy="615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𝟒𝟎𝟎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𝟏𝟒𝟒</m:t>
                          </m:r>
                        </m:e>
                      </m:ra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𝟐𝟓𝟔</m:t>
                          </m:r>
                        </m:e>
                      </m:ra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𝟏𝟔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56140"/>
                <a:ext cx="7866192" cy="6158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8667" y="4227934"/>
                <a:ext cx="5742278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=&gt;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7" y="4227934"/>
                <a:ext cx="5742278" cy="8701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4080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39" grpId="0"/>
      <p:bldP spid="4" grpId="0" animBg="1"/>
      <p:bldP spid="6" grpId="0" animBg="1"/>
      <p:bldP spid="10" grpId="0" animBg="1"/>
      <p:bldP spid="31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1816" y="699542"/>
            <a:ext cx="92592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1.31.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15 cm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aylanada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cm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uzoqlikda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vatar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Vatar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2" name="Овал 1"/>
          <p:cNvSpPr/>
          <p:nvPr/>
        </p:nvSpPr>
        <p:spPr>
          <a:xfrm>
            <a:off x="251520" y="1851670"/>
            <a:ext cx="2880320" cy="2736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683618" y="3219822"/>
            <a:ext cx="42432" cy="45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27" idx="2"/>
          </p:cNvCxnSpPr>
          <p:nvPr/>
        </p:nvCxnSpPr>
        <p:spPr>
          <a:xfrm flipV="1">
            <a:off x="1683618" y="2427734"/>
            <a:ext cx="1160190" cy="815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39552" y="2427734"/>
            <a:ext cx="23042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7" idx="2"/>
          </p:cNvCxnSpPr>
          <p:nvPr/>
        </p:nvCxnSpPr>
        <p:spPr>
          <a:xfrm flipV="1">
            <a:off x="1683618" y="2427734"/>
            <a:ext cx="0" cy="815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9512" y="2078464"/>
                <a:ext cx="46839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78464"/>
                <a:ext cx="468398" cy="4770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805426" y="2166704"/>
                <a:ext cx="48923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426" y="2166704"/>
                <a:ext cx="489236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63092" y="2022688"/>
                <a:ext cx="45717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92" y="2022688"/>
                <a:ext cx="457176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38198" y="3174816"/>
                <a:ext cx="49084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98" y="3174816"/>
                <a:ext cx="490840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070216" y="2765712"/>
                <a:ext cx="47961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216" y="2765712"/>
                <a:ext cx="479618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59832" y="1563638"/>
                <a:ext cx="181030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𝑹</m:t>
                      </m:r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</a:rPr>
                        <m:t>𝟏𝟓</m:t>
                      </m:r>
                      <m:r>
                        <a:rPr lang="en-US" sz="2500" b="1" i="1" smtClean="0">
                          <a:latin typeface="Cambria Math"/>
                        </a:rPr>
                        <m:t> </m:t>
                      </m:r>
                      <m:r>
                        <a:rPr lang="en-US" sz="25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563638"/>
                <a:ext cx="1810304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48064" y="1563638"/>
                <a:ext cx="20219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𝑶𝑪</m:t>
                      </m:r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</a:rPr>
                        <m:t>𝟏𝟐</m:t>
                      </m:r>
                      <m:r>
                        <a:rPr lang="en-US" sz="2500" b="1" i="1" smtClean="0">
                          <a:latin typeface="Cambria Math"/>
                        </a:rPr>
                        <m:t> </m:t>
                      </m:r>
                      <m:r>
                        <a:rPr lang="en-US" sz="25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563638"/>
                <a:ext cx="2021900" cy="477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524328" y="1545634"/>
                <a:ext cx="116339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𝑨𝑩</m:t>
                      </m:r>
                      <m:r>
                        <a:rPr lang="en-US" sz="25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545634"/>
                <a:ext cx="1163395" cy="4770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83968" y="2000038"/>
                <a:ext cx="1963999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𝑨𝑩</m:t>
                      </m:r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</a:rPr>
                        <m:t>𝟐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𝑩𝑪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000038"/>
                <a:ext cx="1963999" cy="4770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91879" y="2555518"/>
                <a:ext cx="2603533" cy="485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𝑶𝑪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𝑩𝑪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79" y="2555518"/>
                <a:ext cx="2603533" cy="4857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272083" y="2555518"/>
                <a:ext cx="2603533" cy="485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5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>
                              <a:latin typeface="Cambria Math"/>
                            </a:rPr>
                            <m:t>𝑩𝑪</m:t>
                          </m:r>
                        </m:e>
                        <m:sup>
                          <m:r>
                            <a:rPr lang="en-US" sz="25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5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𝑶𝑪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83" y="2555518"/>
                <a:ext cx="2603533" cy="4857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491880" y="3147814"/>
                <a:ext cx="4800224" cy="57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𝑩𝑪</m:t>
                      </m:r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5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500" b="1" i="1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5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500" b="1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5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500" b="1" i="1">
                                  <a:latin typeface="Cambria Math"/>
                                </a:rPr>
                                <m:t>𝑶𝑪</m:t>
                              </m:r>
                            </m:e>
                            <m:sup>
                              <m:r>
                                <a:rPr lang="en-US" sz="25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5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500" b="1" i="1" smtClean="0">
                                  <a:latin typeface="Cambria Math"/>
                                </a:rPr>
                                <m:t>𝟏𝟓</m:t>
                              </m:r>
                            </m:e>
                            <m:sup>
                              <m:r>
                                <a:rPr lang="en-US" sz="25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5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5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500" b="1" i="1" smtClean="0">
                                  <a:latin typeface="Cambria Math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25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147814"/>
                <a:ext cx="4800224" cy="57695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347864" y="3841740"/>
                <a:ext cx="5003229" cy="53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𝑩𝑪</m:t>
                      </m:r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𝟐𝟐𝟓</m:t>
                          </m:r>
                          <m:r>
                            <a:rPr lang="en-US" sz="25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500" b="1" i="1" smtClean="0">
                              <a:latin typeface="Cambria Math"/>
                            </a:rPr>
                            <m:t>𝟏𝟒𝟒</m:t>
                          </m:r>
                        </m:e>
                      </m:rad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𝟖𝟏</m:t>
                          </m:r>
                        </m:e>
                      </m:rad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</a:rPr>
                        <m:t>𝟗</m:t>
                      </m:r>
                      <m:r>
                        <a:rPr lang="en-US" sz="2500" b="1" i="1" smtClean="0">
                          <a:latin typeface="Cambria Math"/>
                        </a:rPr>
                        <m:t> </m:t>
                      </m:r>
                      <m:r>
                        <a:rPr lang="en-US" sz="25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841740"/>
                <a:ext cx="5003229" cy="5302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1520" y="4614976"/>
                <a:ext cx="438793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𝑨𝑩</m:t>
                      </m:r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</a:rPr>
                        <m:t>𝟐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𝑩𝑪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14976"/>
                <a:ext cx="4387932" cy="4770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436096" y="4584199"/>
                <a:ext cx="244329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Javob:</a:t>
                </a:r>
                <a:r>
                  <a:rPr lang="en-US" sz="2700" b="1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700" b="1" i="0" smtClean="0">
                        <a:latin typeface="Cambria Math"/>
                        <a:ea typeface="Cambria Math"/>
                      </a:rPr>
                      <m:t>𝟏𝟖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𝒄𝒎</m:t>
                    </m:r>
                  </m:oMath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584199"/>
                <a:ext cx="2443298" cy="507831"/>
              </a:xfrm>
              <a:prstGeom prst="rect">
                <a:avLst/>
              </a:prstGeom>
              <a:blipFill rotWithShape="1">
                <a:blip r:embed="rId16"/>
                <a:stretch>
                  <a:fillRect l="-4738" t="-12048" b="-28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5077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7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26" grpId="0"/>
      <p:bldP spid="52" grpId="0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хтор\Desktop\B0D04146C665181A959BA010FE4FB42DBD4E3C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" y="1437335"/>
            <a:ext cx="3273882" cy="30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/>
          <p:nvPr/>
        </p:nvSpPr>
        <p:spPr>
          <a:xfrm>
            <a:off x="0" y="-20538"/>
            <a:ext cx="9144000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6" y="-20538"/>
            <a:ext cx="8557311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-36512" y="555526"/>
                <a:ext cx="8580053" cy="1008178"/>
              </a:xfrm>
              <a:prstGeom prst="rect">
                <a:avLst/>
              </a:prstGeom>
            </p:spPr>
            <p:txBody>
              <a:bodyPr wrap="square" lIns="144987" tIns="72494" rIns="144987" bIns="72494">
                <a:spAutoFit/>
              </a:bodyPr>
              <a:lstStyle/>
              <a:p>
                <a:r>
                  <a:rPr lang="en-US" sz="2800" b="1" dirty="0" err="1" smtClean="0">
                    <a:latin typeface="Arial" pitchFamily="34" charset="0"/>
                    <a:ea typeface="Cambria Math"/>
                    <a:cs typeface="Arial" pitchFamily="34" charset="0"/>
                  </a:rPr>
                  <a:t>Soatning</a:t>
                </a:r>
                <a:r>
                  <a:rPr lang="en-US" sz="28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ea typeface="Cambria Math"/>
                    <a:cs typeface="Arial" pitchFamily="34" charset="0"/>
                  </a:rPr>
                  <a:t>minut</a:t>
                </a:r>
                <a:r>
                  <a:rPr lang="en-US" sz="2800" b="1" dirty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ea typeface="Cambria Math"/>
                    <a:cs typeface="Arial" pitchFamily="34" charset="0"/>
                  </a:rPr>
                  <a:t>mili</a:t>
                </a:r>
                <a:r>
                  <a:rPr lang="en-US" sz="2800" b="1" dirty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𝟏𝟓𝟔</m:t>
                    </m:r>
                    <m:r>
                      <a:rPr lang="en-US" sz="28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ea typeface="Cambria Math"/>
                    <a:cs typeface="Arial" pitchFamily="34" charset="0"/>
                  </a:rPr>
                  <a:t>ga</a:t>
                </a:r>
                <a:r>
                  <a:rPr lang="en-US" sz="2800" b="1" dirty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ea typeface="Cambria Math"/>
                    <a:cs typeface="Arial" pitchFamily="34" charset="0"/>
                  </a:rPr>
                  <a:t>burilganda</a:t>
                </a:r>
                <a:r>
                  <a:rPr lang="en-US" sz="2800" b="1" dirty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ea typeface="Cambria Math"/>
                    <a:cs typeface="Arial" pitchFamily="34" charset="0"/>
                  </a:rPr>
                  <a:t>soat</a:t>
                </a:r>
                <a:r>
                  <a:rPr lang="en-US" sz="2800" b="1" dirty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ea typeface="Cambria Math"/>
                    <a:cs typeface="Arial" pitchFamily="34" charset="0"/>
                  </a:rPr>
                  <a:t>mili</a:t>
                </a:r>
                <a:r>
                  <a:rPr lang="en-US" sz="2800" b="1" dirty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ea typeface="Cambria Math"/>
                    <a:cs typeface="Arial" pitchFamily="34" charset="0"/>
                  </a:rPr>
                  <a:t>necha</a:t>
                </a:r>
                <a:r>
                  <a:rPr lang="en-US" sz="2800" b="1" dirty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ea typeface="Cambria Math"/>
                    <a:cs typeface="Arial" pitchFamily="34" charset="0"/>
                  </a:rPr>
                  <a:t>gradus</a:t>
                </a:r>
                <a:r>
                  <a:rPr lang="en-US" sz="2800" b="1" dirty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ea typeface="Cambria Math"/>
                    <a:cs typeface="Arial" pitchFamily="34" charset="0"/>
                  </a:rPr>
                  <a:t>burchakka</a:t>
                </a:r>
                <a:r>
                  <a:rPr lang="en-US" sz="2800" b="1" dirty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en-US" sz="2800" b="1" dirty="0" err="1">
                    <a:latin typeface="Arial" pitchFamily="34" charset="0"/>
                    <a:ea typeface="Cambria Math"/>
                    <a:cs typeface="Arial" pitchFamily="34" charset="0"/>
                  </a:rPr>
                  <a:t>buriladi</a:t>
                </a:r>
                <a:r>
                  <a:rPr lang="en-US" sz="2800" b="1" dirty="0">
                    <a:latin typeface="Arial" pitchFamily="34" charset="0"/>
                    <a:ea typeface="Cambria Math"/>
                    <a:cs typeface="Arial" pitchFamily="34" charset="0"/>
                  </a:rPr>
                  <a:t>?  </a:t>
                </a:r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55526"/>
                <a:ext cx="8580053" cy="1008178"/>
              </a:xfrm>
              <a:prstGeom prst="rect">
                <a:avLst/>
              </a:prstGeom>
              <a:blipFill rotWithShape="1">
                <a:blip r:embed="rId3"/>
                <a:stretch>
                  <a:fillRect l="-853" t="-3012" b="-132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авая фигурная скобка 26"/>
          <p:cNvSpPr/>
          <p:nvPr/>
        </p:nvSpPr>
        <p:spPr>
          <a:xfrm rot="21358396">
            <a:off x="2845978" y="2229761"/>
            <a:ext cx="2570316" cy="1521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4987" tIns="72494" rIns="144987" bIns="72494" rtlCol="0" anchor="ctr"/>
          <a:lstStyle/>
          <a:p>
            <a:pPr algn="ctr"/>
            <a:endParaRPr lang="ru-RU"/>
          </a:p>
        </p:txBody>
      </p:sp>
      <p:sp>
        <p:nvSpPr>
          <p:cNvPr id="29" name="Правая фигурная скобка 28"/>
          <p:cNvSpPr/>
          <p:nvPr/>
        </p:nvSpPr>
        <p:spPr>
          <a:xfrm rot="21391148">
            <a:off x="2858547" y="2877719"/>
            <a:ext cx="2980323" cy="576064"/>
          </a:xfrm>
          <a:prstGeom prst="rightBrace">
            <a:avLst>
              <a:gd name="adj1" fmla="val 8333"/>
              <a:gd name="adj2" fmla="val 58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4987" tIns="72494" rIns="144987" bIns="72494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ая выноска 27"/>
              <p:cNvSpPr/>
              <p:nvPr/>
            </p:nvSpPr>
            <p:spPr>
              <a:xfrm>
                <a:off x="3978025" y="1461440"/>
                <a:ext cx="5130479" cy="649352"/>
              </a:xfrm>
              <a:prstGeom prst="wedgeRectCallout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44987" tIns="72494" rIns="144987" bIns="72494" rtlCol="0" anchor="ctr"/>
              <a:lstStyle/>
              <a:p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Soatning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minut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mili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1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minutda</a:t>
                </a:r>
                <a:endParaRPr lang="en-US" sz="26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𝟔</m:t>
                    </m:r>
                    <m:r>
                      <a:rPr lang="en-US" sz="2600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buriladi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ая выноска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025" y="1461440"/>
                <a:ext cx="5130479" cy="649352"/>
              </a:xfrm>
              <a:prstGeom prst="wedgeRectCallout">
                <a:avLst/>
              </a:prstGeom>
              <a:blipFill rotWithShape="1">
                <a:blip r:embed="rId4"/>
                <a:stretch>
                  <a:fillRect l="-949" t="-22951" b="-23770"/>
                </a:stretch>
              </a:blipFill>
              <a:ln w="127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ая выноска 30"/>
              <p:cNvSpPr/>
              <p:nvPr/>
            </p:nvSpPr>
            <p:spPr>
              <a:xfrm>
                <a:off x="4355976" y="2211710"/>
                <a:ext cx="4680520" cy="719453"/>
              </a:xfrm>
              <a:prstGeom prst="wedgeRectCallout">
                <a:avLst/>
              </a:prstGeom>
              <a:noFill/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44987" tIns="72494" rIns="144987" bIns="72494" rtlCol="0" anchor="ctr"/>
              <a:lstStyle/>
              <a:p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Soatning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soat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mili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1 </a:t>
                </a:r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soatda</a:t>
                </a:r>
                <a:endParaRPr lang="en-US" sz="2600" b="1" dirty="0" smtClean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𝟑𝟎</m:t>
                    </m:r>
                    <m:r>
                      <a:rPr lang="en-US" sz="2600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buriladi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ая выноска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11710"/>
                <a:ext cx="4680520" cy="719453"/>
              </a:xfrm>
              <a:prstGeom prst="wedgeRectCallout">
                <a:avLst/>
              </a:prstGeom>
              <a:blipFill rotWithShape="1">
                <a:blip r:embed="rId5"/>
                <a:stretch>
                  <a:fillRect l="-1040" t="-16296" b="-16296"/>
                </a:stretch>
              </a:blipFill>
              <a:ln w="127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-70034" y="4011910"/>
                <a:ext cx="9322554" cy="915845"/>
              </a:xfrm>
              <a:prstGeom prst="rect">
                <a:avLst/>
              </a:prstGeom>
            </p:spPr>
            <p:txBody>
              <a:bodyPr wrap="square" lIns="144987" tIns="72494" rIns="144987" bIns="72494">
                <a:spAutoFit/>
              </a:bodyPr>
              <a:lstStyle/>
              <a:p>
                <a:r>
                  <a:rPr lang="en-US" sz="2500" b="1" dirty="0" smtClean="0">
                    <a:latin typeface="Arial" pitchFamily="34" charset="0"/>
                    <a:cs typeface="Arial" pitchFamily="34" charset="0"/>
                  </a:rPr>
                  <a:t>                         </a:t>
                </a:r>
                <a:r>
                  <a:rPr lang="en-US" sz="2500" b="1" dirty="0" err="1" smtClean="0">
                    <a:latin typeface="Arial" pitchFamily="34" charset="0"/>
                    <a:cs typeface="Arial" pitchFamily="34" charset="0"/>
                  </a:rPr>
                  <a:t>Minut</a:t>
                </a:r>
                <a:r>
                  <a:rPr lang="en-US" sz="25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mili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dirty="0">
                        <a:latin typeface="Cambria Math"/>
                      </a:rPr>
                      <m:t>𝟏𝟓𝟔</m:t>
                    </m:r>
                    <m:r>
                      <a:rPr lang="en-US" sz="25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ga</a:t>
                </a:r>
                <a14:m>
                  <m:oMath xmlns:m="http://schemas.openxmlformats.org/officeDocument/2006/math">
                    <m:r>
                      <a:rPr lang="en-US" sz="2500" b="1" i="1" dirty="0">
                        <a:latin typeface="Cambria Math"/>
                      </a:rPr>
                      <m:t> </m:t>
                    </m:r>
                    <m:r>
                      <a:rPr lang="en-US" sz="2500" b="1" i="1" dirty="0">
                        <a:latin typeface="Cambria Math"/>
                      </a:rPr>
                      <m:t>𝟏𝟓𝟔</m:t>
                    </m:r>
                    <m:r>
                      <a:rPr lang="en-US" sz="2500" b="1" i="1">
                        <a:latin typeface="Cambria Math"/>
                      </a:rPr>
                      <m:t>°:</m:t>
                    </m:r>
                    <m:r>
                      <a:rPr lang="en-US" sz="2500" b="1" i="1">
                        <a:latin typeface="Cambria Math"/>
                      </a:rPr>
                      <m:t>𝟔</m:t>
                    </m:r>
                    <m:r>
                      <a:rPr lang="en-US" sz="2500" b="1" i="1">
                        <a:latin typeface="Cambria Math"/>
                      </a:rPr>
                      <m:t>°=</m:t>
                    </m:r>
                    <m:r>
                      <a:rPr lang="en-US" sz="2500" b="1" i="1">
                        <a:latin typeface="Cambria Math"/>
                      </a:rPr>
                      <m:t>𝟐𝟔</m:t>
                    </m:r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minutda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 smtClean="0">
                    <a:latin typeface="Arial" pitchFamily="34" charset="0"/>
                    <a:cs typeface="Arial" pitchFamily="34" charset="0"/>
                  </a:rPr>
                  <a:t>buriladi</a:t>
                </a:r>
                <a:r>
                  <a:rPr lang="en-US" sz="2500" b="1" dirty="0" smtClean="0">
                    <a:latin typeface="Arial" pitchFamily="34" charset="0"/>
                    <a:cs typeface="Arial" pitchFamily="34" charset="0"/>
                  </a:rPr>
                  <a:t>. 26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minutda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soat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mili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</a:rPr>
                      <m:t>𝟐𝟔</m:t>
                    </m:r>
                    <m:r>
                      <a:rPr lang="en-US" sz="2500" b="1" i="1">
                        <a:latin typeface="Cambria Math"/>
                      </a:rPr>
                      <m:t>∙</m:t>
                    </m:r>
                    <m:r>
                      <a:rPr lang="en-US" sz="2500" b="1" i="1">
                        <a:latin typeface="Cambria Math"/>
                      </a:rPr>
                      <m:t>𝟎</m:t>
                    </m:r>
                    <m:r>
                      <a:rPr lang="en-US" sz="2500" b="1" i="1">
                        <a:latin typeface="Cambria Math"/>
                      </a:rPr>
                      <m:t>,</m:t>
                    </m:r>
                    <m:r>
                      <a:rPr lang="en-US" sz="2500" b="1" i="1">
                        <a:latin typeface="Cambria Math"/>
                      </a:rPr>
                      <m:t>𝟓</m:t>
                    </m:r>
                    <m:r>
                      <a:rPr lang="en-US" sz="2500" b="1" i="1">
                        <a:latin typeface="Cambria Math"/>
                      </a:rPr>
                      <m:t>°=</m:t>
                    </m:r>
                    <m:r>
                      <a:rPr lang="en-US" sz="2500" b="1" i="1">
                        <a:latin typeface="Cambria Math"/>
                      </a:rPr>
                      <m:t>𝟏𝟑</m:t>
                    </m:r>
                    <m:r>
                      <a:rPr lang="en-US" sz="25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 smtClean="0">
                    <a:latin typeface="Arial" pitchFamily="34" charset="0"/>
                    <a:cs typeface="Arial" pitchFamily="34" charset="0"/>
                  </a:rPr>
                  <a:t>buriladi</a:t>
                </a:r>
                <a:r>
                  <a:rPr lang="en-US" sz="2500" b="1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5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034" y="4011910"/>
                <a:ext cx="9322554" cy="915845"/>
              </a:xfrm>
              <a:prstGeom prst="rect">
                <a:avLst/>
              </a:prstGeom>
              <a:blipFill rotWithShape="1">
                <a:blip r:embed="rId6"/>
                <a:stretch>
                  <a:fillRect l="-523" t="-1333" r="-65" b="-1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07904" y="3003798"/>
                <a:ext cx="5184432" cy="1032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b="1" dirty="0" err="1">
                          <a:latin typeface="Arial" pitchFamily="34" charset="0"/>
                          <a:cs typeface="Arial" pitchFamily="34" charset="0"/>
                        </a:rPr>
                        <m:t>soat</m:t>
                      </m:r>
                      <m:r>
                        <m:rPr>
                          <m:nor/>
                        </m:rP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a:rPr lang="en-US" sz="2500" b="1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500" b="1" i="1">
                          <a:latin typeface="Cambria Math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m:rPr>
                          <m:nor/>
                        </m:rP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00" b="1" dirty="0">
                          <a:latin typeface="Arial" pitchFamily="34" charset="0"/>
                          <a:cs typeface="Arial" pitchFamily="34" charset="0"/>
                        </a:rPr>
                        <m:t>minut</m:t>
                      </m:r>
                    </m:oMath>
                  </m:oMathPara>
                </a14:m>
                <a:endParaRPr lang="en-US" sz="2500" b="1" dirty="0">
                  <a:latin typeface="Arial" pitchFamily="34" charset="0"/>
                  <a:cs typeface="Arial" pitchFamily="34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b="1" dirty="0">
                        <a:latin typeface="Arial" pitchFamily="34" charset="0"/>
                        <a:cs typeface="Arial" pitchFamily="34" charset="0"/>
                      </a:rPr>
                      <m:t>  </m:t>
                    </m:r>
                    <m:f>
                      <m:fPr>
                        <m:type m:val="noBar"/>
                        <m:ctrlP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  <m:t>𝒎𝒊𝒏𝒖𝒕</m:t>
                        </m:r>
                        <m: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  <m:t>𝒎𝒊𝒏𝒖𝒕</m:t>
                        </m:r>
                        <m: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  <m:t> −  </m:t>
                        </m:r>
                        <m:r>
                          <a:rPr lang="en-US" sz="2500" b="1" i="1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5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  <m:r>
                      <a:rPr lang="en-US" sz="2500" b="1" i="1"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=&gt;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5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5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5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sz="25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25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  <m:r>
                      <a:rPr lang="en-US" sz="25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5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5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003798"/>
                <a:ext cx="5184432" cy="10327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8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 animBg="1"/>
      <p:bldP spid="27" grpId="1" animBg="1"/>
      <p:bldP spid="29" grpId="0" animBg="1"/>
      <p:bldP spid="29" grpId="1" animBg="1"/>
      <p:bldP spid="28" grpId="0" animBg="1"/>
      <p:bldP spid="31" grpId="0" animBg="1"/>
      <p:bldP spid="3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-20538"/>
            <a:ext cx="9067739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6" y="-20538"/>
            <a:ext cx="8557311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5496" y="545007"/>
                <a:ext cx="9032243" cy="946623"/>
              </a:xfrm>
              <a:prstGeom prst="rect">
                <a:avLst/>
              </a:prstGeom>
            </p:spPr>
            <p:txBody>
              <a:bodyPr wrap="square" lIns="144987" tIns="72494" rIns="144987" bIns="72494">
                <a:spAutoFit/>
              </a:bodyPr>
              <a:lstStyle/>
              <a:p>
                <a:r>
                  <a:rPr lang="en-US" sz="2600" b="1" dirty="0" err="1" smtClean="0">
                    <a:latin typeface="Arial" pitchFamily="34" charset="0"/>
                    <a:cs typeface="Arial" pitchFamily="34" charset="0"/>
                  </a:rPr>
                  <a:t>Soat</a:t>
                </a:r>
                <a:r>
                  <a:rPr lang="en-US" sz="2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: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da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soat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minut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millari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necha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gradusga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45007"/>
                <a:ext cx="9032243" cy="946623"/>
              </a:xfrm>
              <a:prstGeom prst="rect">
                <a:avLst/>
              </a:prstGeom>
              <a:blipFill rotWithShape="1">
                <a:blip r:embed="rId2"/>
                <a:stretch>
                  <a:fillRect l="-608" t="-2564" b="-12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мухтор\Desktop\B0D04146C665181A959BA010FE4FB42DBD4E3C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7614"/>
            <a:ext cx="2459715" cy="23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2339752" y="1275606"/>
                <a:ext cx="6727987" cy="2839449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144987" tIns="72494" rIns="144987" bIns="72494">
                <a:spAutoFit/>
              </a:bodyPr>
              <a:lstStyle/>
              <a:p>
                <a:r>
                  <a:rPr lang="en-US" sz="2500" b="1" dirty="0" err="1" smtClean="0">
                    <a:latin typeface="Arial" pitchFamily="34" charset="0"/>
                    <a:cs typeface="Arial" pitchFamily="34" charset="0"/>
                  </a:rPr>
                  <a:t>Soat</a:t>
                </a:r>
                <a:r>
                  <a:rPr lang="en-US" sz="25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mili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soatda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dirty="0">
                        <a:latin typeface="Cambria Math"/>
                      </a:rPr>
                      <m:t>𝟏𝟎</m:t>
                    </m:r>
                    <m:r>
                      <a:rPr lang="en-US" sz="2500" b="1" i="1">
                        <a:latin typeface="Cambria Math"/>
                      </a:rPr>
                      <m:t>∙</m:t>
                    </m:r>
                    <m:r>
                      <a:rPr lang="en-US" sz="2500" b="1" i="1">
                        <a:latin typeface="Cambria Math"/>
                      </a:rPr>
                      <m:t>𝟑𝟎</m:t>
                    </m:r>
                    <m:r>
                      <a:rPr lang="en-US" sz="2500" b="1" i="1">
                        <a:latin typeface="Cambria Math"/>
                      </a:rPr>
                      <m:t>°=</m:t>
                    </m:r>
                    <m:r>
                      <a:rPr lang="en-US" sz="2500" b="1" i="1">
                        <a:latin typeface="Cambria Math"/>
                      </a:rPr>
                      <m:t>𝟑𝟎𝟎</m:t>
                    </m:r>
                    <m:r>
                      <a:rPr lang="en-US" sz="25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ga,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minutda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</a:rPr>
                      <m:t>𝟏𝟎</m:t>
                    </m:r>
                    <m:r>
                      <a:rPr lang="en-US" sz="2500" b="1" i="1">
                        <a:latin typeface="Cambria Math"/>
                      </a:rPr>
                      <m:t>∙</m:t>
                    </m:r>
                    <m:r>
                      <a:rPr lang="en-US" sz="2500" b="1" i="1">
                        <a:latin typeface="Cambria Math"/>
                      </a:rPr>
                      <m:t>𝟎</m:t>
                    </m:r>
                    <m:r>
                      <a:rPr lang="en-US" sz="2500" b="1" i="1">
                        <a:latin typeface="Cambria Math"/>
                      </a:rPr>
                      <m:t>,</m:t>
                    </m:r>
                    <m:r>
                      <a:rPr lang="en-US" sz="2500" b="1" i="1">
                        <a:latin typeface="Cambria Math"/>
                      </a:rPr>
                      <m:t>𝟓</m:t>
                    </m:r>
                    <m:r>
                      <a:rPr lang="en-US" sz="2500" b="1" i="1">
                        <a:latin typeface="Cambria Math"/>
                      </a:rPr>
                      <m:t>°=</m:t>
                    </m:r>
                    <m:r>
                      <a:rPr lang="en-US" sz="2500" b="1" i="1">
                        <a:latin typeface="Cambria Math"/>
                      </a:rPr>
                      <m:t>𝟓</m:t>
                    </m:r>
                    <m:r>
                      <a:rPr lang="en-US" sz="25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buriladi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jami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</a:rPr>
                      <m:t>𝟑𝟎𝟎</m:t>
                    </m:r>
                    <m:r>
                      <a:rPr lang="en-US" sz="2500" b="1" i="1">
                        <a:latin typeface="Cambria Math"/>
                      </a:rPr>
                      <m:t>°+</m:t>
                    </m:r>
                    <m:r>
                      <a:rPr lang="en-US" sz="2500" b="1" i="1">
                        <a:latin typeface="Cambria Math"/>
                      </a:rPr>
                      <m:t>𝟓</m:t>
                    </m:r>
                    <m:r>
                      <a:rPr lang="en-US" sz="2500" b="1" i="1">
                        <a:latin typeface="Cambria Math"/>
                      </a:rPr>
                      <m:t>°=</m:t>
                    </m:r>
                    <m:r>
                      <a:rPr lang="en-US" sz="2500" b="1" i="1">
                        <a:latin typeface="Cambria Math"/>
                      </a:rPr>
                      <m:t>𝟑𝟎𝟓</m:t>
                    </m:r>
                    <m:r>
                      <a:rPr lang="en-US" sz="25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buriladi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Minut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mili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minutda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</a:rPr>
                      <m:t>𝟏𝟎</m:t>
                    </m:r>
                    <m:r>
                      <a:rPr lang="en-US" sz="2500" b="1" i="1">
                        <a:latin typeface="Cambria Math"/>
                      </a:rPr>
                      <m:t>∙</m:t>
                    </m:r>
                    <m:r>
                      <a:rPr lang="en-US" sz="2500" b="1" i="1">
                        <a:latin typeface="Cambria Math"/>
                      </a:rPr>
                      <m:t>𝟔</m:t>
                    </m:r>
                    <m:r>
                      <a:rPr lang="en-US" sz="2500" b="1" i="1">
                        <a:latin typeface="Cambria Math"/>
                      </a:rPr>
                      <m:t>°=</m:t>
                    </m:r>
                    <m:r>
                      <a:rPr lang="en-US" sz="2500" b="1" i="1">
                        <a:latin typeface="Cambria Math"/>
                      </a:rPr>
                      <m:t>𝟔𝟎</m:t>
                    </m:r>
                    <m:r>
                      <a:rPr lang="en-US" sz="25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buriladi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2500" b="1" dirty="0" err="1" smtClean="0">
                    <a:latin typeface="Arial" pitchFamily="34" charset="0"/>
                    <a:cs typeface="Arial" pitchFamily="34" charset="0"/>
                  </a:rPr>
                  <a:t>Soat</a:t>
                </a:r>
                <a:r>
                  <a:rPr lang="en-US" sz="25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minut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millari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i="1" dirty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500" b="1" i="1" dirty="0">
                    <a:latin typeface="Arial" pitchFamily="34" charset="0"/>
                    <a:cs typeface="Arial" pitchFamily="34" charset="0"/>
                  </a:rPr>
                </a:b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</a:rPr>
                      <m:t>𝟑𝟎𝟓</m:t>
                    </m:r>
                    <m:r>
                      <a:rPr lang="en-US" sz="2500" b="1" i="1">
                        <a:latin typeface="Cambria Math"/>
                      </a:rPr>
                      <m:t>°−</m:t>
                    </m:r>
                    <m:r>
                      <a:rPr lang="en-US" sz="2500" b="1" i="1">
                        <a:latin typeface="Cambria Math"/>
                      </a:rPr>
                      <m:t>𝟔𝟎</m:t>
                    </m:r>
                    <m:r>
                      <a:rPr lang="en-US" sz="2500" b="1" i="1">
                        <a:latin typeface="Cambria Math"/>
                      </a:rPr>
                      <m:t>°=</m:t>
                    </m:r>
                    <m:r>
                      <a:rPr lang="en-US" sz="2500" b="1" i="1">
                        <a:latin typeface="Cambria Math"/>
                      </a:rPr>
                      <m:t>𝟐𝟒𝟓</m:t>
                    </m:r>
                    <m:r>
                      <a:rPr lang="en-US" sz="25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/>
                        <a:cs typeface="Arial" pitchFamily="34" charset="0"/>
                      </a:rPr>
                      <m:t>𝟑𝟔𝟎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Arial" pitchFamily="34" charset="0"/>
                      </a:rPr>
                      <m:t>°−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Arial" pitchFamily="34" charset="0"/>
                      </a:rPr>
                      <m:t>𝟐𝟒𝟓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Arial" pitchFamily="34" charset="0"/>
                      </a:rPr>
                      <m:t>°=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Arial" pitchFamily="34" charset="0"/>
                      </a:rPr>
                      <m:t>𝟏𝟏𝟓</m:t>
                    </m:r>
                    <m:r>
                      <a:rPr lang="en-US" sz="2500" b="1" i="1">
                        <a:latin typeface="Cambria Math"/>
                        <a:ea typeface="Cambria Math"/>
                        <a:cs typeface="Arial" pitchFamily="34" charset="0"/>
                      </a:rPr>
                      <m:t>°</m:t>
                    </m:r>
                  </m:oMath>
                </a14:m>
                <a:endParaRPr lang="en-US" sz="25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275606"/>
                <a:ext cx="6727987" cy="2839449"/>
              </a:xfrm>
              <a:prstGeom prst="rect">
                <a:avLst/>
              </a:prstGeom>
              <a:blipFill rotWithShape="1">
                <a:blip r:embed="rId4"/>
                <a:stretch>
                  <a:fillRect l="-725" t="-429" b="-34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496" y="3939902"/>
                <a:ext cx="9013987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Umumiy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holatda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soat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500" b="1" i="1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500" b="1" i="1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5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vaqtda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soat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minut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millari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burchak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𝟑𝟎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°−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formula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b="1" dirty="0" err="1">
                    <a:latin typeface="Arial" pitchFamily="34" charset="0"/>
                    <a:cs typeface="Arial" pitchFamily="34" charset="0"/>
                  </a:rPr>
                  <a:t>mumkin</a:t>
                </a:r>
                <a:r>
                  <a:rPr lang="en-US" sz="2500" b="1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939902"/>
                <a:ext cx="9013987" cy="1246495"/>
              </a:xfrm>
              <a:prstGeom prst="rect">
                <a:avLst/>
              </a:prstGeom>
              <a:blipFill rotWithShape="1">
                <a:blip r:embed="rId5"/>
                <a:stretch>
                  <a:fillRect l="-1150" t="-3415" b="-10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3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111-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25, 27, 28-</a:t>
            </a:r>
            <a:r>
              <a:rPr lang="en-US" sz="3200" dirty="0" smtClean="0"/>
              <a:t>mashqlar. 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11710"/>
            <a:ext cx="43924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36512" y="699542"/>
                <a:ext cx="9145016" cy="99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1.10.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𝟐𝟎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cm ga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145016" cy="996042"/>
              </a:xfrm>
              <a:prstGeom prst="rect">
                <a:avLst/>
              </a:prstGeom>
              <a:blipFill rotWithShape="1">
                <a:blip r:embed="rId2"/>
                <a:stretch>
                  <a:fillRect l="-1333" t="-1840" b="-16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vazifani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27173" y="2067694"/>
            <a:ext cx="1465026" cy="1383556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/>
          </a:p>
        </p:txBody>
      </p:sp>
      <p:sp>
        <p:nvSpPr>
          <p:cNvPr id="29" name="Прямоугольник 28"/>
          <p:cNvSpPr/>
          <p:nvPr/>
        </p:nvSpPr>
        <p:spPr>
          <a:xfrm>
            <a:off x="529965" y="2067694"/>
            <a:ext cx="1462234" cy="1425283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79512" y="2428719"/>
                <a:ext cx="389247" cy="54651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en-US" sz="2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8719"/>
                <a:ext cx="389247" cy="5465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361260" y="2791079"/>
                <a:ext cx="389247" cy="54651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en-US" sz="2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260" y="2791079"/>
                <a:ext cx="389247" cy="5465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Овал 37"/>
          <p:cNvSpPr/>
          <p:nvPr/>
        </p:nvSpPr>
        <p:spPr>
          <a:xfrm>
            <a:off x="1256980" y="2752858"/>
            <a:ext cx="46589" cy="61985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1257230" y="2792297"/>
            <a:ext cx="9894" cy="70068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16573" y="2238033"/>
                <a:ext cx="4959435" cy="1167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/>
                              <a:cs typeface="Arial" panose="020B0604020202020204" pitchFamily="34" charset="0"/>
                            </a:rPr>
                            <m:t>𝟐𝟎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sz="3200" b="1" i="1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  <m:rad>
                        <m:radPr>
                          <m:degHide m:val="on"/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3200" b="1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73" y="2238033"/>
                <a:ext cx="4959435" cy="11676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23928" y="3939902"/>
                <a:ext cx="3017364" cy="565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>
                        <a:latin typeface="Cambria Math"/>
                      </a:rPr>
                      <m:t>𝒄𝒎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939902"/>
                <a:ext cx="3017364" cy="565155"/>
              </a:xfrm>
              <a:prstGeom prst="rect">
                <a:avLst/>
              </a:prstGeom>
              <a:blipFill rotWithShape="1">
                <a:blip r:embed="rId6"/>
                <a:stretch>
                  <a:fillRect l="-4242" t="-3226" b="-2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24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  <p:bldP spid="29" grpId="0" animBg="1"/>
      <p:bldP spid="35" grpId="0"/>
      <p:bldP spid="36" grpId="0"/>
      <p:bldP spid="38" grpId="0" animBg="1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-36512" y="699542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1.12.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36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rombning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vazifani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12445" y="4091571"/>
                <a:ext cx="277236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</a:rPr>
                      <m:t>𝟖𝟎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445" y="4091571"/>
                <a:ext cx="2772362" cy="532966"/>
              </a:xfrm>
              <a:prstGeom prst="rect">
                <a:avLst/>
              </a:prstGeom>
              <a:blipFill rotWithShape="1">
                <a:blip r:embed="rId2"/>
                <a:stretch>
                  <a:fillRect l="-4626" t="-10227" b="-29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омб 1"/>
          <p:cNvSpPr/>
          <p:nvPr/>
        </p:nvSpPr>
        <p:spPr>
          <a:xfrm>
            <a:off x="611560" y="1995686"/>
            <a:ext cx="1440160" cy="2592288"/>
          </a:xfrm>
          <a:prstGeom prst="diamond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  <a:endCxn id="2" idx="2"/>
          </p:cNvCxnSpPr>
          <p:nvPr/>
        </p:nvCxnSpPr>
        <p:spPr>
          <a:xfrm>
            <a:off x="1331640" y="1995686"/>
            <a:ext cx="0" cy="25922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1560" y="3291830"/>
            <a:ext cx="14401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03648" y="2825229"/>
                <a:ext cx="6467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825229"/>
                <a:ext cx="646780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7584" y="3389053"/>
                <a:ext cx="6553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89053"/>
                <a:ext cx="65537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71800" y="1923678"/>
                <a:ext cx="520822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923678"/>
                <a:ext cx="520822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59832" y="2749570"/>
                <a:ext cx="2052613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749570"/>
                <a:ext cx="2052613" cy="9371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29172" y="2787774"/>
                <a:ext cx="3263842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𝟏𝟖𝟎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172" y="2787774"/>
                <a:ext cx="3263842" cy="9278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2982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2" grpId="0" animBg="1"/>
      <p:bldP spid="7" grpId="0"/>
      <p:bldP spid="20" grpId="0"/>
      <p:bldP spid="8" grpId="0"/>
      <p:bldP spid="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36512" y="743800"/>
                <a:ext cx="9145016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1.16.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doirani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o‘rab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turgan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743800"/>
                <a:ext cx="9145016" cy="963854"/>
              </a:xfrm>
              <a:prstGeom prst="rect">
                <a:avLst/>
              </a:prstGeom>
              <a:blipFill rotWithShape="1">
                <a:blip r:embed="rId2"/>
                <a:stretch>
                  <a:fillRect l="-1333" t="-5696" r="-933" b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vazifani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2591" y="2067694"/>
            <a:ext cx="2530245" cy="2424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85571" y="2067694"/>
            <a:ext cx="2530245" cy="242481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37714" y="3254864"/>
            <a:ext cx="45888" cy="504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endCxn id="5" idx="2"/>
          </p:cNvCxnSpPr>
          <p:nvPr/>
        </p:nvCxnSpPr>
        <p:spPr>
          <a:xfrm flipH="1">
            <a:off x="1637714" y="2416681"/>
            <a:ext cx="917522" cy="863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1680" y="2465189"/>
                <a:ext cx="5277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465189"/>
                <a:ext cx="52770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40613" y="1707654"/>
                <a:ext cx="14412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13" y="1707654"/>
                <a:ext cx="144122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28184" y="1707654"/>
                <a:ext cx="10432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707654"/>
                <a:ext cx="104329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49590" y="2306945"/>
                <a:ext cx="4395627" cy="1005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=&gt;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90" y="2306945"/>
                <a:ext cx="4395627" cy="10051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3848" y="3435846"/>
                <a:ext cx="47400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435846"/>
                <a:ext cx="474001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12445" y="4091571"/>
                <a:ext cx="26356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𝒄𝒎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445" y="4091571"/>
                <a:ext cx="2635658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4861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8319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  <p:bldP spid="16" grpId="0" animBg="1"/>
      <p:bldP spid="5" grpId="0" animBg="1"/>
      <p:bldP spid="19" grpId="0"/>
      <p:bldP spid="21" grpId="0"/>
      <p:bldP spid="22" grpId="0"/>
      <p:bldP spid="27" grpId="0"/>
      <p:bldP spid="2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699542"/>
                <a:ext cx="950131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1.22. 11-rasmdagi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tashqarisida</a:t>
                </a:r>
                <a:endPara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5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kkita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</a:rPr>
                      <m:t>𝑨𝑩𝑳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</a:rPr>
                      <m:t>𝑪𝑩𝑲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qurildi.Bu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</a:t>
                </a:r>
                <a:endPara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5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omonlari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tomonni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nuqtalarda</a:t>
                </a:r>
              </a:p>
              <a:p>
                <a:r>
                  <a:rPr lang="en-US" sz="25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esib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o‘tdi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𝑳𝑩𝑪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</a:rPr>
                      <m:t>𝑲𝑩𝑨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tengligini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501319" cy="1631216"/>
              </a:xfrm>
              <a:prstGeom prst="rect">
                <a:avLst/>
              </a:prstGeom>
              <a:blipFill rotWithShape="1">
                <a:blip r:embed="rId2"/>
                <a:stretch>
                  <a:fillRect l="-1026" t="-2622" b="-8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1761825" y="2643758"/>
            <a:ext cx="0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61825" y="4371950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761825" y="2643758"/>
            <a:ext cx="864096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897729" y="2643758"/>
            <a:ext cx="864096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97729" y="4371950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49657" y="4371950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625921" y="4371950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249657" y="2643758"/>
            <a:ext cx="1512168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761825" y="2643758"/>
            <a:ext cx="1512168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523619" y="2283718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19" y="2283718"/>
                <a:ext cx="47641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9141" y="4299942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1" y="4299942"/>
                <a:ext cx="45717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395990" y="4270325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990" y="4270325"/>
                <a:ext cx="44595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496" y="4270325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270325"/>
                <a:ext cx="42832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072789" y="4270324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789" y="4270324"/>
                <a:ext cx="48923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>
            <a:off x="5148064" y="4371950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148064" y="2643758"/>
            <a:ext cx="864096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283968" y="4371950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3635896" y="4371950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3635896" y="2643758"/>
            <a:ext cx="1512168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909858" y="2283718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858" y="2283718"/>
                <a:ext cx="47641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782229" y="4270325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229" y="4270325"/>
                <a:ext cx="44595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21735" y="4270325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35" y="4270325"/>
                <a:ext cx="42832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Прямая соединительная линия 87"/>
          <p:cNvCxnSpPr/>
          <p:nvPr/>
        </p:nvCxnSpPr>
        <p:spPr>
          <a:xfrm>
            <a:off x="7248860" y="4371950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6384764" y="2643758"/>
            <a:ext cx="864096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384764" y="4371950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8112956" y="4371950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7248860" y="2643758"/>
            <a:ext cx="1512168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010654" y="2283718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654" y="2283718"/>
                <a:ext cx="47641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156176" y="4299942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299942"/>
                <a:ext cx="457176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559824" y="4270324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24" y="4270324"/>
                <a:ext cx="489236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Дуга 52"/>
          <p:cNvSpPr/>
          <p:nvPr/>
        </p:nvSpPr>
        <p:spPr>
          <a:xfrm rot="10407767">
            <a:off x="1304175" y="2782064"/>
            <a:ext cx="432048" cy="474439"/>
          </a:xfrm>
          <a:prstGeom prst="arc">
            <a:avLst>
              <a:gd name="adj1" fmla="val 17567134"/>
              <a:gd name="adj2" fmla="val 20518236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Дуга 105"/>
          <p:cNvSpPr/>
          <p:nvPr/>
        </p:nvSpPr>
        <p:spPr>
          <a:xfrm rot="5076776">
            <a:off x="1804117" y="2859904"/>
            <a:ext cx="432048" cy="474439"/>
          </a:xfrm>
          <a:prstGeom prst="arc">
            <a:avLst>
              <a:gd name="adj1" fmla="val 17567134"/>
              <a:gd name="adj2" fmla="val 20518236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96" name="Прямая соединительная линия 4095"/>
          <p:cNvCxnSpPr/>
          <p:nvPr/>
        </p:nvCxnSpPr>
        <p:spPr>
          <a:xfrm>
            <a:off x="1149690" y="3667405"/>
            <a:ext cx="2034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166996" y="3667405"/>
            <a:ext cx="2034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2" grpId="0"/>
      <p:bldP spid="55" grpId="0"/>
      <p:bldP spid="56" grpId="0"/>
      <p:bldP spid="57" grpId="0"/>
      <p:bldP spid="58" grpId="0"/>
      <p:bldP spid="68" grpId="0"/>
      <p:bldP spid="70" grpId="0"/>
      <p:bldP spid="71" grpId="0"/>
      <p:bldP spid="96" grpId="0"/>
      <p:bldP spid="97" grpId="0"/>
      <p:bldP spid="100" grpId="0"/>
      <p:bldP spid="53" grpId="0" animBg="1"/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61825" y="1101973"/>
            <a:ext cx="0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61825" y="2830165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761825" y="1101973"/>
            <a:ext cx="864096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897729" y="1101973"/>
            <a:ext cx="864096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97729" y="2830165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49657" y="2830165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625921" y="2830165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249657" y="1101973"/>
            <a:ext cx="1512168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761825" y="1101973"/>
            <a:ext cx="1512168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523619" y="741933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19" y="741933"/>
                <a:ext cx="47641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9141" y="2758157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1" y="2758157"/>
                <a:ext cx="45717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395990" y="2728540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990" y="2728540"/>
                <a:ext cx="44595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496" y="2728540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28540"/>
                <a:ext cx="42832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072789" y="2728539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789" y="2728539"/>
                <a:ext cx="48923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>
            <a:off x="5148064" y="2830165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148064" y="1101973"/>
            <a:ext cx="864096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283968" y="2830165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3635896" y="2830165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3635896" y="1101973"/>
            <a:ext cx="1512168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909858" y="741933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858" y="741933"/>
                <a:ext cx="47641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782229" y="2728540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229" y="2728540"/>
                <a:ext cx="44595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21735" y="2728540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35" y="2728540"/>
                <a:ext cx="42832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Прямая соединительная линия 87"/>
          <p:cNvCxnSpPr/>
          <p:nvPr/>
        </p:nvCxnSpPr>
        <p:spPr>
          <a:xfrm>
            <a:off x="7248860" y="2830165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6384764" y="1101973"/>
            <a:ext cx="864096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384764" y="2830165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8112956" y="2830165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7248860" y="1101973"/>
            <a:ext cx="1512168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010654" y="741933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654" y="741933"/>
                <a:ext cx="47641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156176" y="2758157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758157"/>
                <a:ext cx="45717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559824" y="2728539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24" y="2728539"/>
                <a:ext cx="489236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Прямая соединительная линия 100"/>
          <p:cNvCxnSpPr/>
          <p:nvPr/>
        </p:nvCxnSpPr>
        <p:spPr>
          <a:xfrm flipH="1">
            <a:off x="4283968" y="1101973"/>
            <a:ext cx="864096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055380" y="2758157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80" y="2758157"/>
                <a:ext cx="457176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Прямая соединительная линия 102"/>
          <p:cNvCxnSpPr/>
          <p:nvPr/>
        </p:nvCxnSpPr>
        <p:spPr>
          <a:xfrm>
            <a:off x="7236296" y="1101973"/>
            <a:ext cx="864096" cy="1728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870461" y="2728540"/>
                <a:ext cx="445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461" y="2728540"/>
                <a:ext cx="445955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Дуга 52"/>
          <p:cNvSpPr/>
          <p:nvPr/>
        </p:nvSpPr>
        <p:spPr>
          <a:xfrm rot="10407767">
            <a:off x="1304175" y="1240279"/>
            <a:ext cx="432048" cy="474439"/>
          </a:xfrm>
          <a:prstGeom prst="arc">
            <a:avLst>
              <a:gd name="adj1" fmla="val 17567134"/>
              <a:gd name="adj2" fmla="val 20518236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Дуга 105"/>
          <p:cNvSpPr/>
          <p:nvPr/>
        </p:nvSpPr>
        <p:spPr>
          <a:xfrm rot="5076776">
            <a:off x="1804117" y="1318119"/>
            <a:ext cx="432048" cy="474439"/>
          </a:xfrm>
          <a:prstGeom prst="arc">
            <a:avLst>
              <a:gd name="adj1" fmla="val 17567134"/>
              <a:gd name="adj2" fmla="val 20518236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96" name="Прямая соединительная линия 4095"/>
          <p:cNvCxnSpPr/>
          <p:nvPr/>
        </p:nvCxnSpPr>
        <p:spPr>
          <a:xfrm>
            <a:off x="1149690" y="2125620"/>
            <a:ext cx="2034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166996" y="2125620"/>
            <a:ext cx="2034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3219822"/>
                <a:ext cx="487736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</a:rPr>
                      <m:t>. </m:t>
                    </m:r>
                    <m:r>
                      <a:rPr lang="en-US" sz="2600" b="1" i="1" smtClean="0">
                        <a:latin typeface="Cambria Math"/>
                      </a:rPr>
                      <m:t>𝑩𝑪</m:t>
                    </m:r>
                    <m:r>
                      <a:rPr lang="en-US" sz="2600" b="1" i="1" smtClean="0"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</a:rPr>
                      <m:t>𝑨𝑩</m:t>
                    </m:r>
                    <m:r>
                      <a:rPr lang="en-US" sz="2600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219822"/>
                <a:ext cx="4877361" cy="492443"/>
              </a:xfrm>
              <a:prstGeom prst="rect">
                <a:avLst/>
              </a:prstGeom>
              <a:blipFill rotWithShape="1">
                <a:blip r:embed="rId15"/>
                <a:stretch>
                  <a:fillRect t="-11111" r="-1125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>
            <a:off x="5436096" y="1923678"/>
            <a:ext cx="2034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744804" y="1923678"/>
            <a:ext cx="2034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49" y="3651870"/>
                <a:ext cx="48356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</a:rPr>
                      <m:t>. ∠</m:t>
                    </m:r>
                    <m:r>
                      <a:rPr lang="en-US" sz="2600" b="1" i="1" smtClean="0"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2600" b="1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600" b="1" i="1" smtClean="0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600" b="1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6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600" b="1" i="1" dirty="0"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sz="2600" b="1" i="1" dirty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" y="3651870"/>
                <a:ext cx="4835683" cy="492443"/>
              </a:xfrm>
              <a:prstGeom prst="rect">
                <a:avLst/>
              </a:prstGeom>
              <a:blipFill rotWithShape="1">
                <a:blip r:embed="rId16"/>
                <a:stretch>
                  <a:fillRect t="-11111" r="-1261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 rot="16043948">
            <a:off x="5512888" y="2502731"/>
            <a:ext cx="618350" cy="628908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425386">
            <a:off x="6235357" y="2475648"/>
            <a:ext cx="618350" cy="628908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6512" y="4083918"/>
                <a:ext cx="7279044" cy="76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𝟑</m:t>
                      </m:r>
                      <m:r>
                        <a:rPr lang="en-US" sz="2600" b="1" i="1" smtClean="0">
                          <a:latin typeface="Cambria Math"/>
                        </a:rPr>
                        <m:t>.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6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  <m:t>𝑪𝑩𝑳</m:t>
                              </m:r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  <m:t>=∠</m:t>
                              </m:r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  <m:t>𝑨𝑩𝑪</m:t>
                              </m:r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  <m:t>+∠</m:t>
                              </m:r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  <m:t>𝑨𝑩𝑳</m:t>
                              </m:r>
                            </m:e>
                            <m:e>
                              <m:r>
                                <a:rPr lang="en-US" sz="2600" b="1" i="1"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  <m:r>
                                <a:rPr lang="en-US" sz="2600" b="1" i="1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  <m:r>
                                <a:rPr lang="en-US" sz="2600" b="1" i="1">
                                  <a:latin typeface="Cambria Math"/>
                                  <a:ea typeface="Cambria Math"/>
                                </a:rPr>
                                <m:t>=∠</m:t>
                              </m:r>
                              <m:r>
                                <a:rPr lang="en-US" sz="2600" b="1" i="1">
                                  <a:latin typeface="Cambria Math"/>
                                  <a:ea typeface="Cambria Math"/>
                                </a:rPr>
                                <m:t>𝑨𝑩𝑪</m:t>
                              </m:r>
                              <m:r>
                                <a:rPr lang="en-US" sz="2600" b="1" i="1">
                                  <a:latin typeface="Cambria Math"/>
                                  <a:ea typeface="Cambria Math"/>
                                </a:rPr>
                                <m:t>+∠</m:t>
                              </m:r>
                              <m:r>
                                <a:rPr lang="en-US" sz="2600" b="1" i="1" smtClean="0">
                                  <a:latin typeface="Cambria Math"/>
                                  <a:ea typeface="Cambria Math"/>
                                </a:rPr>
                                <m:t>𝑪𝑩𝑲</m:t>
                              </m:r>
                            </m:e>
                          </m:eqArr>
                        </m:e>
                      </m:d>
                      <m:r>
                        <a:rPr lang="en-US" sz="2600" b="1" i="1" smtClean="0">
                          <a:latin typeface="Cambria Math"/>
                        </a:rPr>
                        <m:t> 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𝑪𝑩𝑳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𝑨𝑩𝑲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083918"/>
                <a:ext cx="7279044" cy="76617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Дуга 53"/>
          <p:cNvSpPr/>
          <p:nvPr/>
        </p:nvSpPr>
        <p:spPr>
          <a:xfrm rot="8413415">
            <a:off x="4817312" y="911608"/>
            <a:ext cx="618350" cy="628908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8135450">
            <a:off x="7020002" y="880601"/>
            <a:ext cx="618350" cy="628908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4008" y="4625429"/>
                <a:ext cx="45550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.=&gt;∆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𝑳𝑩𝑪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=∆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𝑲𝑩𝑨</m:t>
                      </m:r>
                    </m:oMath>
                  </m:oMathPara>
                </a14:m>
                <a:endParaRPr lang="ru-RU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625429"/>
                <a:ext cx="4555030" cy="53860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543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58" grpId="0"/>
      <p:bldP spid="68" grpId="0"/>
      <p:bldP spid="70" grpId="0"/>
      <p:bldP spid="71" grpId="0"/>
      <p:bldP spid="96" grpId="0"/>
      <p:bldP spid="97" grpId="0"/>
      <p:bldP spid="100" grpId="0"/>
      <p:bldP spid="102" grpId="0"/>
      <p:bldP spid="102" grpId="1"/>
      <p:bldP spid="104" grpId="0"/>
      <p:bldP spid="104" grpId="1"/>
      <p:bldP spid="53" grpId="0" animBg="1"/>
      <p:bldP spid="106" grpId="0" animBg="1"/>
      <p:bldP spid="2" grpId="0"/>
      <p:bldP spid="3" grpId="0"/>
      <p:bldP spid="5" grpId="0" animBg="1"/>
      <p:bldP spid="50" grpId="0" animBg="1"/>
      <p:bldP spid="6" grpId="0"/>
      <p:bldP spid="54" grpId="0" animBg="1"/>
      <p:bldP spid="59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699542"/>
                <a:ext cx="912942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1.23. 12-rasmda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tasvirlangan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𝑪𝑫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chiziqlarning</a:t>
                </a:r>
                <a:endPara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joylashuvini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Javobingizni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asoslang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129422" cy="861774"/>
              </a:xfrm>
              <a:prstGeom prst="rect">
                <a:avLst/>
              </a:prstGeom>
              <a:blipFill rotWithShape="1">
                <a:blip r:embed="rId2"/>
                <a:stretch>
                  <a:fillRect l="-1068" t="-4965" r="-67" b="-163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1547664" y="2211710"/>
            <a:ext cx="19442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547664" y="3795886"/>
            <a:ext cx="19442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55576" y="2211710"/>
            <a:ext cx="792088" cy="10081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55576" y="3219822"/>
            <a:ext cx="792088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 rot="2528528">
            <a:off x="408863" y="2890952"/>
            <a:ext cx="648072" cy="504056"/>
          </a:xfrm>
          <a:prstGeom prst="arc">
            <a:avLst>
              <a:gd name="adj1" fmla="val 17134384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6737926">
            <a:off x="1261656" y="1831318"/>
            <a:ext cx="648072" cy="567680"/>
          </a:xfrm>
          <a:prstGeom prst="arc">
            <a:avLst>
              <a:gd name="adj1" fmla="val 16200000"/>
              <a:gd name="adj2" fmla="val 57718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 rot="20679640">
            <a:off x="1170743" y="3575129"/>
            <a:ext cx="648072" cy="504056"/>
          </a:xfrm>
          <a:prstGeom prst="arc">
            <a:avLst>
              <a:gd name="adj1" fmla="val 14927923"/>
              <a:gd name="adj2" fmla="val 47797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9933" y="2958792"/>
                <a:ext cx="76174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𝟗𝟔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33" y="2958792"/>
                <a:ext cx="761747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313637" y="3219822"/>
                <a:ext cx="95410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𝟏𝟒𝟐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37" y="3219822"/>
                <a:ext cx="954107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78749" y="2283718"/>
                <a:ext cx="95410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𝟏𝟐𝟐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49" y="2283718"/>
                <a:ext cx="954107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15816" y="1779662"/>
                <a:ext cx="50045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779662"/>
                <a:ext cx="500458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313637" y="1827127"/>
                <a:ext cx="48122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637" y="1827127"/>
                <a:ext cx="481221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54155" y="2973600"/>
                <a:ext cx="5164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55" y="2973600"/>
                <a:ext cx="516488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325417" y="3735491"/>
                <a:ext cx="4700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17" y="3735491"/>
                <a:ext cx="470000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970324" y="3735491"/>
                <a:ext cx="51007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24" y="3735491"/>
                <a:ext cx="510076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755576" y="3219821"/>
            <a:ext cx="2880320" cy="48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068216" y="2859782"/>
                <a:ext cx="44916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216" y="2859782"/>
                <a:ext cx="449162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91880" y="1491630"/>
                <a:ext cx="559159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𝑨𝑩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𝑪𝑫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faraz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qilaylik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491630"/>
                <a:ext cx="5591595" cy="507831"/>
              </a:xfrm>
              <a:prstGeom prst="rect">
                <a:avLst/>
              </a:prstGeom>
              <a:blipFill rotWithShape="1">
                <a:blip r:embed="rId12"/>
                <a:stretch>
                  <a:fillRect t="-9639" r="-1091" b="-3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98157" y="1995686"/>
                <a:ext cx="311014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𝑲𝑳</m:t>
                    </m:r>
                    <m:r>
                      <a:rPr lang="en-US" sz="2700" b="1" i="1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700" b="1" i="1" smtClean="0">
                        <a:latin typeface="Cambria Math"/>
                      </a:rPr>
                      <m:t>𝑨𝑩</m:t>
                    </m:r>
                    <m:r>
                      <a:rPr lang="en-US" sz="2700" b="1" i="1" smtClean="0">
                        <a:latin typeface="Cambria Math"/>
                      </a:rPr>
                      <m:t>,  </m:t>
                    </m:r>
                    <m:r>
                      <a:rPr lang="en-US" sz="2700" b="1" i="1" smtClean="0">
                        <a:latin typeface="Cambria Math"/>
                      </a:rPr>
                      <m:t>𝑲𝑳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𝑪𝑫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157" y="1995686"/>
                <a:ext cx="3110147" cy="5078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Дуга 18"/>
          <p:cNvSpPr/>
          <p:nvPr/>
        </p:nvSpPr>
        <p:spPr>
          <a:xfrm>
            <a:off x="683568" y="2859782"/>
            <a:ext cx="671029" cy="588482"/>
          </a:xfrm>
          <a:prstGeom prst="arc">
            <a:avLst>
              <a:gd name="adj1" fmla="val 16200000"/>
              <a:gd name="adj2" fmla="val 420278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Дуга 74"/>
          <p:cNvSpPr/>
          <p:nvPr/>
        </p:nvSpPr>
        <p:spPr>
          <a:xfrm rot="5400000">
            <a:off x="547633" y="2900752"/>
            <a:ext cx="671029" cy="687191"/>
          </a:xfrm>
          <a:prstGeom prst="arc">
            <a:avLst>
              <a:gd name="adj1" fmla="val 16200000"/>
              <a:gd name="adj2" fmla="val 19235316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15203" y="2615414"/>
                <a:ext cx="4764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03" y="2615414"/>
                <a:ext cx="476477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102931" y="3075806"/>
                <a:ext cx="4827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31" y="3075806"/>
                <a:ext cx="482761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1637" y="2465189"/>
                <a:ext cx="200407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𝟗𝟔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637" y="2465189"/>
                <a:ext cx="2004075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00117" y="2897237"/>
                <a:ext cx="465550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𝑲𝑳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600" b="1" i="1">
                          <a:latin typeface="Cambria Math"/>
                        </a:rPr>
                        <m:t>𝑨𝑩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𝟏𝟐𝟐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°=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17" y="2897237"/>
                <a:ext cx="4655505" cy="4924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00117" y="3355127"/>
                <a:ext cx="466031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𝑲𝑳</m:t>
                      </m:r>
                      <m:r>
                        <a:rPr lang="en-US" sz="2600" b="1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𝑪𝑫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𝟏𝟒𝟐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°=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17" y="3355127"/>
                <a:ext cx="4660315" cy="49244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авая круглая скобка 23"/>
          <p:cNvSpPr/>
          <p:nvPr/>
        </p:nvSpPr>
        <p:spPr>
          <a:xfrm>
            <a:off x="8340293" y="3031091"/>
            <a:ext cx="139853" cy="648072"/>
          </a:xfrm>
          <a:prstGeom prst="rightBracket">
            <a:avLst>
              <a:gd name="adj" fmla="val 615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59399" y="3062739"/>
                <a:ext cx="545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399" y="3062739"/>
                <a:ext cx="545341" cy="5386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5644893" y="3867894"/>
            <a:ext cx="331959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64064" y="3867894"/>
                <a:ext cx="555703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𝟏𝟐𝟐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°+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𝟏𝟒𝟐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°=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°+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064" y="3867894"/>
                <a:ext cx="5557034" cy="49244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-36512" y="4239547"/>
                <a:ext cx="529177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𝟗𝟔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𝟏𝟐𝟐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°+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𝟏𝟒𝟐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°=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°+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239547"/>
                <a:ext cx="5291770" cy="49244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644893" y="4239547"/>
                <a:ext cx="213635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𝟑𝟔𝟎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°=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𝟑𝟔𝟎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893" y="4239547"/>
                <a:ext cx="2136354" cy="492443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511039" y="4587974"/>
                <a:ext cx="153843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𝑨𝑩</m:t>
                    </m:r>
                    <m:r>
                      <a:rPr lang="en-US" sz="2600" b="1" i="1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600" b="1" i="1">
                        <a:latin typeface="Cambria Math"/>
                        <a:ea typeface="Cambria Math"/>
                      </a:rPr>
                      <m:t>𝑪𝑫</m:t>
                    </m:r>
                  </m:oMath>
                </a14:m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6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039" y="4587974"/>
                <a:ext cx="1538434" cy="4924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138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0" grpId="0" animBg="1"/>
      <p:bldP spid="54" grpId="0" animBg="1"/>
      <p:bldP spid="10" grpId="0"/>
      <p:bldP spid="10" grpId="1"/>
      <p:bldP spid="59" grpId="0"/>
      <p:bldP spid="62" grpId="0"/>
      <p:bldP spid="14" grpId="0"/>
      <p:bldP spid="65" grpId="0"/>
      <p:bldP spid="67" grpId="0"/>
      <p:bldP spid="69" grpId="0"/>
      <p:bldP spid="72" grpId="0"/>
      <p:bldP spid="73" grpId="0"/>
      <p:bldP spid="18" grpId="0"/>
      <p:bldP spid="74" grpId="0"/>
      <p:bldP spid="19" grpId="0" animBg="1"/>
      <p:bldP spid="75" grpId="0" animBg="1"/>
      <p:bldP spid="20" grpId="0"/>
      <p:bldP spid="76" grpId="0"/>
      <p:bldP spid="21" grpId="0"/>
      <p:bldP spid="23" grpId="0"/>
      <p:bldP spid="77" grpId="0"/>
      <p:bldP spid="24" grpId="0" animBg="1"/>
      <p:bldP spid="25" grpId="0"/>
      <p:bldP spid="29" grpId="0"/>
      <p:bldP spid="80" grpId="0"/>
      <p:bldP spid="81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699542"/>
                <a:ext cx="9491701" cy="2015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1.24. 13-rasmdagi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uchburchakka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Aylananing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𝒁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urinish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</a:t>
                </a:r>
                <a:r>
                  <a:rPr lang="en-US" sz="2500" b="1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25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tomonlarini</a:t>
                </a:r>
              </a:p>
              <a:p>
                <a:r>
                  <a:rPr lang="en-US" sz="25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yirmasiga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cm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cm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kesmalarga</a:t>
                </a:r>
                <a:endPara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5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jratadi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𝑨𝑵</m:t>
                        </m:r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𝑵𝑩</m:t>
                        </m:r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 </m:t>
                        </m:r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𝒁𝑪</m:t>
                        </m:r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𝑨𝒁</m:t>
                        </m:r>
                      </m:e>
                    </m:d>
                    <m:r>
                      <a:rPr lang="en-US" sz="2500" b="1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5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erimetri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28 cm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tomonlarini</a:t>
                </a:r>
                <a:r>
                  <a:rPr lang="en-US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491701" cy="2015936"/>
              </a:xfrm>
              <a:prstGeom prst="rect">
                <a:avLst/>
              </a:prstGeom>
              <a:blipFill rotWithShape="1">
                <a:blip r:embed="rId2"/>
                <a:stretch>
                  <a:fillRect l="-1028" t="-212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43758"/>
            <a:ext cx="3211702" cy="23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08520" y="2727379"/>
                <a:ext cx="671927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𝑩𝑵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𝑩𝑲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;  </m:t>
                      </m:r>
                      <m:r>
                        <a:rPr lang="en-US" sz="2600" b="1" i="1" smtClean="0">
                          <a:latin typeface="Cambria Math"/>
                        </a:rPr>
                        <m:t>𝑨𝑵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𝑨𝒁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</a:rPr>
                        <m:t>; </m:t>
                      </m:r>
                      <m:r>
                        <a:rPr lang="en-US" sz="2600" b="1" i="1" smtClean="0">
                          <a:latin typeface="Cambria Math"/>
                        </a:rPr>
                        <m:t>𝑲𝑪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𝒁𝑪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727379"/>
                <a:ext cx="6719275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179" y="3231435"/>
                <a:ext cx="64093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𝟑</m:t>
                      </m:r>
                      <m:r>
                        <a:rPr lang="en-US" sz="2600" b="1" i="1" smtClean="0">
                          <a:latin typeface="Cambria Math"/>
                        </a:rPr>
                        <m:t>;  </m:t>
                      </m:r>
                      <m:r>
                        <a:rPr lang="en-US" sz="2600" b="1" i="1" smtClean="0">
                          <a:latin typeface="Cambria Math"/>
                        </a:rPr>
                        <m:t>𝒛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𝟒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𝟑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𝟒</m:t>
                      </m:r>
                      <m:r>
                        <a:rPr lang="en-US" sz="2600" b="1" i="1" smtClean="0">
                          <a:latin typeface="Cambria Math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" y="3231435"/>
                <a:ext cx="6409383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3617317"/>
                <a:ext cx="31904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17317"/>
                <a:ext cx="319048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7504" y="4083918"/>
                <a:ext cx="53855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𝟐𝟖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</a:rPr>
                      <m:t>)+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𝟕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83918"/>
                <a:ext cx="538551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7504" y="4553421"/>
                <a:ext cx="49431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𝟐𝟖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𝟔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𝟏𝟒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53421"/>
                <a:ext cx="494314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03906" y="3225477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906" y="3225477"/>
                <a:ext cx="48282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423986" y="3185269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986" y="3185269"/>
                <a:ext cx="48282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199850" y="3870796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850" y="3870796"/>
                <a:ext cx="49083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45115" y="4625429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115" y="4625429"/>
                <a:ext cx="49083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288082" y="3833341"/>
                <a:ext cx="4603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082" y="3833341"/>
                <a:ext cx="460382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000050" y="4590876"/>
                <a:ext cx="4603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050" y="4590876"/>
                <a:ext cx="460382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527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6" grpId="0"/>
      <p:bldP spid="44" grpId="0"/>
      <p:bldP spid="45" grpId="0"/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05" y="2077097"/>
            <a:ext cx="3211702" cy="23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5290" y="809005"/>
                <a:ext cx="364061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𝟔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𝟖</m:t>
                    </m:r>
                    <m:r>
                      <a:rPr lang="en-US" sz="2800" b="1" i="1" smtClean="0">
                        <a:latin typeface="Cambria Math"/>
                      </a:rPr>
                      <m:t> =&gt;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0" y="809005"/>
                <a:ext cx="3640612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23928" y="809005"/>
                <a:ext cx="399468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800" b="1" i="1" dirty="0" smtClean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809005"/>
                <a:ext cx="3994683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1563638"/>
                <a:ext cx="3960440" cy="721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𝒛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</a:rPr>
                      <m:t>𝟕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</a:rPr>
                      <m:t>𝟕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63638"/>
                <a:ext cx="3960440" cy="7210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2211710"/>
                <a:ext cx="5280613" cy="87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𝑨𝑩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𝟏𝟕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11710"/>
                <a:ext cx="5280613" cy="8728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496" y="3075806"/>
                <a:ext cx="5242141" cy="881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𝑩𝑪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𝒛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𝟐𝟗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075806"/>
                <a:ext cx="5242141" cy="881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496" y="3994674"/>
                <a:ext cx="5641288" cy="881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𝑨𝑪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𝒛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𝟑𝟖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𝟏𝟐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994674"/>
                <a:ext cx="5641288" cy="881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4208" y="2611958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611958"/>
                <a:ext cx="48282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64288" y="2571750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571750"/>
                <a:ext cx="48282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40152" y="3257277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257277"/>
                <a:ext cx="49083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85417" y="4011910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17" y="4011910"/>
                <a:ext cx="49083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28384" y="3219822"/>
                <a:ext cx="4603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3219822"/>
                <a:ext cx="460382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40352" y="3977357"/>
                <a:ext cx="4603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977357"/>
                <a:ext cx="460382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481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1" grpId="0"/>
      <p:bldP spid="3" grpId="0"/>
      <p:bldP spid="5" grpId="0"/>
      <p:bldP spid="14" grpId="0"/>
      <p:bldP spid="15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5473d4a13c1b2872c0698eeb9160479d8eefd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7350</TotalTime>
  <Words>1469</Words>
  <Application>Microsoft Office PowerPoint</Application>
  <PresentationFormat>Экран (16:9)</PresentationFormat>
  <Paragraphs>229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697</cp:revision>
  <dcterms:created xsi:type="dcterms:W3CDTF">2020-04-09T07:32:19Z</dcterms:created>
  <dcterms:modified xsi:type="dcterms:W3CDTF">2021-03-04T05:53:00Z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