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2" r:id="rId2"/>
    <p:sldId id="417" r:id="rId3"/>
    <p:sldId id="1383" r:id="rId4"/>
    <p:sldId id="1384" r:id="rId5"/>
    <p:sldId id="1385" r:id="rId6"/>
    <p:sldId id="1392" r:id="rId7"/>
    <p:sldId id="1386" r:id="rId8"/>
    <p:sldId id="1387" r:id="rId9"/>
    <p:sldId id="1388" r:id="rId10"/>
    <p:sldId id="1389" r:id="rId11"/>
    <p:sldId id="1390" r:id="rId12"/>
    <p:sldId id="1391" r:id="rId13"/>
    <p:sldId id="1393" r:id="rId14"/>
    <p:sldId id="1394" r:id="rId15"/>
    <p:sldId id="1395" r:id="rId16"/>
    <p:sldId id="1396" r:id="rId17"/>
    <p:sldId id="1397" r:id="rId18"/>
    <p:sldId id="1398" r:id="rId19"/>
    <p:sldId id="368" r:id="rId20"/>
    <p:sldId id="407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0" d="100"/>
          <a:sy n="90" d="100"/>
        </p:scale>
        <p:origin x="-78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8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10" Type="http://schemas.openxmlformats.org/officeDocument/2006/relationships/image" Target="../media/image93.png"/><Relationship Id="rId4" Type="http://schemas.openxmlformats.org/officeDocument/2006/relationships/image" Target="../media/image750.png"/><Relationship Id="rId9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31640" y="1707654"/>
            <a:ext cx="7164156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tadbiq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190" y="1779662"/>
            <a:ext cx="545553" cy="11902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190" y="3580954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769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73137" y="34576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016" y="844858"/>
                <a:ext cx="889854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1.13.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𝟓𝟎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𝟖𝟎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𝟔𝟓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𝟏𝟏𝟓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844858"/>
                <a:ext cx="8898546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39" t="-3367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32040" y="4568810"/>
                <a:ext cx="2008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𝟔𝟓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568810"/>
                <a:ext cx="200888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061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342395" y="3579862"/>
            <a:ext cx="3005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3528" y="4515966"/>
            <a:ext cx="3005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3003798"/>
            <a:ext cx="2376264" cy="20008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42395" y="3075806"/>
            <a:ext cx="2717437" cy="1800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2051720" y="3330317"/>
            <a:ext cx="648072" cy="648072"/>
          </a:xfrm>
          <a:prstGeom prst="arc">
            <a:avLst>
              <a:gd name="adj1" fmla="val 18354607"/>
              <a:gd name="adj2" fmla="val 2095245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5095682">
            <a:off x="2151107" y="4185547"/>
            <a:ext cx="648072" cy="648072"/>
          </a:xfrm>
          <a:prstGeom prst="arc">
            <a:avLst>
              <a:gd name="adj1" fmla="val 16764935"/>
              <a:gd name="adj2" fmla="val 1917735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350899">
            <a:off x="1359016" y="3607238"/>
            <a:ext cx="648072" cy="648072"/>
          </a:xfrm>
          <a:prstGeom prst="arc">
            <a:avLst>
              <a:gd name="adj1" fmla="val 18705359"/>
              <a:gd name="adj2" fmla="val 69476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4008" y="3161910"/>
                <a:ext cx="5693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8" y="3161910"/>
                <a:ext cx="569387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512" y="4095531"/>
                <a:ext cx="4764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95531"/>
                <a:ext cx="476412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11760" y="4612680"/>
                <a:ext cx="46679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12680"/>
                <a:ext cx="46679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1623" y="4524931"/>
                <a:ext cx="4619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3" y="4524931"/>
                <a:ext cx="461985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07704" y="3651870"/>
                <a:ext cx="45236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51870"/>
                <a:ext cx="452368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27784" y="3150386"/>
                <a:ext cx="81727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150386"/>
                <a:ext cx="817275" cy="5014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74605" y="4446530"/>
                <a:ext cx="81727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𝟒𝟎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605" y="4446530"/>
                <a:ext cx="817275" cy="50148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уга 16"/>
          <p:cNvSpPr/>
          <p:nvPr/>
        </p:nvSpPr>
        <p:spPr>
          <a:xfrm rot="16200000">
            <a:off x="2156723" y="4258656"/>
            <a:ext cx="432048" cy="532549"/>
          </a:xfrm>
          <a:prstGeom prst="arc">
            <a:avLst>
              <a:gd name="adj1" fmla="val 16200000"/>
              <a:gd name="adj2" fmla="val 197408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>
            <a:off x="827584" y="4299942"/>
            <a:ext cx="432048" cy="532549"/>
          </a:xfrm>
          <a:prstGeom prst="arc">
            <a:avLst>
              <a:gd name="adj1" fmla="val 17303974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3688" y="4167539"/>
                <a:ext cx="45877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67539"/>
                <a:ext cx="458779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15616" y="4155926"/>
                <a:ext cx="45877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55926"/>
                <a:ext cx="458779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0399" y="2670437"/>
                <a:ext cx="23455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99" y="2670437"/>
                <a:ext cx="234551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7944" y="3185269"/>
                <a:ext cx="36145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185269"/>
                <a:ext cx="3614515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1336" y="3651870"/>
                <a:ext cx="18051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336" y="3651870"/>
                <a:ext cx="1805110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707904" y="4121373"/>
                <a:ext cx="5323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21373"/>
                <a:ext cx="532306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23671" y="2139702"/>
                <a:ext cx="1367810" cy="52322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𝟔𝟓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71" y="2139702"/>
                <a:ext cx="1367810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704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5" grpId="0" animBg="1"/>
      <p:bldP spid="15" grpId="1" animBg="1"/>
      <p:bldP spid="15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16" grpId="0"/>
      <p:bldP spid="34" grpId="0"/>
      <p:bldP spid="35" grpId="0"/>
      <p:bldP spid="35" grpId="1"/>
      <p:bldP spid="35" grpId="2"/>
      <p:bldP spid="36" grpId="0"/>
      <p:bldP spid="36" grpId="1"/>
      <p:bldP spid="36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  <p:bldP spid="17" grpId="0" animBg="1"/>
      <p:bldP spid="17" grpId="1" animBg="1"/>
      <p:bldP spid="17" grpId="2" animBg="1"/>
      <p:bldP spid="43" grpId="0" animBg="1"/>
      <p:bldP spid="43" grpId="1" animBg="1"/>
      <p:bldP spid="43" grpId="2" animBg="1"/>
      <p:bldP spid="44" grpId="0"/>
      <p:bldP spid="44" grpId="1"/>
      <p:bldP spid="44" grpId="2"/>
      <p:bldP spid="45" grpId="0"/>
      <p:bldP spid="45" grpId="1"/>
      <p:bldP spid="45" grpId="2"/>
      <p:bldP spid="18" grpId="0"/>
      <p:bldP spid="46" grpId="0"/>
      <p:bldP spid="47" grpId="0"/>
      <p:bldP spid="4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957122"/>
                <a:ext cx="4932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1. 14.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yuzini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57122"/>
                <a:ext cx="493204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469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10056" y="4481413"/>
                <a:ext cx="269439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𝟗</m:t>
                    </m:r>
                    <m:r>
                      <a:rPr lang="en-US" sz="32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 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56" y="4481413"/>
                <a:ext cx="2694392" cy="595932"/>
              </a:xfrm>
              <a:prstGeom prst="rect">
                <a:avLst/>
              </a:prstGeom>
              <a:blipFill rotWithShape="1">
                <a:blip r:embed="rId3"/>
                <a:stretch>
                  <a:fillRect l="-4751" t="-2041" b="-27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 flipH="1">
            <a:off x="611560" y="1779662"/>
            <a:ext cx="792088" cy="14401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03648" y="1779662"/>
            <a:ext cx="2232248" cy="14401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03648" y="1779662"/>
            <a:ext cx="0" cy="14401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0800000">
                <a:off x="1259632" y="2871395"/>
                <a:ext cx="4908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259632" y="2871395"/>
                <a:ext cx="490839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2973600"/>
                <a:ext cx="48122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73600"/>
                <a:ext cx="481221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87624" y="1347614"/>
                <a:ext cx="5004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47614"/>
                <a:ext cx="50045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63888" y="2973600"/>
                <a:ext cx="4700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73600"/>
                <a:ext cx="47000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78006" y="3117616"/>
                <a:ext cx="51007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06" y="3117616"/>
                <a:ext cx="510076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611560" y="3219822"/>
            <a:ext cx="7920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03648" y="3219822"/>
            <a:ext cx="22322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11302" y="2142459"/>
                <a:ext cx="4587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302" y="2142459"/>
                <a:ext cx="458780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86752" y="2736040"/>
                <a:ext cx="4587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52" y="2736040"/>
                <a:ext cx="458780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0852" y="2767767"/>
                <a:ext cx="4587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52" y="2767767"/>
                <a:ext cx="458780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3848" y="1419622"/>
                <a:ext cx="58027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𝑫𝑪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𝑨𝑫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19622"/>
                <a:ext cx="5802742" cy="538609"/>
              </a:xfrm>
              <a:prstGeom prst="rect">
                <a:avLst/>
              </a:prstGeom>
              <a:blipFill rotWithShape="1">
                <a:blip r:embed="rId12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35896" y="1923678"/>
                <a:ext cx="271311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𝑨𝑩𝑪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23678"/>
                <a:ext cx="2713115" cy="9278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95936" y="2753221"/>
                <a:ext cx="52662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𝑨𝑫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𝑫𝑪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53221"/>
                <a:ext cx="526625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762" y="3435846"/>
                <a:ext cx="8702062" cy="648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𝑩𝑫𝑪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𝑩𝑪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𝑫𝑪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" y="3435846"/>
                <a:ext cx="8702062" cy="6489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520" y="4020131"/>
                <a:ext cx="539449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𝑨𝑩𝑪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20131"/>
                <a:ext cx="5394490" cy="89896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075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3" grpId="0"/>
      <p:bldP spid="14" grpId="0"/>
      <p:bldP spid="14" grpId="1"/>
      <p:bldP spid="14" grpId="2"/>
      <p:bldP spid="30" grpId="0"/>
      <p:bldP spid="31" grpId="0"/>
      <p:bldP spid="34" grpId="0"/>
      <p:bldP spid="27" grpId="0"/>
      <p:bldP spid="40" grpId="0"/>
      <p:bldP spid="41" grpId="0"/>
      <p:bldP spid="41" grpId="1"/>
      <p:bldP spid="41" grpId="2"/>
      <p:bldP spid="28" grpId="0"/>
      <p:bldP spid="29" grpId="0"/>
      <p:bldP spid="35" grpId="0"/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957122"/>
                <a:ext cx="8856984" cy="1659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1. 15.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radiusli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aylanaga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𝑹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𝑹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57122"/>
                <a:ext cx="8856984" cy="1659685"/>
              </a:xfrm>
              <a:prstGeom prst="rect">
                <a:avLst/>
              </a:prstGeom>
              <a:blipFill rotWithShape="1">
                <a:blip r:embed="rId2"/>
                <a:stretch>
                  <a:fillRect l="-1376" t="-3676" r="-826" b="-2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467544" y="2787774"/>
            <a:ext cx="2088232" cy="187220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2"/>
            <a:endCxn id="4" idx="6"/>
          </p:cNvCxnSpPr>
          <p:nvPr/>
        </p:nvCxnSpPr>
        <p:spPr>
          <a:xfrm>
            <a:off x="467544" y="372387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6"/>
          </p:cNvCxnSpPr>
          <p:nvPr/>
        </p:nvCxnSpPr>
        <p:spPr>
          <a:xfrm>
            <a:off x="899592" y="2931790"/>
            <a:ext cx="1656184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2"/>
          </p:cNvCxnSpPr>
          <p:nvPr/>
        </p:nvCxnSpPr>
        <p:spPr>
          <a:xfrm flipH="1">
            <a:off x="467544" y="2948101"/>
            <a:ext cx="478928" cy="775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090887">
            <a:off x="268229" y="3466663"/>
            <a:ext cx="432048" cy="637778"/>
          </a:xfrm>
          <a:prstGeom prst="arc">
            <a:avLst>
              <a:gd name="adj1" fmla="val 16442203"/>
              <a:gd name="adj2" fmla="val 2011476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365" y="3507854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" y="3507854"/>
                <a:ext cx="4571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3939" y="2622373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" y="2622373"/>
                <a:ext cx="47641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3768" y="3507854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07854"/>
                <a:ext cx="4514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2062" y="3651870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62" y="3651870"/>
                <a:ext cx="47961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3939" y="3293302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𝟔𝟎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" y="3293302"/>
                <a:ext cx="73770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64596" y="4443958"/>
                <a:ext cx="2183868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96" y="4443958"/>
                <a:ext cx="2183868" cy="580736"/>
              </a:xfrm>
              <a:prstGeom prst="rect">
                <a:avLst/>
              </a:prstGeom>
              <a:blipFill rotWithShape="1">
                <a:blip r:embed="rId8"/>
                <a:stretch>
                  <a:fillRect l="-6145" t="-3158" b="-3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1435945" y="3674876"/>
            <a:ext cx="75715" cy="733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7338" y="3622253"/>
                <a:ext cx="46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38" y="3622253"/>
                <a:ext cx="46839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467544" y="2787774"/>
            <a:ext cx="2088232" cy="187220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5" idx="2"/>
            <a:endCxn id="25" idx="6"/>
          </p:cNvCxnSpPr>
          <p:nvPr/>
        </p:nvCxnSpPr>
        <p:spPr>
          <a:xfrm>
            <a:off x="467544" y="372387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5" idx="6"/>
          </p:cNvCxnSpPr>
          <p:nvPr/>
        </p:nvCxnSpPr>
        <p:spPr>
          <a:xfrm>
            <a:off x="899592" y="2931790"/>
            <a:ext cx="1656184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5" idx="2"/>
          </p:cNvCxnSpPr>
          <p:nvPr/>
        </p:nvCxnSpPr>
        <p:spPr>
          <a:xfrm flipH="1">
            <a:off x="467544" y="2948101"/>
            <a:ext cx="478928" cy="775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090887">
            <a:off x="268229" y="3466663"/>
            <a:ext cx="432048" cy="637778"/>
          </a:xfrm>
          <a:prstGeom prst="arc">
            <a:avLst>
              <a:gd name="adj1" fmla="val 16442203"/>
              <a:gd name="adj2" fmla="val 2011476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20333" y="2929692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33" y="2929692"/>
                <a:ext cx="44435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12062" y="3651870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62" y="3651870"/>
                <a:ext cx="47961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3939" y="3293302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" y="3293302"/>
                <a:ext cx="46038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Овал 40"/>
          <p:cNvSpPr/>
          <p:nvPr/>
        </p:nvSpPr>
        <p:spPr>
          <a:xfrm>
            <a:off x="1435945" y="3674876"/>
            <a:ext cx="75715" cy="733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27338" y="3622253"/>
                <a:ext cx="46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38" y="3622253"/>
                <a:ext cx="46839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920" y="2843272"/>
                <a:ext cx="24436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43272"/>
                <a:ext cx="244361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51920" y="3329285"/>
                <a:ext cx="30246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9285"/>
                <a:ext cx="302467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75856" y="3775640"/>
                <a:ext cx="3574055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75640"/>
                <a:ext cx="3574055" cy="102835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1923678"/>
                <a:ext cx="1484894" cy="57394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23678"/>
                <a:ext cx="1484894" cy="5739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524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4" grpId="2" animBg="1"/>
      <p:bldP spid="19" grpId="0" animBg="1"/>
      <p:bldP spid="19" grpId="1" animBg="1"/>
      <p:bldP spid="19" grpId="2" animBg="1"/>
      <p:bldP spid="20" grpId="0"/>
      <p:bldP spid="20" grpId="1"/>
      <p:bldP spid="20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23" grpId="0"/>
      <p:bldP spid="6" grpId="0" animBg="1"/>
      <p:bldP spid="6" grpId="1" animBg="1"/>
      <p:bldP spid="6" grpId="2" animBg="1"/>
      <p:bldP spid="24" grpId="0"/>
      <p:bldP spid="24" grpId="1"/>
      <p:bldP spid="24" grpId="2"/>
      <p:bldP spid="25" grpId="0" animBg="1"/>
      <p:bldP spid="25" grpId="1" animBg="1"/>
      <p:bldP spid="29" grpId="0" animBg="1"/>
      <p:bldP spid="29" grpId="1" animBg="1"/>
      <p:bldP spid="34" grpId="0"/>
      <p:bldP spid="34" grpId="1"/>
      <p:bldP spid="35" grpId="0"/>
      <p:bldP spid="35" grpId="1"/>
      <p:bldP spid="40" grpId="0"/>
      <p:bldP spid="40" grpId="1"/>
      <p:bldP spid="41" grpId="0" animBg="1"/>
      <p:bldP spid="41" grpId="1" animBg="1"/>
      <p:bldP spid="42" grpId="0"/>
      <p:bldP spid="42" grpId="1"/>
      <p:bldP spid="7" grpId="0"/>
      <p:bldP spid="44" grpId="0"/>
      <p:bldP spid="4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961713" y="1363166"/>
            <a:ext cx="1465026" cy="13835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sp>
        <p:nvSpPr>
          <p:cNvPr id="4" name="object 2"/>
          <p:cNvSpPr/>
          <p:nvPr/>
        </p:nvSpPr>
        <p:spPr>
          <a:xfrm>
            <a:off x="17360" y="153559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472710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Aylanaga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endParaRPr lang="en-US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59222" y="1369780"/>
            <a:ext cx="1465026" cy="1383556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962014" y="1369780"/>
            <a:ext cx="1462234" cy="142528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sp>
        <p:nvSpPr>
          <p:cNvPr id="6" name="Овал 5"/>
          <p:cNvSpPr/>
          <p:nvPr/>
        </p:nvSpPr>
        <p:spPr>
          <a:xfrm>
            <a:off x="611560" y="1131590"/>
            <a:ext cx="2175225" cy="1929204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1561" y="1730805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1730805"/>
                <a:ext cx="389247" cy="5465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3309" y="2093165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09" y="2093165"/>
                <a:ext cx="389247" cy="546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699173" y="1368445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73" y="1368445"/>
                <a:ext cx="389247" cy="5465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1689029" y="2054944"/>
            <a:ext cx="46589" cy="61985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689279" y="2094383"/>
            <a:ext cx="9894" cy="70068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5" idx="6"/>
          </p:cNvCxnSpPr>
          <p:nvPr/>
        </p:nvCxnSpPr>
        <p:spPr>
          <a:xfrm flipV="1">
            <a:off x="1735618" y="1369786"/>
            <a:ext cx="688630" cy="716151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9512" y="3291830"/>
                <a:ext cx="1440160" cy="83479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91830"/>
                <a:ext cx="1440160" cy="8347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3795886"/>
                <a:ext cx="1674817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95886"/>
                <a:ext cx="1674817" cy="9973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7280" y="843558"/>
                <a:ext cx="621574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1. 17.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80" y="843558"/>
                <a:ext cx="6215741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2061" t="-4386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95936" y="2115879"/>
                <a:ext cx="320895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15879"/>
                <a:ext cx="3208955" cy="9278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51920" y="3291830"/>
                <a:ext cx="420846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291830"/>
                <a:ext cx="420846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15809" y="4245919"/>
                <a:ext cx="20056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09" y="4245919"/>
                <a:ext cx="2005677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6383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8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" grpId="0" animBg="1"/>
      <p:bldP spid="3" grpId="0" animBg="1"/>
      <p:bldP spid="6" grpId="0" animBg="1"/>
      <p:bldP spid="6" grpId="1" animBg="1"/>
      <p:bldP spid="12" grpId="0"/>
      <p:bldP spid="13" grpId="0"/>
      <p:bldP spid="14" grpId="0"/>
      <p:bldP spid="14" grpId="1"/>
      <p:bldP spid="15" grpId="0" animBg="1"/>
      <p:bldP spid="21" grpId="0"/>
      <p:bldP spid="11" grpId="0"/>
      <p:bldP spid="18" grpId="0"/>
      <p:bldP spid="35" grpId="0"/>
      <p:bldP spid="42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30788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06015" y="147076"/>
            <a:ext cx="8961724" cy="70943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ko‘pburchaklar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771550"/>
            <a:ext cx="8725343" cy="143906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543"/>
            <a:ext cx="2910370" cy="26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63888" y="2736108"/>
                <a:ext cx="3281893" cy="1012538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736108"/>
                <a:ext cx="3281893" cy="1012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69380" y="3795886"/>
                <a:ext cx="2738924" cy="1009654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80" y="3795886"/>
                <a:ext cx="2738924" cy="10096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68072" y="2739039"/>
                <a:ext cx="1852400" cy="984839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072" y="2739039"/>
                <a:ext cx="1852400" cy="9848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1697" y="2067694"/>
                <a:ext cx="3244639" cy="577291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97" y="2067694"/>
                <a:ext cx="3244639" cy="577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30788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06015" y="147076"/>
            <a:ext cx="8961724" cy="70943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ko‘pburchaklar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96" y="771550"/>
                <a:ext cx="8725343" cy="1439065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1.19.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𝟏𝟖𝟎𝟎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bo‘lgan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71550"/>
                <a:ext cx="8725343" cy="1439065"/>
              </a:xfrm>
              <a:prstGeom prst="rect">
                <a:avLst/>
              </a:prstGeom>
              <a:blipFill rotWithShape="1">
                <a:blip r:embed="rId2"/>
                <a:stretch>
                  <a:fillRect l="-839" t="-2542" b="-8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543"/>
            <a:ext cx="2910370" cy="26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1697" y="2067694"/>
                <a:ext cx="3685081" cy="577291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𝟏𝟖𝟎𝟎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 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97" y="2067694"/>
                <a:ext cx="3685081" cy="577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1697" y="2570523"/>
                <a:ext cx="3244639" cy="577291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97" y="2570523"/>
                <a:ext cx="3244639" cy="577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83968" y="3074579"/>
                <a:ext cx="4034920" cy="577291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°=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074579"/>
                <a:ext cx="4034920" cy="577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3928" y="3579862"/>
                <a:ext cx="257948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𝟏𝟖𝟎𝟎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579862"/>
                <a:ext cx="257948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1063" y="3867894"/>
                <a:ext cx="20296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63" y="3867894"/>
                <a:ext cx="202965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3928" y="4481413"/>
                <a:ext cx="1395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81413"/>
                <a:ext cx="139570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4715" y="4496802"/>
                <a:ext cx="1973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𝟏𝟐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715" y="4496802"/>
                <a:ext cx="1973617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6481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7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  <p:bldP spid="13" grpId="0"/>
      <p:bldP spid="7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51470"/>
            <a:ext cx="8961724" cy="11344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06014" y="51470"/>
            <a:ext cx="8961724" cy="113442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51" y="1132685"/>
            <a:ext cx="8459207" cy="143906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aylanalarning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ustma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1" y="2568205"/>
            <a:ext cx="2645791" cy="243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01" y="2596228"/>
            <a:ext cx="2606883" cy="249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95" y="2671490"/>
            <a:ext cx="2606883" cy="234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3667"/>
            <a:ext cx="2532727" cy="252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5816" y="1129775"/>
                <a:ext cx="6228184" cy="1869953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muntazam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tomoni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tashqi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chizilgan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radiusi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ichki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chizilgan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radiusi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𝑶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ko‘pburchakning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markazi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129775"/>
                <a:ext cx="6228184" cy="1869953"/>
              </a:xfrm>
              <a:prstGeom prst="rect">
                <a:avLst/>
              </a:prstGeom>
              <a:blipFill rotWithShape="1">
                <a:blip r:embed="rId3"/>
                <a:stretch>
                  <a:fillRect t="-2280" b="-6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5776" y="2867291"/>
                <a:ext cx="6744572" cy="984839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𝟑𝟔𝟎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867291"/>
                <a:ext cx="6744572" cy="9848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0141" y="3787083"/>
                <a:ext cx="4962995" cy="1303387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𝑶𝑨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8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8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𝟏𝟖𝟎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°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41" y="3787083"/>
                <a:ext cx="4962995" cy="13033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034" y="3819229"/>
                <a:ext cx="4507100" cy="1344809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𝑶𝑪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800" b="1" i="0" smtClean="0">
                                  <a:latin typeface="Cambria Math"/>
                                </a:rPr>
                                <m:t>𝐭𝐠</m:t>
                              </m:r>
                            </m:fNam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800" b="1" i="0" smtClean="0">
                                  <a:latin typeface="Cambria Math"/>
                                </a:rPr>
                                <m:t>𝐭𝐠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𝟏𝟖𝟎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°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34" y="3819229"/>
                <a:ext cx="4507100" cy="13448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106015" y="51470"/>
            <a:ext cx="8961724" cy="11344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06014" y="51470"/>
            <a:ext cx="8961724" cy="113442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611864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9411" y="701797"/>
                <a:ext cx="9185503" cy="186995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oltiburchak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aylanalar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radiuslarini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oltiburchak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11" y="701797"/>
                <a:ext cx="9185503" cy="1869953"/>
              </a:xfrm>
              <a:prstGeom prst="rect">
                <a:avLst/>
              </a:prstGeom>
              <a:blipFill rotWithShape="1">
                <a:blip r:embed="rId2"/>
                <a:stretch>
                  <a:fillRect l="-797" t="-1629" b="-6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377859" y="2500691"/>
            <a:ext cx="2526776" cy="2536521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8689" y="2717882"/>
            <a:ext cx="2140856" cy="2057139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>
            <a:off x="1618653" y="3725997"/>
            <a:ext cx="40928" cy="409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627784" y="4021190"/>
                <a:ext cx="7452482" cy="10499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144987" tIns="72494" rIns="144987" bIns="7249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𝟏𝟒𝟒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𝟐𝟏𝟔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i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021190"/>
                <a:ext cx="7452482" cy="10499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Шестиугольник 7"/>
          <p:cNvSpPr/>
          <p:nvPr/>
        </p:nvSpPr>
        <p:spPr>
          <a:xfrm>
            <a:off x="377859" y="2683530"/>
            <a:ext cx="2526776" cy="2125845"/>
          </a:xfrm>
          <a:prstGeom prst="hexagon">
            <a:avLst>
              <a:gd name="adj" fmla="val 28874"/>
              <a:gd name="vf" fmla="val 11547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23903" y="2709772"/>
            <a:ext cx="14471" cy="101410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3751466"/>
            <a:ext cx="1279795" cy="1446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475656" y="4627387"/>
                <a:ext cx="389247" cy="536651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sz="25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627387"/>
                <a:ext cx="389247" cy="5366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259603" y="3067419"/>
                <a:ext cx="353861" cy="487865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en-US" sz="25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03" y="3067419"/>
                <a:ext cx="353861" cy="4878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292166" y="3335745"/>
                <a:ext cx="353861" cy="487865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25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66" y="3335745"/>
                <a:ext cx="353861" cy="4878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75856" y="2034989"/>
                <a:ext cx="4673492" cy="968809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𝑹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𝟏𝟖𝟎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𝟑𝟎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034989"/>
                <a:ext cx="4673492" cy="9688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47864" y="2813324"/>
                <a:ext cx="4567630" cy="968809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/>
                              </a:rPr>
                              <m:t>𝐭𝐠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𝟏𝟖𝟎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𝒕𝒈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13324"/>
                <a:ext cx="4567630" cy="9688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59832" y="3635254"/>
                <a:ext cx="4124752" cy="577291"/>
              </a:xfrm>
              <a:prstGeom prst="rect">
                <a:avLst/>
              </a:prstGeom>
              <a:noFill/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𝟕𝟐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635254"/>
                <a:ext cx="4124752" cy="5772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1624805" y="3746451"/>
            <a:ext cx="658517" cy="1074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484697" y="4194052"/>
                <a:ext cx="353861" cy="487865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5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97" y="4194052"/>
                <a:ext cx="353861" cy="487865"/>
              </a:xfrm>
              <a:prstGeom prst="rect">
                <a:avLst/>
              </a:prstGeom>
              <a:blipFill rotWithShape="1">
                <a:blip r:embed="rId10"/>
                <a:stretch>
                  <a:fillRect r="-27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H="1">
            <a:off x="1005222" y="3743303"/>
            <a:ext cx="636025" cy="1066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5738" y="3651870"/>
                <a:ext cx="2142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  <a:cs typeface="Arial" pitchFamily="34" charset="0"/>
                        </a:rPr>
                        <m:t>𝑺</m:t>
                      </m:r>
                      <m:r>
                        <a:rPr lang="en-US" sz="2800" b="1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800" b="1" i="1" dirty="0" smtClean="0">
                          <a:latin typeface="Cambria Math"/>
                          <a:cs typeface="Arial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38" y="3651870"/>
                <a:ext cx="214276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25" grpId="0" animBg="1"/>
      <p:bldP spid="25" grpId="1" animBg="1"/>
      <p:bldP spid="25" grpId="2" animBg="1"/>
      <p:bldP spid="25" grpId="3" animBg="1"/>
      <p:bldP spid="25" grpId="4" animBg="1"/>
      <p:bldP spid="44" grpId="0"/>
      <p:bldP spid="8" grpId="0" animBg="1"/>
      <p:bldP spid="28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2" grpId="0"/>
      <p:bldP spid="33" grpId="0"/>
      <p:bldP spid="3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109</a:t>
            </a:r>
            <a:r>
              <a:rPr lang="en-US" sz="3200" dirty="0" smtClean="0"/>
              <a:t> </a:t>
            </a:r>
            <a:r>
              <a:rPr lang="en-US" sz="3200" dirty="0" err="1"/>
              <a:t>betidagi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2, 3,  6, 7 </a:t>
            </a:r>
            <a:r>
              <a:rPr lang="en-US" sz="3200" dirty="0" err="1"/>
              <a:t>mashqlar</a:t>
            </a:r>
            <a:r>
              <a:rPr lang="en-US" sz="3200" dirty="0"/>
              <a:t>;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110</a:t>
            </a:r>
            <a:r>
              <a:rPr lang="en-US" sz="3200" dirty="0" smtClean="0"/>
              <a:t> </a:t>
            </a:r>
            <a:r>
              <a:rPr lang="en-US" sz="3200" dirty="0" err="1"/>
              <a:t>betidagi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10, 12, 16 </a:t>
            </a:r>
            <a:r>
              <a:rPr lang="en-US" sz="3200" dirty="0" err="1"/>
              <a:t>mashqlar</a:t>
            </a:r>
            <a:r>
              <a:rPr lang="en-US" sz="3200" dirty="0"/>
              <a:t>;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7250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915566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kesishishidan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(A-E)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chiquvchi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(1-5)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504" y="2643758"/>
            <a:ext cx="1709325" cy="11793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76669" y="2499742"/>
            <a:ext cx="1224136" cy="15394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6980" y="2737345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0" y="2737345"/>
                <a:ext cx="43794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8652" y="307342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2" y="3073424"/>
                <a:ext cx="43794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980" y="3360052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0" y="3360052"/>
                <a:ext cx="437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3275" y="3038610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5" y="3038610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5182" y="2139702"/>
                <a:ext cx="21277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82" y="2139702"/>
                <a:ext cx="21277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32704" y="2499742"/>
                <a:ext cx="33397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04" y="2499742"/>
                <a:ext cx="333976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36994" y="2897237"/>
                <a:ext cx="31597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94" y="2897237"/>
                <a:ext cx="31597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6994" y="3329285"/>
                <a:ext cx="33550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94" y="3329285"/>
                <a:ext cx="335508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61994" y="3689325"/>
                <a:ext cx="22348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94" y="3689325"/>
                <a:ext cx="223484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5220072" y="2156545"/>
            <a:ext cx="0" cy="1999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17013" y="2139702"/>
                <a:ext cx="31273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13" y="2139702"/>
                <a:ext cx="312739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18759" y="2499742"/>
                <a:ext cx="40617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59" y="2499742"/>
                <a:ext cx="406175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0072" y="2897237"/>
                <a:ext cx="3851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97237"/>
                <a:ext cx="3851952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1628" r="-189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0072" y="3257277"/>
                <a:ext cx="3452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o‘tkir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257277"/>
                <a:ext cx="3452805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628" r="-246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0072" y="3689325"/>
                <a:ext cx="38343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vertikal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89325"/>
                <a:ext cx="3834319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628" r="-190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209783"/>
                  </p:ext>
                </p:extLst>
              </p:nvPr>
            </p:nvGraphicFramePr>
            <p:xfrm>
              <a:off x="1523999" y="4215383"/>
              <a:ext cx="6096000" cy="828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209783"/>
                  </p:ext>
                </p:extLst>
              </p:nvPr>
            </p:nvGraphicFramePr>
            <p:xfrm>
              <a:off x="1523999" y="4215383"/>
              <a:ext cx="6096000" cy="828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r="-400000" b="-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100000" r="-300000" b="-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200000" r="-200000" b="-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300000" r="-100000" b="-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400000" b="-82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4" grpId="0"/>
      <p:bldP spid="15" grpId="0"/>
      <p:bldP spid="16" grpId="0"/>
      <p:bldP spid="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504" y="1707654"/>
            <a:ext cx="1709325" cy="11793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76669" y="1563638"/>
            <a:ext cx="1224136" cy="15394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6980" y="1801241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0" y="1801241"/>
                <a:ext cx="43794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8652" y="2137320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2" y="2137320"/>
                <a:ext cx="43794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980" y="2423948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0" y="2423948"/>
                <a:ext cx="437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3275" y="2102506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5" y="2102506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2190" y="1203598"/>
                <a:ext cx="21277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0" y="1203598"/>
                <a:ext cx="21277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9712" y="1563638"/>
                <a:ext cx="33397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563638"/>
                <a:ext cx="333976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4002" y="1961133"/>
                <a:ext cx="31597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02" y="1961133"/>
                <a:ext cx="31597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4002" y="2393181"/>
                <a:ext cx="33550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02" y="2393181"/>
                <a:ext cx="335508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09002" y="2753221"/>
                <a:ext cx="22348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002" y="2753221"/>
                <a:ext cx="223484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5220072" y="1220441"/>
            <a:ext cx="0" cy="1999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17013" y="1203598"/>
                <a:ext cx="31273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13" y="1203598"/>
                <a:ext cx="312739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18759" y="1563638"/>
                <a:ext cx="40617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59" y="1563638"/>
                <a:ext cx="406175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0072" y="1961133"/>
                <a:ext cx="3851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61133"/>
                <a:ext cx="3851952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1628" r="-189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0072" y="2321173"/>
                <a:ext cx="3452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o‘tkir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321173"/>
                <a:ext cx="3452805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628" r="-246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0072" y="2753221"/>
                <a:ext cx="38343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vertikal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53221"/>
                <a:ext cx="3834319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765" r="-1908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731867"/>
                  </p:ext>
                </p:extLst>
              </p:nvPr>
            </p:nvGraphicFramePr>
            <p:xfrm>
              <a:off x="1523999" y="3867894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731867"/>
                  </p:ext>
                </p:extLst>
              </p:nvPr>
            </p:nvGraphicFramePr>
            <p:xfrm>
              <a:off x="1523999" y="3867894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r="-4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100000" r="-3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200000" r="-2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300000" r="-1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400000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02177" y="2768610"/>
                <a:ext cx="38343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vertikal</a:t>
                </a:r>
                <a:endPara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177" y="2768610"/>
                <a:ext cx="3834319" cy="523220"/>
              </a:xfrm>
              <a:prstGeom prst="rect">
                <a:avLst/>
              </a:prstGeom>
              <a:blipFill rotWithShape="1">
                <a:blip r:embed="rId17"/>
                <a:stretch>
                  <a:fillRect t="-11628" r="-190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87125" y="429994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25" y="4299942"/>
                <a:ext cx="490839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84544" y="1976522"/>
                <a:ext cx="3851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endPara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44" y="1976522"/>
                <a:ext cx="3851952" cy="523220"/>
              </a:xfrm>
              <a:prstGeom prst="rect">
                <a:avLst/>
              </a:prstGeom>
              <a:blipFill rotWithShape="1">
                <a:blip r:embed="rId19"/>
                <a:stretch>
                  <a:fillRect t="-11628" r="-189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31840" y="4227934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27934"/>
                <a:ext cx="490839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17013" y="1203598"/>
                <a:ext cx="31273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13" y="1203598"/>
                <a:ext cx="3127395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4818" y="4227934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18" y="4227934"/>
                <a:ext cx="490839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23651" y="2336562"/>
                <a:ext cx="3452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) 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o‘tkir</a:t>
                </a:r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651" y="2336562"/>
                <a:ext cx="3452805" cy="523220"/>
              </a:xfrm>
              <a:prstGeom prst="rect">
                <a:avLst/>
              </a:prstGeom>
              <a:blipFill rotWithShape="1">
                <a:blip r:embed="rId23"/>
                <a:stretch>
                  <a:fillRect t="-11628" r="-247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38954" y="4227934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54" y="4227934"/>
                <a:ext cx="490839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18759" y="1563638"/>
                <a:ext cx="40617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 ∠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59" y="1563638"/>
                <a:ext cx="4061753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04248" y="4227934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227934"/>
                <a:ext cx="490839" cy="53860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30" grpId="0"/>
      <p:bldP spid="31" grpId="0"/>
      <p:bldP spid="23" grpId="0"/>
      <p:bldP spid="2" grpId="0"/>
      <p:bldP spid="27" grpId="0"/>
      <p:bldP spid="4" grpId="0"/>
      <p:bldP spid="28" grpId="0"/>
      <p:bldP spid="29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915566"/>
                <a:ext cx="89289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1.4.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𝟕𝟐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𝟕𝟐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𝟏𝟒𝟒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𝟏𝟎𝟖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𝟏𝟐𝟒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15566"/>
                <a:ext cx="892899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33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39552" y="2799531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552" y="4011910"/>
            <a:ext cx="295232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971600" y="2799531"/>
            <a:ext cx="1044116" cy="16444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15716" y="2799531"/>
            <a:ext cx="1116124" cy="142840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2428537"/>
                <a:ext cx="46839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8537"/>
                <a:ext cx="468398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71800" y="2427734"/>
                <a:ext cx="4700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0" smtClean="0">
                          <a:latin typeface="Cambria Math"/>
                        </a:rPr>
                        <m:t>𝐁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27734"/>
                <a:ext cx="470000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7544" y="3894896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94896"/>
                <a:ext cx="461665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11049" y="2715766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49" y="2715766"/>
                <a:ext cx="449162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31840" y="3939902"/>
                <a:ext cx="49725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939902"/>
                <a:ext cx="497252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18582" y="2814776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82" y="2814776"/>
                <a:ext cx="449162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24720" y="3653059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20" y="3653059"/>
                <a:ext cx="449162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58542" y="2715766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42" y="2715766"/>
                <a:ext cx="449162" cy="477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6953" y="2465189"/>
                <a:ext cx="38493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53" y="2465189"/>
                <a:ext cx="384932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67944" y="2897237"/>
                <a:ext cx="40833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°+∠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97237"/>
                <a:ext cx="4083362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67944" y="3329285"/>
                <a:ext cx="32784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𝟏𝟒𝟒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329285"/>
                <a:ext cx="327846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67944" y="3761333"/>
                <a:ext cx="18051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61333"/>
                <a:ext cx="180511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67944" y="4121373"/>
                <a:ext cx="50054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=&gt;∠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𝟏𝟖𝟎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21373"/>
                <a:ext cx="500540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5536" y="4553421"/>
                <a:ext cx="305564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53421"/>
                <a:ext cx="3055644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7944" y="4553421"/>
                <a:ext cx="20279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𝟏𝟒𝟒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53421"/>
                <a:ext cx="2027926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311016" y="1779662"/>
                <a:ext cx="1532792" cy="52322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16" y="1779662"/>
                <a:ext cx="1532792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07533" y="4568810"/>
                <a:ext cx="22236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𝟏𝟒𝟒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33" y="4568810"/>
                <a:ext cx="2223686" cy="523220"/>
              </a:xfrm>
              <a:prstGeom prst="rect">
                <a:avLst/>
              </a:prstGeom>
              <a:blipFill rotWithShape="1">
                <a:blip r:embed="rId19"/>
                <a:stretch>
                  <a:fillRect l="-5769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8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8" grpId="0"/>
      <p:bldP spid="42" grpId="0"/>
      <p:bldP spid="43" grpId="0"/>
      <p:bldP spid="44" grpId="0"/>
      <p:bldP spid="45" grpId="0"/>
      <p:bldP spid="46" grpId="0"/>
      <p:bldP spid="47" grpId="0"/>
      <p:bldP spid="29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843558"/>
                <a:ext cx="910850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1.5.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3:4:3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bissektrisasi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𝟕𝟐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43558"/>
                <a:ext cx="9108504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339" t="-3356" r="-140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6953" y="2465189"/>
                <a:ext cx="37579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53" y="2465189"/>
                <a:ext cx="375795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67944" y="2897237"/>
                <a:ext cx="22202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97237"/>
                <a:ext cx="222028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72200" y="2859782"/>
                <a:ext cx="15518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859782"/>
                <a:ext cx="155183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87824" y="3363838"/>
                <a:ext cx="53265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𝟓𝟒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𝟕𝟐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/>
                  <a:t>, </a:t>
                </a:r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63838"/>
                <a:ext cx="5326523" cy="538609"/>
              </a:xfrm>
              <a:prstGeom prst="rect">
                <a:avLst/>
              </a:prstGeom>
              <a:blipFill rotWithShape="1">
                <a:blip r:embed="rId6"/>
                <a:stretch>
                  <a:fillRect t="-11364" r="-1602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342394" y="2950518"/>
            <a:ext cx="2213381" cy="1493440"/>
          </a:xfrm>
          <a:prstGeom prst="triangl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299" y="4030637"/>
                <a:ext cx="596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9" y="4030637"/>
                <a:ext cx="59631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63688" y="4011910"/>
                <a:ext cx="596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11910"/>
                <a:ext cx="59631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67371" y="3147814"/>
                <a:ext cx="596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71" y="3147814"/>
                <a:ext cx="59631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>
            <a:off x="44236" y="4212845"/>
            <a:ext cx="596317" cy="378767"/>
          </a:xfrm>
          <a:prstGeom prst="arc">
            <a:avLst>
              <a:gd name="adj1" fmla="val 18638943"/>
              <a:gd name="adj2" fmla="val 79975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4608101">
            <a:off x="2128193" y="4283345"/>
            <a:ext cx="596317" cy="378767"/>
          </a:xfrm>
          <a:prstGeom prst="arc">
            <a:avLst>
              <a:gd name="adj1" fmla="val 18638943"/>
              <a:gd name="adj2" fmla="val 79975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7013364">
            <a:off x="1257561" y="2883512"/>
            <a:ext cx="361388" cy="378767"/>
          </a:xfrm>
          <a:prstGeom prst="arc">
            <a:avLst>
              <a:gd name="adj1" fmla="val 16654560"/>
              <a:gd name="adj2" fmla="val 118954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544" y="4030637"/>
                <a:ext cx="7088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54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30637"/>
                <a:ext cx="708847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02913" y="4011910"/>
                <a:ext cx="7088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54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13" y="4011910"/>
                <a:ext cx="708847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15616" y="3147814"/>
                <a:ext cx="708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72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147814"/>
                <a:ext cx="7088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>
            <a:stCxn id="2" idx="0"/>
            <a:endCxn id="2" idx="3"/>
          </p:cNvCxnSpPr>
          <p:nvPr/>
        </p:nvCxnSpPr>
        <p:spPr>
          <a:xfrm>
            <a:off x="1449085" y="2950518"/>
            <a:ext cx="0" cy="14934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8224641">
            <a:off x="998363" y="3018076"/>
            <a:ext cx="576064" cy="562615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5495" y="3422695"/>
                <a:ext cx="4827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5" y="3422695"/>
                <a:ext cx="48276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49085" y="3609479"/>
                <a:ext cx="396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85" y="3609479"/>
                <a:ext cx="39684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1022" y="3908399"/>
                <a:ext cx="2628861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022" y="3908399"/>
                <a:ext cx="2628861" cy="9278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07533" y="4568810"/>
                <a:ext cx="2008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𝟑𝟔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33" y="4568810"/>
                <a:ext cx="2008883" cy="523220"/>
              </a:xfrm>
              <a:prstGeom prst="rect">
                <a:avLst/>
              </a:prstGeom>
              <a:blipFill rotWithShape="1">
                <a:blip r:embed="rId16"/>
                <a:stretch>
                  <a:fillRect l="-638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79885" y="2120538"/>
                <a:ext cx="1347899" cy="52322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885" y="2120538"/>
                <a:ext cx="1347899" cy="523220"/>
              </a:xfrm>
              <a:prstGeom prst="rect">
                <a:avLst/>
              </a:prstGeom>
              <a:blipFill rotWithShape="1">
                <a:blip r:embed="rId17"/>
                <a:stretch>
                  <a:fillRect t="-12360" r="-15179" b="-25843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1615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42" grpId="0"/>
      <p:bldP spid="43" grpId="0"/>
      <p:bldP spid="44" grpId="0"/>
      <p:bldP spid="2" grpId="0" animBg="1"/>
      <p:bldP spid="3" grpId="0"/>
      <p:bldP spid="3" grpId="1"/>
      <p:bldP spid="30" grpId="0"/>
      <p:bldP spid="30" grpId="1"/>
      <p:bldP spid="31" grpId="0"/>
      <p:bldP spid="31" grpId="1"/>
      <p:bldP spid="5" grpId="0" animBg="1"/>
      <p:bldP spid="41" grpId="0" animBg="1"/>
      <p:bldP spid="48" grpId="0" animBg="1"/>
      <p:bldP spid="49" grpId="0"/>
      <p:bldP spid="50" grpId="0"/>
      <p:bldP spid="51" grpId="0"/>
      <p:bldP spid="8" grpId="0" animBg="1"/>
      <p:bldP spid="10" grpId="0"/>
      <p:bldP spid="52" grpId="0"/>
      <p:bldP spid="11" grpId="0"/>
      <p:bldP spid="2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396" y="192347"/>
            <a:ext cx="8580053" cy="526487"/>
          </a:xfrm>
          <a:prstGeom prst="rect">
            <a:avLst/>
          </a:prstGeom>
        </p:spPr>
        <p:txBody>
          <a:bodyPr vert="horz" wrap="square" lIns="0" tIns="26177" rIns="0" bIns="0" rtlCol="0">
            <a:spAutoFit/>
          </a:bodyPr>
          <a:lstStyle/>
          <a:p>
            <a:pPr marL="20134">
              <a:spcBef>
                <a:spcPts val="206"/>
              </a:spcBef>
            </a:pPr>
            <a:r>
              <a:rPr lang="en-US" sz="3200" spc="24" dirty="0">
                <a:latin typeface="Arial" pitchFamily="34" charset="0"/>
                <a:cs typeface="Arial" pitchFamily="34" charset="0"/>
              </a:rPr>
              <a:t>MATNLI MASALALAR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017" y="159494"/>
            <a:ext cx="8961724" cy="756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4" algn="ctr">
              <a:spcBef>
                <a:spcPts val="206"/>
              </a:spcBef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18881" y="201572"/>
            <a:ext cx="8557311" cy="641986"/>
          </a:xfrm>
          <a:prstGeom prst="rect">
            <a:avLst/>
          </a:prstGeom>
        </p:spPr>
        <p:txBody>
          <a:bodyPr vert="horz" wrap="square" lIns="0" tIns="26177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4" algn="ctr">
              <a:spcBef>
                <a:spcPts val="206"/>
              </a:spcBef>
            </a:pPr>
            <a:r>
              <a:rPr lang="en-US" sz="4000" spc="24" dirty="0" err="1" smtClean="0">
                <a:latin typeface="Arial" pitchFamily="34" charset="0"/>
                <a:cs typeface="Arial" pitchFamily="34" charset="0"/>
              </a:rPr>
              <a:t>Aylanadagi</a:t>
            </a:r>
            <a:r>
              <a:rPr lang="en-US" sz="4000" spc="2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spc="24" dirty="0" err="1" smtClean="0">
                <a:latin typeface="Arial" pitchFamily="34" charset="0"/>
                <a:cs typeface="Arial" pitchFamily="34" charset="0"/>
              </a:rPr>
              <a:t>metrik</a:t>
            </a:r>
            <a:r>
              <a:rPr lang="en-US" sz="4000" spc="2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spc="24" dirty="0" err="1" smtClean="0">
                <a:latin typeface="Arial" pitchFamily="34" charset="0"/>
                <a:cs typeface="Arial" pitchFamily="34" charset="0"/>
              </a:rPr>
              <a:t>munosabatlar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2355" y="902384"/>
            <a:ext cx="1691841" cy="169337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7438" y="1276213"/>
                <a:ext cx="187983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𝒐</m:t>
                      </m:r>
                    </m:oMath>
                  </m:oMathPara>
                </a14:m>
                <a:endParaRPr lang="ru-RU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38" y="1276213"/>
                <a:ext cx="187983" cy="531125"/>
              </a:xfrm>
              <a:prstGeom prst="rect">
                <a:avLst/>
              </a:prstGeom>
              <a:blipFill rotWithShape="1">
                <a:blip r:embed="rId2"/>
                <a:stretch>
                  <a:fillRect r="-43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>
            <a:stCxn id="43" idx="5"/>
            <a:endCxn id="2" idx="7"/>
          </p:cNvCxnSpPr>
          <p:nvPr/>
        </p:nvCxnSpPr>
        <p:spPr>
          <a:xfrm flipV="1">
            <a:off x="1012641" y="1150372"/>
            <a:ext cx="623791" cy="611527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6378" y="1032280"/>
                <a:ext cx="165048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5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78" y="1032280"/>
                <a:ext cx="165048" cy="531125"/>
              </a:xfrm>
              <a:prstGeom prst="rect">
                <a:avLst/>
              </a:prstGeom>
              <a:blipFill rotWithShape="1">
                <a:blip r:embed="rId3"/>
                <a:stretch>
                  <a:fillRect r="-7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>
            <a:stCxn id="2" idx="3"/>
            <a:endCxn id="2" idx="5"/>
          </p:cNvCxnSpPr>
          <p:nvPr/>
        </p:nvCxnSpPr>
        <p:spPr>
          <a:xfrm>
            <a:off x="440119" y="2347767"/>
            <a:ext cx="119631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1922097"/>
            <a:ext cx="1171996" cy="531125"/>
          </a:xfrm>
          <a:prstGeom prst="rect">
            <a:avLst/>
          </a:prstGeom>
          <a:noFill/>
          <a:ln w="28575">
            <a:noFill/>
          </a:ln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vatar</a:t>
            </a:r>
            <a:endParaRPr lang="ru-RU" sz="2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stCxn id="2" idx="2"/>
            <a:endCxn id="2" idx="6"/>
          </p:cNvCxnSpPr>
          <p:nvPr/>
        </p:nvCxnSpPr>
        <p:spPr>
          <a:xfrm>
            <a:off x="192355" y="1749070"/>
            <a:ext cx="169184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152" y="1666191"/>
            <a:ext cx="1538552" cy="531125"/>
          </a:xfrm>
          <a:prstGeom prst="rect">
            <a:avLst/>
          </a:prstGeom>
          <a:noFill/>
          <a:ln w="28575">
            <a:noFill/>
          </a:ln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500" b="1" dirty="0" err="1">
                <a:latin typeface="Arial" pitchFamily="34" charset="0"/>
                <a:cs typeface="Arial" pitchFamily="34" charset="0"/>
              </a:rPr>
              <a:t>diametr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92546" y="2139666"/>
            <a:ext cx="1709661" cy="175027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 flipH="1">
            <a:off x="3047374" y="2964646"/>
            <a:ext cx="72506" cy="72470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46844" y="2617616"/>
                <a:ext cx="189964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𝒐</m:t>
                      </m:r>
                    </m:oMath>
                  </m:oMathPara>
                </a14:m>
                <a:endParaRPr lang="ru-RU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44" y="2617616"/>
                <a:ext cx="189964" cy="531125"/>
              </a:xfrm>
              <a:prstGeom prst="rect">
                <a:avLst/>
              </a:prstGeom>
              <a:blipFill rotWithShape="1">
                <a:blip r:embed="rId4"/>
                <a:stretch>
                  <a:fillRect r="-387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>
            <a:stCxn id="46" idx="7"/>
            <a:endCxn id="42" idx="7"/>
          </p:cNvCxnSpPr>
          <p:nvPr/>
        </p:nvCxnSpPr>
        <p:spPr>
          <a:xfrm flipV="1">
            <a:off x="3057991" y="2395988"/>
            <a:ext cx="593841" cy="57927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32913" y="2266085"/>
                <a:ext cx="166785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13" y="2266085"/>
                <a:ext cx="166785" cy="531125"/>
              </a:xfrm>
              <a:prstGeom prst="rect">
                <a:avLst/>
              </a:prstGeom>
              <a:blipFill rotWithShape="1">
                <a:blip r:embed="rId5"/>
                <a:stretch>
                  <a:fillRect r="-777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>
            <a:stCxn id="42" idx="5"/>
            <a:endCxn id="46" idx="6"/>
          </p:cNvCxnSpPr>
          <p:nvPr/>
        </p:nvCxnSpPr>
        <p:spPr>
          <a:xfrm flipH="1" flipV="1">
            <a:off x="3047374" y="3000882"/>
            <a:ext cx="604459" cy="63273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041940" y="3145750"/>
                <a:ext cx="166785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40" y="3145750"/>
                <a:ext cx="166785" cy="531125"/>
              </a:xfrm>
              <a:prstGeom prst="rect">
                <a:avLst/>
              </a:prstGeom>
              <a:blipFill rotWithShape="1">
                <a:blip r:embed="rId6"/>
                <a:stretch>
                  <a:fillRect r="-777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Дуга 29"/>
          <p:cNvSpPr/>
          <p:nvPr/>
        </p:nvSpPr>
        <p:spPr>
          <a:xfrm rot="1427607">
            <a:off x="2991274" y="2905155"/>
            <a:ext cx="184702" cy="340962"/>
          </a:xfrm>
          <a:prstGeom prst="arc">
            <a:avLst>
              <a:gd name="adj1" fmla="val 15583301"/>
              <a:gd name="adj2" fmla="val 680717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12460" y="2713522"/>
                <a:ext cx="230838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60" y="2713522"/>
                <a:ext cx="230838" cy="531125"/>
              </a:xfrm>
              <a:prstGeom prst="rect">
                <a:avLst/>
              </a:prstGeom>
              <a:blipFill rotWithShape="1">
                <a:blip r:embed="rId7"/>
                <a:stretch>
                  <a:fillRect r="-432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Дуга 54"/>
          <p:cNvSpPr/>
          <p:nvPr/>
        </p:nvSpPr>
        <p:spPr>
          <a:xfrm rot="362137">
            <a:off x="2210020" y="2143998"/>
            <a:ext cx="1699033" cy="1730927"/>
          </a:xfrm>
          <a:prstGeom prst="arc">
            <a:avLst>
              <a:gd name="adj1" fmla="val 18498502"/>
              <a:gd name="adj2" fmla="val 2477662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25994" y="2692026"/>
                <a:ext cx="369168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94" y="2692026"/>
                <a:ext cx="369168" cy="5311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Овал 61"/>
          <p:cNvSpPr/>
          <p:nvPr/>
        </p:nvSpPr>
        <p:spPr>
          <a:xfrm rot="16200000">
            <a:off x="4667560" y="1172992"/>
            <a:ext cx="1801779" cy="185666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532237" y="2047124"/>
            <a:ext cx="72506" cy="72470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>
            <a:stCxn id="62" idx="5"/>
            <a:endCxn id="63" idx="7"/>
          </p:cNvCxnSpPr>
          <p:nvPr/>
        </p:nvCxnSpPr>
        <p:spPr>
          <a:xfrm flipH="1">
            <a:off x="5594124" y="1464301"/>
            <a:ext cx="630758" cy="593435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2" idx="7"/>
            <a:endCxn id="63" idx="1"/>
          </p:cNvCxnSpPr>
          <p:nvPr/>
        </p:nvCxnSpPr>
        <p:spPr>
          <a:xfrm>
            <a:off x="4912019" y="1464302"/>
            <a:ext cx="630834" cy="59343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2" idx="7"/>
            <a:endCxn id="62" idx="2"/>
          </p:cNvCxnSpPr>
          <p:nvPr/>
        </p:nvCxnSpPr>
        <p:spPr>
          <a:xfrm>
            <a:off x="4912020" y="1464303"/>
            <a:ext cx="656432" cy="15379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2" idx="5"/>
            <a:endCxn id="62" idx="2"/>
          </p:cNvCxnSpPr>
          <p:nvPr/>
        </p:nvCxnSpPr>
        <p:spPr>
          <a:xfrm flipH="1">
            <a:off x="5568451" y="1464300"/>
            <a:ext cx="656431" cy="15379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322977" y="1581155"/>
                <a:ext cx="545167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sz="25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7" y="1581155"/>
                <a:ext cx="545167" cy="5311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359001" y="2323756"/>
                <a:ext cx="367704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5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01" y="2323756"/>
                <a:ext cx="367704" cy="5311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913" y="2595754"/>
                <a:ext cx="1644635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𝑪</m:t>
                      </m:r>
                      <m:r>
                        <a:rPr lang="en-US" sz="2500" b="1" i="1">
                          <a:latin typeface="Cambria Math"/>
                        </a:rPr>
                        <m:t>=</m:t>
                      </m:r>
                      <m:r>
                        <a:rPr lang="en-US" sz="2500" b="1" i="1">
                          <a:latin typeface="Cambria Math"/>
                        </a:rPr>
                        <m:t>𝟐</m:t>
                      </m:r>
                      <m:r>
                        <a:rPr lang="en-US" sz="25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500" b="1" i="1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" y="2595754"/>
                <a:ext cx="1644635" cy="53112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01573" y="3810495"/>
                <a:ext cx="1355789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</a:rPr>
                        <m:t>𝒍</m:t>
                      </m:r>
                      <m:r>
                        <a:rPr lang="en-US" sz="2500" b="1" i="1">
                          <a:latin typeface="Cambria Math"/>
                        </a:rPr>
                        <m:t>=</m:t>
                      </m:r>
                      <m:r>
                        <a:rPr lang="en-US" sz="25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500" b="1" i="1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73" y="3810495"/>
                <a:ext cx="1355789" cy="53112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 flipH="1">
            <a:off x="1002023" y="1700042"/>
            <a:ext cx="72506" cy="72470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 rot="16200000">
            <a:off x="6759685" y="3046782"/>
            <a:ext cx="1801779" cy="185666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Прямая соединительная линия 113"/>
          <p:cNvCxnSpPr>
            <a:stCxn id="112" idx="1"/>
            <a:endCxn id="112" idx="3"/>
          </p:cNvCxnSpPr>
          <p:nvPr/>
        </p:nvCxnSpPr>
        <p:spPr>
          <a:xfrm flipV="1">
            <a:off x="7004145" y="4612140"/>
            <a:ext cx="1312863" cy="2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112" idx="1"/>
            <a:endCxn id="112" idx="4"/>
          </p:cNvCxnSpPr>
          <p:nvPr/>
        </p:nvCxnSpPr>
        <p:spPr>
          <a:xfrm flipV="1">
            <a:off x="7004145" y="3975116"/>
            <a:ext cx="1584766" cy="637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12" idx="4"/>
            <a:endCxn id="112" idx="3"/>
          </p:cNvCxnSpPr>
          <p:nvPr/>
        </p:nvCxnSpPr>
        <p:spPr>
          <a:xfrm flipH="1">
            <a:off x="8317007" y="3975115"/>
            <a:ext cx="271903" cy="6370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112" idx="3"/>
            <a:endCxn id="112" idx="6"/>
          </p:cNvCxnSpPr>
          <p:nvPr/>
        </p:nvCxnSpPr>
        <p:spPr>
          <a:xfrm flipH="1" flipV="1">
            <a:off x="7660576" y="3074226"/>
            <a:ext cx="656431" cy="15379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112" idx="6"/>
            <a:endCxn id="112" idx="1"/>
          </p:cNvCxnSpPr>
          <p:nvPr/>
        </p:nvCxnSpPr>
        <p:spPr>
          <a:xfrm flipH="1">
            <a:off x="7004145" y="3074225"/>
            <a:ext cx="656432" cy="1537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12" idx="3"/>
            <a:endCxn id="112" idx="7"/>
          </p:cNvCxnSpPr>
          <p:nvPr/>
        </p:nvCxnSpPr>
        <p:spPr>
          <a:xfrm flipH="1" flipV="1">
            <a:off x="7004145" y="3338092"/>
            <a:ext cx="1312863" cy="1274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112" idx="7"/>
            <a:endCxn id="112" idx="1"/>
          </p:cNvCxnSpPr>
          <p:nvPr/>
        </p:nvCxnSpPr>
        <p:spPr>
          <a:xfrm>
            <a:off x="7004144" y="3338092"/>
            <a:ext cx="0" cy="1274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66226" y="3321082"/>
                <a:ext cx="325672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5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26" y="3321082"/>
                <a:ext cx="325672" cy="531125"/>
              </a:xfrm>
              <a:prstGeom prst="rect">
                <a:avLst/>
              </a:prstGeom>
              <a:blipFill rotWithShape="1">
                <a:blip r:embed="rId13"/>
                <a:stretch>
                  <a:fillRect r="-925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7421941" y="3106356"/>
                <a:ext cx="325672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5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41" y="3106356"/>
                <a:ext cx="325672" cy="531125"/>
              </a:xfrm>
              <a:prstGeom prst="rect">
                <a:avLst/>
              </a:prstGeom>
              <a:blipFill rotWithShape="1">
                <a:blip r:embed="rId14"/>
                <a:stretch>
                  <a:fillRect r="-943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8199591" y="3861862"/>
                <a:ext cx="325672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5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1" y="3861862"/>
                <a:ext cx="325672" cy="531125"/>
              </a:xfrm>
              <a:prstGeom prst="rect">
                <a:avLst/>
              </a:prstGeom>
              <a:blipFill rotWithShape="1">
                <a:blip r:embed="rId15"/>
                <a:stretch>
                  <a:fillRect r="-74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364088" y="786159"/>
                <a:ext cx="325672" cy="5311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5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786159"/>
                <a:ext cx="325672" cy="531125"/>
              </a:xfrm>
              <a:prstGeom prst="rect">
                <a:avLst/>
              </a:prstGeom>
              <a:blipFill rotWithShape="1">
                <a:blip r:embed="rId16"/>
                <a:stretch>
                  <a:fillRect r="-943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41878" y="1150372"/>
                <a:ext cx="121680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78" y="1150372"/>
                <a:ext cx="1216808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48264" y="1716346"/>
                <a:ext cx="1931554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716346"/>
                <a:ext cx="1931554" cy="86017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  <p:bldP spid="14" grpId="0"/>
      <p:bldP spid="20" grpId="0"/>
      <p:bldP spid="42" grpId="0" animBg="1"/>
      <p:bldP spid="46" grpId="0" animBg="1"/>
      <p:bldP spid="47" grpId="0"/>
      <p:bldP spid="49" grpId="0"/>
      <p:bldP spid="54" grpId="0"/>
      <p:bldP spid="30" grpId="0" animBg="1"/>
      <p:bldP spid="34" grpId="0"/>
      <p:bldP spid="55" grpId="0" animBg="1"/>
      <p:bldP spid="58" grpId="0"/>
      <p:bldP spid="62" grpId="0" animBg="1"/>
      <p:bldP spid="63" grpId="0" animBg="1"/>
      <p:bldP spid="79" grpId="0"/>
      <p:bldP spid="80" grpId="0"/>
      <p:bldP spid="8" grpId="0"/>
      <p:bldP spid="35" grpId="0"/>
      <p:bldP spid="43" grpId="0" animBg="1"/>
      <p:bldP spid="112" grpId="0" animBg="1"/>
      <p:bldP spid="131" grpId="0"/>
      <p:bldP spid="133" grpId="0"/>
      <p:bldP spid="134" grpId="0"/>
      <p:bldP spid="70" grpId="0"/>
      <p:bldP spid="17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957122"/>
                <a:ext cx="6336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1.8.</a:t>
                </a:r>
                <a:r>
                  <a:rPr lang="en-US" sz="2800" b="1" dirty="0" smtClean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𝑩𝑶𝑪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57122"/>
                <a:ext cx="633670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23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467544" y="1827962"/>
            <a:ext cx="2088232" cy="187220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2"/>
            <a:endCxn id="4" idx="6"/>
          </p:cNvCxnSpPr>
          <p:nvPr/>
        </p:nvCxnSpPr>
        <p:spPr>
          <a:xfrm>
            <a:off x="467544" y="2764066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6"/>
          </p:cNvCxnSpPr>
          <p:nvPr/>
        </p:nvCxnSpPr>
        <p:spPr>
          <a:xfrm>
            <a:off x="899592" y="1971978"/>
            <a:ext cx="1656184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9592" y="1971978"/>
            <a:ext cx="612068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4167773">
            <a:off x="1295636" y="2329066"/>
            <a:ext cx="432048" cy="637778"/>
          </a:xfrm>
          <a:prstGeom prst="arc">
            <a:avLst>
              <a:gd name="adj1" fmla="val 16865699"/>
              <a:gd name="adj2" fmla="val 207611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2527065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27065"/>
                <a:ext cx="4571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51971" y="2543377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71" y="2543377"/>
                <a:ext cx="47641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1560" y="1635646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35646"/>
                <a:ext cx="4514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4302" y="2692058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02" y="2692058"/>
                <a:ext cx="47961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5354" y="2332018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𝟒𝟖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4" y="2332018"/>
                <a:ext cx="73770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99792" y="1563638"/>
                <a:ext cx="64174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𝑶𝑩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=&gt; 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𝑩𝑶𝑪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563638"/>
                <a:ext cx="6417462" cy="538609"/>
              </a:xfrm>
              <a:prstGeom prst="rect">
                <a:avLst/>
              </a:prstGeom>
              <a:blipFill rotWithShape="1">
                <a:blip r:embed="rId8"/>
                <a:stretch>
                  <a:fillRect t="-11364" r="-855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66863" y="2139702"/>
                <a:ext cx="4401590" cy="2712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𝑨𝑶𝑪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𝟒𝟖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𝟏𝟑𝟐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     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63" y="2139702"/>
                <a:ext cx="4401590" cy="27129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32040" y="4625429"/>
                <a:ext cx="38747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𝟐𝟒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𝟐𝟒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𝟏𝟑𝟐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625429"/>
                <a:ext cx="3874779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3302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5699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9" grpId="0" animBg="1"/>
      <p:bldP spid="20" grpId="0"/>
      <p:bldP spid="36" grpId="0"/>
      <p:bldP spid="37" grpId="0"/>
      <p:bldP spid="38" grpId="0"/>
      <p:bldP spid="3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915566"/>
            <a:ext cx="9180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1.9.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uchlari radiuslari 6 cm,  7cm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  8 cm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jufti-jufti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urinadigan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uchta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aylana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markazlarida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yotibdi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. Bu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perimetrini</a:t>
            </a:r>
            <a:r>
              <a:rPr lang="en-US" sz="2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toping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4481413"/>
            <a:ext cx="26420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42  cm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5536" y="2938159"/>
            <a:ext cx="720080" cy="6480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15616" y="2787774"/>
            <a:ext cx="1054270" cy="94884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8446" y="3586231"/>
            <a:ext cx="1403234" cy="126290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41887" y="3250561"/>
            <a:ext cx="73905" cy="76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576" y="3262195"/>
            <a:ext cx="234487" cy="95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013133" y="3251935"/>
            <a:ext cx="652688" cy="95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55576" y="3262195"/>
            <a:ext cx="887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628719" y="3217768"/>
            <a:ext cx="73905" cy="76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79454" y="4165299"/>
            <a:ext cx="66937" cy="669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47664" y="2990888"/>
                <a:ext cx="48923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990888"/>
                <a:ext cx="489236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7557" y="3017680"/>
                <a:ext cx="46839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57" y="3017680"/>
                <a:ext cx="468398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3542" y="4149619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2" y="4149619"/>
                <a:ext cx="461665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3568" y="2931790"/>
                <a:ext cx="543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31790"/>
                <a:ext cx="54316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5536" y="3251760"/>
                <a:ext cx="543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51760"/>
                <a:ext cx="54316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33901" y="2891720"/>
                <a:ext cx="543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01" y="2891720"/>
                <a:ext cx="54316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431043" y="3296659"/>
                <a:ext cx="543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43" y="3296659"/>
                <a:ext cx="543161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8439" y="3696769"/>
                <a:ext cx="543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9" y="3696769"/>
                <a:ext cx="54316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48519" y="3723878"/>
                <a:ext cx="543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19" y="3723878"/>
                <a:ext cx="54316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57591" y="2355726"/>
                <a:ext cx="521886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</a:rPr>
                      <m:t>𝟔</m:t>
                    </m:r>
                    <m:r>
                      <a:rPr lang="en-US" sz="2600" b="1" i="1" smtClean="0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6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</a:rPr>
                      <m:t>𝟕</m:t>
                    </m:r>
                    <m:r>
                      <a:rPr lang="en-US" sz="2600" b="1" i="1" smtClean="0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</a:rPr>
                      <m:t>𝒄𝒎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600" b="1" i="1" dirty="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600" b="1" i="1" dirty="0" smtClean="0">
                        <a:latin typeface="Cambria Math"/>
                      </a:rPr>
                      <m:t>=</m:t>
                    </m:r>
                    <m:r>
                      <a:rPr lang="en-US" sz="2600" b="1" i="1" dirty="0" smtClean="0">
                        <a:latin typeface="Cambria Math"/>
                      </a:rPr>
                      <m:t>𝟖</m:t>
                    </m:r>
                    <m:r>
                      <a:rPr lang="en-US" sz="2600" b="1" i="1" dirty="0" smtClean="0">
                        <a:latin typeface="Cambria Math"/>
                      </a:rPr>
                      <m:t> </m:t>
                    </m:r>
                    <m:r>
                      <a:rPr lang="en-US" sz="2600" b="1" i="1" dirty="0" smtClean="0">
                        <a:latin typeface="Cambria Math"/>
                      </a:rPr>
                      <m:t>𝒄𝒎</m:t>
                    </m:r>
                  </m:oMath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91" y="2355726"/>
                <a:ext cx="5218865" cy="492443"/>
              </a:xfrm>
              <a:prstGeom prst="rect">
                <a:avLst/>
              </a:prstGeom>
              <a:blipFill rotWithShape="1">
                <a:blip r:embed="rId11"/>
                <a:stretch>
                  <a:fillRect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773542" y="3262195"/>
            <a:ext cx="88717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0988" y="2787774"/>
                <a:ext cx="54988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88" y="2787774"/>
                <a:ext cx="549887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H="1">
            <a:off x="1024374" y="3229415"/>
            <a:ext cx="652688" cy="9554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71800" y="3219822"/>
                <a:ext cx="54876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19822"/>
                <a:ext cx="5487656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758711" y="3256207"/>
            <a:ext cx="234487" cy="9554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771800" y="3617317"/>
                <a:ext cx="54636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617317"/>
                <a:ext cx="5463612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51720" y="4088064"/>
                <a:ext cx="70248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88064"/>
                <a:ext cx="7024872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83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" grpId="0" animBg="1"/>
      <p:bldP spid="24" grpId="0" animBg="1"/>
      <p:bldP spid="25" grpId="0" animBg="1"/>
      <p:bldP spid="3" grpId="0" animBg="1"/>
      <p:bldP spid="41" grpId="0" animBg="1"/>
      <p:bldP spid="42" grpId="0" animBg="1"/>
      <p:bldP spid="40" grpId="0"/>
      <p:bldP spid="44" grpId="0"/>
      <p:bldP spid="45" grpId="0"/>
      <p:bldP spid="43" grpId="0"/>
      <p:bldP spid="43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46" grpId="0"/>
      <p:bldP spid="58" grpId="0"/>
      <p:bldP spid="60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844858"/>
                <a:ext cx="918051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1.11.Trapetsiyaning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ikkinchisidan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chizig‘i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4858"/>
                <a:ext cx="9180512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328" t="-3367" r="-797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932040" y="448141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611560" y="3003798"/>
            <a:ext cx="2448272" cy="1368152"/>
          </a:xfrm>
          <a:prstGeom prst="trapezoid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1"/>
            <a:endCxn id="4" idx="3"/>
          </p:cNvCxnSpPr>
          <p:nvPr/>
        </p:nvCxnSpPr>
        <p:spPr>
          <a:xfrm>
            <a:off x="782579" y="3687874"/>
            <a:ext cx="210623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6252" y="2720292"/>
                <a:ext cx="5055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52" y="2720292"/>
                <a:ext cx="50558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6038" y="4299942"/>
                <a:ext cx="5073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38" y="4299942"/>
                <a:ext cx="50731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72400" y="3258901"/>
                <a:ext cx="5869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00" y="3258901"/>
                <a:ext cx="58695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560" y="2660740"/>
                <a:ext cx="5216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60740"/>
                <a:ext cx="52168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821561" y="4299942"/>
                <a:ext cx="5370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61" y="4299942"/>
                <a:ext cx="53700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97458" y="2571750"/>
                <a:ext cx="4764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58" y="2571750"/>
                <a:ext cx="4764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31640" y="4234560"/>
                <a:ext cx="1124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234560"/>
                <a:ext cx="112428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3848" y="2643758"/>
                <a:ext cx="583871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𝐴𝐷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+8+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43758"/>
                <a:ext cx="5838714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5731" y="3576957"/>
                <a:ext cx="19271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31" y="3576957"/>
                <a:ext cx="192713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72200" y="3579862"/>
                <a:ext cx="20185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579862"/>
                <a:ext cx="201856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04048" y="3977357"/>
                <a:ext cx="11655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977357"/>
                <a:ext cx="116557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143022" y="2139702"/>
                <a:ext cx="1645002" cy="52322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022" y="2139702"/>
                <a:ext cx="1645002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2360" r="-5882" b="-25843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343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4" grpId="0" animBg="1"/>
      <p:bldP spid="7" grpId="0"/>
      <p:bldP spid="37" grpId="0"/>
      <p:bldP spid="38" grpId="0"/>
      <p:bldP spid="39" grpId="0"/>
      <p:bldP spid="54" grpId="0"/>
      <p:bldP spid="56" grpId="0"/>
      <p:bldP spid="61" grpId="0"/>
      <p:bldP spid="8" grpId="0"/>
      <p:bldP spid="9" grpId="0"/>
      <p:bldP spid="62" grpId="0"/>
      <p:bldP spid="63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f82421e3f14831bdac435c434972975a62fa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7078</TotalTime>
  <Words>1704</Words>
  <Application>Microsoft Office PowerPoint</Application>
  <PresentationFormat>Экран (16:9)</PresentationFormat>
  <Paragraphs>272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MATNLI MASALALAR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668</cp:revision>
  <dcterms:created xsi:type="dcterms:W3CDTF">2020-04-09T07:32:19Z</dcterms:created>
  <dcterms:modified xsi:type="dcterms:W3CDTF">2021-03-04T05:52:27Z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