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382" r:id="rId2"/>
    <p:sldId id="1405" r:id="rId3"/>
    <p:sldId id="1406" r:id="rId4"/>
    <p:sldId id="1420" r:id="rId5"/>
    <p:sldId id="1421" r:id="rId6"/>
    <p:sldId id="1404" r:id="rId7"/>
    <p:sldId id="1408" r:id="rId8"/>
    <p:sldId id="1410" r:id="rId9"/>
    <p:sldId id="1426" r:id="rId10"/>
    <p:sldId id="1412" r:id="rId11"/>
    <p:sldId id="1407" r:id="rId12"/>
    <p:sldId id="1413" r:id="rId13"/>
    <p:sldId id="1414" r:id="rId14"/>
    <p:sldId id="1415" r:id="rId15"/>
    <p:sldId id="1416" r:id="rId16"/>
    <p:sldId id="1417" r:id="rId17"/>
    <p:sldId id="417" r:id="rId18"/>
    <p:sldId id="1422" r:id="rId19"/>
    <p:sldId id="1423" r:id="rId20"/>
    <p:sldId id="1424" r:id="rId21"/>
    <p:sldId id="1425" r:id="rId22"/>
    <p:sldId id="1427" r:id="rId23"/>
    <p:sldId id="368" r:id="rId24"/>
    <p:sldId id="407" r:id="rId25"/>
  </p:sldIdLst>
  <p:sldSz cx="9144000" cy="5143500" type="screen16x9"/>
  <p:notesSz cx="5765800" cy="3244850"/>
  <p:custDataLst>
    <p:tags r:id="rId2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485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D83B2-734B-4134-8F39-442BF6ED24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00E24C3-6519-4C10-9C63-51B3FC37D67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O‘rganilganisbotlangan</a:t>
          </a:r>
          <a:r>
            <a: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8800A-8347-472A-831B-15331F2420F8}" type="parTrans" cxnId="{6F791F5E-B531-487F-9AB1-4B055F93C1E3}">
      <dgm:prSet/>
      <dgm:spPr/>
      <dgm:t>
        <a:bodyPr/>
        <a:lstStyle/>
        <a:p>
          <a:endParaRPr lang="ru-RU"/>
        </a:p>
      </dgm:t>
    </dgm:pt>
    <dgm:pt modelId="{42371B1F-6EB4-4B02-877C-91D2716B7D00}" type="sibTrans" cxnId="{6F791F5E-B531-487F-9AB1-4B055F93C1E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93EDD34-B0C5-426A-B6A4-024F2C3D360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Mantiqiy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fikrlash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mushohada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yuritish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28FC3-BAA8-4754-8072-20ED326DB8B9}" type="parTrans" cxnId="{2EF666C8-8F5C-40F0-BA70-9D75CE7C9100}">
      <dgm:prSet/>
      <dgm:spPr/>
      <dgm:t>
        <a:bodyPr/>
        <a:lstStyle/>
        <a:p>
          <a:endParaRPr lang="ru-RU"/>
        </a:p>
      </dgm:t>
    </dgm:pt>
    <dgm:pt modelId="{6535EC5E-1DBF-4668-A328-AEDDA5989504}" type="sibTrans" cxnId="{2EF666C8-8F5C-40F0-BA70-9D75CE7C910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D709A2-830E-40B8-90E0-48C11641282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7A96C-1207-4730-82F7-E1FC7679851C}" type="parTrans" cxnId="{1B072ED6-3D07-49C2-8DCC-2BD8C5A245D7}">
      <dgm:prSet/>
      <dgm:spPr/>
      <dgm:t>
        <a:bodyPr/>
        <a:lstStyle/>
        <a:p>
          <a:endParaRPr lang="ru-RU"/>
        </a:p>
      </dgm:t>
    </dgm:pt>
    <dgm:pt modelId="{C201FAB6-2C3A-4167-A0E4-A57DB748BD43}" type="sibTrans" cxnId="{1B072ED6-3D07-49C2-8DCC-2BD8C5A245D7}">
      <dgm:prSet/>
      <dgm:spPr/>
      <dgm:t>
        <a:bodyPr/>
        <a:lstStyle/>
        <a:p>
          <a:endParaRPr lang="ru-RU"/>
        </a:p>
      </dgm:t>
    </dgm:pt>
    <dgm:pt modelId="{DB8D1CA6-432A-45B4-9798-F30CC8749C37}" type="pres">
      <dgm:prSet presAssocID="{5D5D83B2-734B-4134-8F39-442BF6ED24C9}" presName="Name0" presStyleCnt="0">
        <dgm:presLayoutVars>
          <dgm:dir/>
          <dgm:resizeHandles val="exact"/>
        </dgm:presLayoutVars>
      </dgm:prSet>
      <dgm:spPr/>
    </dgm:pt>
    <dgm:pt modelId="{A3792210-A606-4C72-BF31-316C9782CDD1}" type="pres">
      <dgm:prSet presAssocID="{200E24C3-6519-4C10-9C63-51B3FC37D675}" presName="node" presStyleLbl="node1" presStyleIdx="0" presStyleCnt="3" custScaleX="108693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D2D09-2186-485C-8255-33292453F3EB}" type="pres">
      <dgm:prSet presAssocID="{42371B1F-6EB4-4B02-877C-91D2716B7D00}" presName="sibTrans" presStyleLbl="sibTrans2D1" presStyleIdx="0" presStyleCnt="2" custLinFactNeighborX="-8843"/>
      <dgm:spPr/>
      <dgm:t>
        <a:bodyPr/>
        <a:lstStyle/>
        <a:p>
          <a:endParaRPr lang="ru-RU"/>
        </a:p>
      </dgm:t>
    </dgm:pt>
    <dgm:pt modelId="{9B9A4C83-E297-44D3-AF26-40FBC145D74D}" type="pres">
      <dgm:prSet presAssocID="{42371B1F-6EB4-4B02-877C-91D2716B7D0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21098DA-757D-4C58-9DA2-D366CA0311A1}" type="pres">
      <dgm:prSet presAssocID="{093EDD34-B0C5-426A-B6A4-024F2C3D3608}" presName="node" presStyleLbl="node1" presStyleIdx="1" presStyleCnt="3" custScaleX="110889" custLinFactNeighborX="-622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A97EB-280A-40A7-AB50-F71032716190}" type="pres">
      <dgm:prSet presAssocID="{6535EC5E-1DBF-4668-A328-AEDDA5989504}" presName="sibTrans" presStyleLbl="sibTrans2D1" presStyleIdx="1" presStyleCnt="2" custLinFactNeighborX="-12398"/>
      <dgm:spPr/>
      <dgm:t>
        <a:bodyPr/>
        <a:lstStyle/>
        <a:p>
          <a:endParaRPr lang="ru-RU"/>
        </a:p>
      </dgm:t>
    </dgm:pt>
    <dgm:pt modelId="{13E2212E-B7F4-416B-8225-E1D331527032}" type="pres">
      <dgm:prSet presAssocID="{6535EC5E-1DBF-4668-A328-AEDDA59895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9E6EF8-5B89-42BA-B394-4F15EE1561C4}" type="pres">
      <dgm:prSet presAssocID="{69D709A2-830E-40B8-90E0-48C116412824}" presName="node" presStyleLbl="node1" presStyleIdx="2" presStyleCnt="3" custScaleX="85254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945E2-95EA-4524-BB59-5257B96D046A}" type="presOf" srcId="{42371B1F-6EB4-4B02-877C-91D2716B7D00}" destId="{9B9A4C83-E297-44D3-AF26-40FBC145D74D}" srcOrd="1" destOrd="0" presId="urn:microsoft.com/office/officeart/2005/8/layout/process1"/>
    <dgm:cxn modelId="{2EF666C8-8F5C-40F0-BA70-9D75CE7C9100}" srcId="{5D5D83B2-734B-4134-8F39-442BF6ED24C9}" destId="{093EDD34-B0C5-426A-B6A4-024F2C3D3608}" srcOrd="1" destOrd="0" parTransId="{93E28FC3-BAA8-4754-8072-20ED326DB8B9}" sibTransId="{6535EC5E-1DBF-4668-A328-AEDDA5989504}"/>
    <dgm:cxn modelId="{1B072ED6-3D07-49C2-8DCC-2BD8C5A245D7}" srcId="{5D5D83B2-734B-4134-8F39-442BF6ED24C9}" destId="{69D709A2-830E-40B8-90E0-48C116412824}" srcOrd="2" destOrd="0" parTransId="{3DA7A96C-1207-4730-82F7-E1FC7679851C}" sibTransId="{C201FAB6-2C3A-4167-A0E4-A57DB748BD43}"/>
    <dgm:cxn modelId="{9F2FC5AF-D9FB-4E95-B474-33AEC6B2C5AE}" type="presOf" srcId="{093EDD34-B0C5-426A-B6A4-024F2C3D3608}" destId="{821098DA-757D-4C58-9DA2-D366CA0311A1}" srcOrd="0" destOrd="0" presId="urn:microsoft.com/office/officeart/2005/8/layout/process1"/>
    <dgm:cxn modelId="{701DAC4E-BC42-4A88-936E-A11C6E2FBB88}" type="presOf" srcId="{200E24C3-6519-4C10-9C63-51B3FC37D675}" destId="{A3792210-A606-4C72-BF31-316C9782CDD1}" srcOrd="0" destOrd="0" presId="urn:microsoft.com/office/officeart/2005/8/layout/process1"/>
    <dgm:cxn modelId="{F6311287-E00A-4D60-AE56-4460EA2D04C0}" type="presOf" srcId="{5D5D83B2-734B-4134-8F39-442BF6ED24C9}" destId="{DB8D1CA6-432A-45B4-9798-F30CC8749C37}" srcOrd="0" destOrd="0" presId="urn:microsoft.com/office/officeart/2005/8/layout/process1"/>
    <dgm:cxn modelId="{183AB4E6-9DEF-4D1F-AD65-885CD5FBB62D}" type="presOf" srcId="{42371B1F-6EB4-4B02-877C-91D2716B7D00}" destId="{5E0D2D09-2186-485C-8255-33292453F3EB}" srcOrd="0" destOrd="0" presId="urn:microsoft.com/office/officeart/2005/8/layout/process1"/>
    <dgm:cxn modelId="{3A7414EA-0A2C-48F8-825A-D31D4ABF9EE3}" type="presOf" srcId="{6535EC5E-1DBF-4668-A328-AEDDA5989504}" destId="{13E2212E-B7F4-416B-8225-E1D331527032}" srcOrd="1" destOrd="0" presId="urn:microsoft.com/office/officeart/2005/8/layout/process1"/>
    <dgm:cxn modelId="{6F791F5E-B531-487F-9AB1-4B055F93C1E3}" srcId="{5D5D83B2-734B-4134-8F39-442BF6ED24C9}" destId="{200E24C3-6519-4C10-9C63-51B3FC37D675}" srcOrd="0" destOrd="0" parTransId="{4858800A-8347-472A-831B-15331F2420F8}" sibTransId="{42371B1F-6EB4-4B02-877C-91D2716B7D00}"/>
    <dgm:cxn modelId="{69152483-7D84-42F7-8934-A70261AA90B0}" type="presOf" srcId="{69D709A2-830E-40B8-90E0-48C116412824}" destId="{789E6EF8-5B89-42BA-B394-4F15EE1561C4}" srcOrd="0" destOrd="0" presId="urn:microsoft.com/office/officeart/2005/8/layout/process1"/>
    <dgm:cxn modelId="{3649F0ED-862E-430F-A81C-1FD54B2BCD7B}" type="presOf" srcId="{6535EC5E-1DBF-4668-A328-AEDDA5989504}" destId="{B31A97EB-280A-40A7-AB50-F71032716190}" srcOrd="0" destOrd="0" presId="urn:microsoft.com/office/officeart/2005/8/layout/process1"/>
    <dgm:cxn modelId="{DFBB0568-5891-42F5-903B-4137A9C4BBA2}" type="presParOf" srcId="{DB8D1CA6-432A-45B4-9798-F30CC8749C37}" destId="{A3792210-A606-4C72-BF31-316C9782CDD1}" srcOrd="0" destOrd="0" presId="urn:microsoft.com/office/officeart/2005/8/layout/process1"/>
    <dgm:cxn modelId="{00B281C4-F0F3-4C5A-9F9D-AD9FF5DA8DAE}" type="presParOf" srcId="{DB8D1CA6-432A-45B4-9798-F30CC8749C37}" destId="{5E0D2D09-2186-485C-8255-33292453F3EB}" srcOrd="1" destOrd="0" presId="urn:microsoft.com/office/officeart/2005/8/layout/process1"/>
    <dgm:cxn modelId="{7BE6405D-C9A9-4569-B379-950B91BED155}" type="presParOf" srcId="{5E0D2D09-2186-485C-8255-33292453F3EB}" destId="{9B9A4C83-E297-44D3-AF26-40FBC145D74D}" srcOrd="0" destOrd="0" presId="urn:microsoft.com/office/officeart/2005/8/layout/process1"/>
    <dgm:cxn modelId="{FFAA16A5-30B5-4D74-822D-4A81329BCE15}" type="presParOf" srcId="{DB8D1CA6-432A-45B4-9798-F30CC8749C37}" destId="{821098DA-757D-4C58-9DA2-D366CA0311A1}" srcOrd="2" destOrd="0" presId="urn:microsoft.com/office/officeart/2005/8/layout/process1"/>
    <dgm:cxn modelId="{75F724E3-E339-437C-996E-CC7FE6236EB9}" type="presParOf" srcId="{DB8D1CA6-432A-45B4-9798-F30CC8749C37}" destId="{B31A97EB-280A-40A7-AB50-F71032716190}" srcOrd="3" destOrd="0" presId="urn:microsoft.com/office/officeart/2005/8/layout/process1"/>
    <dgm:cxn modelId="{24B5D238-9B01-4BDF-967A-737782DA4BBF}" type="presParOf" srcId="{B31A97EB-280A-40A7-AB50-F71032716190}" destId="{13E2212E-B7F4-416B-8225-E1D331527032}" srcOrd="0" destOrd="0" presId="urn:microsoft.com/office/officeart/2005/8/layout/process1"/>
    <dgm:cxn modelId="{E2F6688C-55D8-4F58-BE2B-9265B15D2783}" type="presParOf" srcId="{DB8D1CA6-432A-45B4-9798-F30CC8749C37}" destId="{789E6EF8-5B89-42BA-B394-4F15EE1561C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les.smallbay.ru/images/bruegel01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2;&#1083;&#1077;&#1089;%20&#1052;&#1080;&#1083;&#1077;&#1090;&#1089;&#1082;&#1080;&#1081;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12300" y="1779662"/>
            <a:ext cx="4139820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Planimetriyaning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mantiqiy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tuzilishi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6190" y="1779662"/>
            <a:ext cx="545553" cy="14401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6190" y="3580954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2036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73137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7" algn="ctr">
              <a:spcBef>
                <a:spcPts val="206"/>
              </a:spcBef>
            </a:pPr>
            <a:r>
              <a:rPr lang="en-US" sz="3800" spc="24" dirty="0" err="1" smtClean="0"/>
              <a:t>Geometriyaning</a:t>
            </a:r>
            <a:r>
              <a:rPr lang="en-US" sz="3800" spc="24" dirty="0" smtClean="0"/>
              <a:t> </a:t>
            </a:r>
            <a:r>
              <a:rPr lang="en-US" sz="3800" spc="24" dirty="0" err="1" smtClean="0"/>
              <a:t>aksiomatik</a:t>
            </a:r>
            <a:r>
              <a:rPr lang="en-US" sz="3800" spc="24" dirty="0" smtClean="0"/>
              <a:t> </a:t>
            </a:r>
            <a:r>
              <a:rPr lang="en-US" sz="3800" spc="24" dirty="0" err="1" smtClean="0"/>
              <a:t>tuzilishi</a:t>
            </a:r>
            <a:endParaRPr lang="en-US" sz="3800" dirty="0"/>
          </a:p>
        </p:txBody>
      </p:sp>
      <p:sp>
        <p:nvSpPr>
          <p:cNvPr id="2" name="Трапеция 1"/>
          <p:cNvSpPr/>
          <p:nvPr/>
        </p:nvSpPr>
        <p:spPr>
          <a:xfrm>
            <a:off x="179512" y="4194986"/>
            <a:ext cx="8720195" cy="825036"/>
          </a:xfrm>
          <a:prstGeom prst="trapezoid">
            <a:avLst>
              <a:gd name="adj" fmla="val 356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2115879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395" y="4189025"/>
            <a:ext cx="855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ta’rifsiz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539552" y="3324929"/>
            <a:ext cx="7920880" cy="830997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5576" y="3324929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isbotsiz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3568" y="843558"/>
            <a:ext cx="7416824" cy="2376264"/>
          </a:xfrm>
          <a:prstGeom prst="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9592" y="1059582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hakllar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tayanib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ta’riflanadi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ungacha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xossalarga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tayanib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isbotlanadi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 animBg="1"/>
      <p:bldP spid="13" grpId="0"/>
      <p:bldP spid="9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Tegishlilik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31590"/>
            <a:ext cx="4320480" cy="3240360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692" y="1147063"/>
            <a:ext cx="720080" cy="416575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1059582"/>
                <a:ext cx="832279" cy="445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9582"/>
                <a:ext cx="832279" cy="4451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755576" y="1635646"/>
            <a:ext cx="3600400" cy="2160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38169" y="3206041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2223" y="2751770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03848" y="2260636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1861448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15616" y="2359136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028" y="1527646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2223" y="4011910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79360" y="3105130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65191" y="2846159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7252" y="2141801"/>
            <a:ext cx="3246041" cy="2213210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24128" y="2148888"/>
            <a:ext cx="720080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68028" y="2067694"/>
                <a:ext cx="756617" cy="651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028" y="2067694"/>
                <a:ext cx="756617" cy="651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5595747" y="2474665"/>
            <a:ext cx="2705034" cy="14754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008902" y="3703246"/>
            <a:ext cx="56733" cy="644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623375" y="2804466"/>
            <a:ext cx="56733" cy="644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94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Tartib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31590"/>
            <a:ext cx="4320480" cy="3240360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692" y="1147063"/>
            <a:ext cx="720080" cy="416575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1059582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2.1.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9582"/>
                <a:ext cx="832279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755576" y="1635646"/>
            <a:ext cx="3600400" cy="2160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38169" y="3206041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2223" y="2751770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03848" y="2260636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7252" y="2141801"/>
            <a:ext cx="3246041" cy="2213210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24128" y="2148888"/>
            <a:ext cx="720080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68028" y="2067694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028" y="2067694"/>
                <a:ext cx="83227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5508104" y="2336998"/>
            <a:ext cx="2952328" cy="16749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9703303">
            <a:off x="5432545" y="2674313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703303">
            <a:off x="6290343" y="31688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267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2" grpId="0" animBg="1"/>
      <p:bldP spid="16" grpId="0" animBg="1"/>
      <p:bldP spid="17" grpId="0" animBg="1"/>
      <p:bldP spid="24" grpId="0" animBg="1"/>
      <p:bldP spid="25" grpId="0" animBg="1"/>
      <p:bldP spid="26" grpId="0"/>
      <p:bldP spid="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O‘lchash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846" y="1046765"/>
            <a:ext cx="3570645" cy="2380431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6155" y="1064466"/>
            <a:ext cx="595107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790" y="987574"/>
                <a:ext cx="687834" cy="445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2.1.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0" y="987574"/>
                <a:ext cx="687834" cy="4451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369753" y="1957139"/>
            <a:ext cx="62406" cy="7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95657" y="1934758"/>
            <a:ext cx="62406" cy="7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81927" y="1989687"/>
            <a:ext cx="62406" cy="7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39952" y="987574"/>
            <a:ext cx="4752529" cy="3564396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75941" y="996760"/>
            <a:ext cx="720080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19841" y="915566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41" y="915566"/>
                <a:ext cx="83227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34278" y="1995686"/>
            <a:ext cx="2878852" cy="5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 rot="5400000">
            <a:off x="1695437" y="796396"/>
            <a:ext cx="357690" cy="2881927"/>
          </a:xfrm>
          <a:prstGeom prst="rightBrace">
            <a:avLst>
              <a:gd name="adj1" fmla="val 8031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1779" y="1596600"/>
                <a:ext cx="368559" cy="38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79" y="1596600"/>
                <a:ext cx="368559" cy="381541"/>
              </a:xfrm>
              <a:prstGeom prst="rect">
                <a:avLst/>
              </a:prstGeom>
              <a:blipFill rotWithShape="1">
                <a:blip r:embed="rId4"/>
                <a:stretch>
                  <a:fillRect l="-5000" r="-5000" b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728" y="1628970"/>
                <a:ext cx="377832" cy="38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8" y="1628970"/>
                <a:ext cx="377832" cy="381541"/>
              </a:xfrm>
              <a:prstGeom prst="rect">
                <a:avLst/>
              </a:prstGeom>
              <a:blipFill rotWithShape="1">
                <a:blip r:embed="rId5"/>
                <a:stretch>
                  <a:fillRect l="-3226" r="-6452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1635646"/>
                <a:ext cx="393729" cy="38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635646"/>
                <a:ext cx="393729" cy="381541"/>
              </a:xfrm>
              <a:prstGeom prst="rect">
                <a:avLst/>
              </a:prstGeom>
              <a:blipFill rotWithShape="1">
                <a:blip r:embed="rId6"/>
                <a:stretch>
                  <a:fillRect l="-4688" r="-6250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0870" y="2427734"/>
                <a:ext cx="1196715" cy="445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0" y="2427734"/>
                <a:ext cx="1196715" cy="445132"/>
              </a:xfrm>
              <a:prstGeom prst="rect">
                <a:avLst/>
              </a:prstGeom>
              <a:blipFill rotWithShape="1">
                <a:blip r:embed="rId7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756" y="2931790"/>
                <a:ext cx="2175156" cy="445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𝑪𝑩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6" y="2931790"/>
                <a:ext cx="2175156" cy="445132"/>
              </a:xfrm>
              <a:prstGeom prst="rect">
                <a:avLst/>
              </a:prstGeom>
              <a:blipFill rotWithShape="1">
                <a:blip r:embed="rId8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4875941" y="3376922"/>
            <a:ext cx="33684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75941" y="1184870"/>
            <a:ext cx="1684233" cy="21920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4932040" y="3090986"/>
            <a:ext cx="331990" cy="488876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05298" y="2832855"/>
                <a:ext cx="5021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98" y="2832855"/>
                <a:ext cx="50212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" name="TextBox 7167"/>
              <p:cNvSpPr txBox="1"/>
              <p:nvPr/>
            </p:nvSpPr>
            <p:spPr>
              <a:xfrm>
                <a:off x="5796136" y="3435846"/>
                <a:ext cx="11928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68" name="TextBox 7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435846"/>
                <a:ext cx="11928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1" name="Прямая соединительная линия 7170"/>
          <p:cNvCxnSpPr/>
          <p:nvPr/>
        </p:nvCxnSpPr>
        <p:spPr>
          <a:xfrm flipV="1">
            <a:off x="4875941" y="1826416"/>
            <a:ext cx="3080435" cy="15450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Дуга 7171"/>
          <p:cNvSpPr/>
          <p:nvPr/>
        </p:nvSpPr>
        <p:spPr>
          <a:xfrm rot="905414">
            <a:off x="5264030" y="3003798"/>
            <a:ext cx="618651" cy="576064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5076056" y="2696127"/>
            <a:ext cx="562410" cy="523695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TextBox 7172"/>
              <p:cNvSpPr txBox="1"/>
              <p:nvPr/>
            </p:nvSpPr>
            <p:spPr>
              <a:xfrm>
                <a:off x="5492467" y="2384671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73" name="TextBox 7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467" y="2384671"/>
                <a:ext cx="51969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24128" y="2787774"/>
                <a:ext cx="4924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87774"/>
                <a:ext cx="49244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867894"/>
                <a:ext cx="1861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67894"/>
                <a:ext cx="186140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6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2" grpId="0" animBg="1"/>
      <p:bldP spid="16" grpId="0" animBg="1"/>
      <p:bldP spid="17" grpId="0" animBg="1"/>
      <p:bldP spid="24" grpId="0" animBg="1"/>
      <p:bldP spid="25" grpId="0" animBg="1"/>
      <p:bldP spid="26" grpId="0"/>
      <p:bldP spid="10" grpId="0" animBg="1"/>
      <p:bldP spid="13" grpId="0"/>
      <p:bldP spid="22" grpId="0"/>
      <p:bldP spid="23" grpId="0"/>
      <p:bldP spid="14" grpId="0"/>
      <p:bldP spid="15" grpId="0"/>
      <p:bldP spid="30" grpId="0" animBg="1"/>
      <p:bldP spid="31" grpId="0"/>
      <p:bldP spid="7168" grpId="0"/>
      <p:bldP spid="7172" grpId="0" animBg="1"/>
      <p:bldP spid="37" grpId="0" animBg="1"/>
      <p:bldP spid="7173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36789" y="51470"/>
            <a:ext cx="8899707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shaklni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830742"/>
            <a:ext cx="3570645" cy="2018612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318" y="831228"/>
            <a:ext cx="720080" cy="378705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736997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4.1.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36997"/>
                <a:ext cx="832279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кругленный прямоугольник 23"/>
          <p:cNvSpPr/>
          <p:nvPr/>
        </p:nvSpPr>
        <p:spPr>
          <a:xfrm>
            <a:off x="4139952" y="843558"/>
            <a:ext cx="4752529" cy="2213210"/>
          </a:xfrm>
          <a:prstGeom prst="roundRect">
            <a:avLst>
              <a:gd name="adj" fmla="val 2880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84084" y="852744"/>
            <a:ext cx="720080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7984" y="771550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4.2.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771550"/>
                <a:ext cx="83227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136789" y="1454175"/>
            <a:ext cx="1302748" cy="158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6789" y="2280896"/>
            <a:ext cx="3355091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6250" y="1428276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450930" y="1425574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21187" y="2273696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5796136" y="1006301"/>
            <a:ext cx="936104" cy="9438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единительная линия 7168"/>
          <p:cNvCxnSpPr/>
          <p:nvPr/>
        </p:nvCxnSpPr>
        <p:spPr>
          <a:xfrm>
            <a:off x="5796136" y="1950163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Прямая со стрелкой 7173"/>
          <p:cNvCxnSpPr/>
          <p:nvPr/>
        </p:nvCxnSpPr>
        <p:spPr>
          <a:xfrm>
            <a:off x="4844123" y="2715766"/>
            <a:ext cx="2896229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798955" y="2658564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38043" y="2252415"/>
            <a:ext cx="1302748" cy="158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107504" y="2226516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52184" y="2223814"/>
            <a:ext cx="61077" cy="572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788024" y="1771904"/>
            <a:ext cx="936104" cy="9438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788024" y="2715766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Скругленный прямоугольник 7174"/>
          <p:cNvSpPr/>
          <p:nvPr/>
        </p:nvSpPr>
        <p:spPr>
          <a:xfrm>
            <a:off x="971600" y="3147814"/>
            <a:ext cx="4752528" cy="187220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6" name="Равнобедренный треугольник 7175"/>
          <p:cNvSpPr/>
          <p:nvPr/>
        </p:nvSpPr>
        <p:spPr>
          <a:xfrm>
            <a:off x="1259632" y="3435846"/>
            <a:ext cx="1584176" cy="936104"/>
          </a:xfrm>
          <a:prstGeom prst="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78" name="Прямая со стрелкой 7177"/>
          <p:cNvCxnSpPr/>
          <p:nvPr/>
        </p:nvCxnSpPr>
        <p:spPr>
          <a:xfrm>
            <a:off x="2411760" y="4731990"/>
            <a:ext cx="279240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Равнобедренный треугольник 62"/>
          <p:cNvSpPr/>
          <p:nvPr/>
        </p:nvSpPr>
        <p:spPr>
          <a:xfrm>
            <a:off x="2411760" y="3795886"/>
            <a:ext cx="1584176" cy="936104"/>
          </a:xfrm>
          <a:prstGeom prst="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99708" y="3157000"/>
            <a:ext cx="720080" cy="344277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43608" y="3075806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4.3.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75806"/>
                <a:ext cx="8322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7736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24" grpId="0" animBg="1"/>
      <p:bldP spid="25" grpId="0" animBg="1"/>
      <p:bldP spid="26" grpId="0"/>
      <p:bldP spid="19" grpId="0" animBg="1"/>
      <p:bldP spid="19" grpId="1" animBg="1"/>
      <p:bldP spid="45" grpId="0" animBg="1"/>
      <p:bldP spid="45" grpId="1" animBg="1"/>
      <p:bldP spid="46" grpId="0" animBg="1"/>
      <p:bldP spid="53" grpId="0" animBg="1"/>
      <p:bldP spid="55" grpId="0" animBg="1"/>
      <p:bldP spid="56" grpId="0" animBg="1"/>
      <p:bldP spid="7175" grpId="0" animBg="1"/>
      <p:bldP spid="7176" grpId="0" animBg="1"/>
      <p:bldP spid="7176" grpId="1" animBg="1"/>
      <p:bldP spid="63" grpId="0" animBg="1"/>
      <p:bldP spid="64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Parallellik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3613" y="1328534"/>
            <a:ext cx="720080" cy="416575"/>
          </a:xfrm>
          <a:prstGeom prst="roundRect">
            <a:avLst>
              <a:gd name="adj" fmla="val 4619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7513" y="1241053"/>
                <a:ext cx="8322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5.1.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13" y="1241053"/>
                <a:ext cx="832279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3707904" y="2307830"/>
            <a:ext cx="3600400" cy="2160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210129" y="2884595"/>
            <a:ext cx="75512" cy="943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3688" y="1283342"/>
            <a:ext cx="5760640" cy="32326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411760" y="1851670"/>
            <a:ext cx="3600400" cy="2160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88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7574"/>
            <a:ext cx="8676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923678"/>
            <a:ext cx="8123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asoslanadigan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asdiq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877785"/>
            <a:ext cx="16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825" y="3435846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8288" y="3435846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26097" y="357986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415592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8613" y="4011910"/>
            <a:ext cx="1567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2829" y="415592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011910"/>
            <a:ext cx="1580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9566" y="4155926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22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9" grpId="0"/>
      <p:bldP spid="10" grpId="0"/>
      <p:bldP spid="4" grpId="0" animBg="1"/>
      <p:bldP spid="12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Geometriyaning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59011127"/>
              </p:ext>
            </p:extLst>
          </p:nvPr>
        </p:nvGraphicFramePr>
        <p:xfrm>
          <a:off x="106015" y="1635646"/>
          <a:ext cx="89617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792210-A606-4C72-BF31-316C9782C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3792210-A606-4C72-BF31-316C9782C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0D2D09-2186-485C-8255-33292453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5E0D2D09-2186-485C-8255-33292453F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1098DA-757D-4C58-9DA2-D366CA03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21098DA-757D-4C58-9DA2-D366CA03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1A97EB-280A-40A7-AB50-F71032716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B31A97EB-280A-40A7-AB50-F71032716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9E6EF8-5B89-42BA-B394-4F15EE156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89E6EF8-5B89-42BA-B394-4F15EE156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68856"/>
            <a:ext cx="92127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Evklidning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Negizlar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yasashlarni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2193707"/>
            <a:ext cx="8991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3003798"/>
            <a:ext cx="8663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kesmasini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3777883"/>
            <a:ext cx="9095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4568810"/>
            <a:ext cx="713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83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68856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chiziqlardavom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ettirilganda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4803998"/>
            <a:ext cx="30963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15616" y="3646512"/>
            <a:ext cx="2880320" cy="581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403648" y="3507854"/>
            <a:ext cx="1728192" cy="16356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6932409">
            <a:off x="2389711" y="3619558"/>
            <a:ext cx="504056" cy="58142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1766718" y="4513287"/>
            <a:ext cx="504056" cy="58142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5659" y="4325677"/>
                <a:ext cx="5021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59" y="4325677"/>
                <a:ext cx="502125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663788" y="3958629"/>
                <a:ext cx="50533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958629"/>
                <a:ext cx="50533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9992" y="3238549"/>
                <a:ext cx="2422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38549"/>
                <a:ext cx="242258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4211960" y="4803998"/>
            <a:ext cx="39604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95936" y="4235245"/>
            <a:ext cx="4320480" cy="85678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828880" y="4775575"/>
            <a:ext cx="89423" cy="811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13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  <p:bldP spid="14" grpId="0"/>
      <p:bldP spid="15" grpId="0"/>
      <p:bldP spid="1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5496" y="771550"/>
            <a:ext cx="6180636" cy="2285209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Geometriya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hayotimizga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shunchalik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singib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ketganki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o‘zimiz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sezmagan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soniya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to‘qnash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kelamiz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Xajm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masofa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shakl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harakatlanish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trayektoriyasi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hammasi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geometriyadir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Geometriya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ko‘plab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fanlar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insonlarning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dolzarb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hayotiy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extiyojlaridan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kelib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chiqqan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Geometriya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amaliy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fandan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yuksak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bilimlar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sohasiga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aylanib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ulgurdi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59090" y="3903784"/>
            <a:ext cx="5625056" cy="900214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rivojlanishi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hamon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davom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etmoqda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Aslida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hammasi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soliqlar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piramidalar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hisobidan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boshlangan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…  </a:t>
            </a:r>
            <a:endParaRPr lang="uz-Cyrl-U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342395" y="51470"/>
            <a:ext cx="8557312" cy="530568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acer\Desktop\Online makab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6759"/>
            <a:ext cx="3220670" cy="19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Online makab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86369"/>
            <a:ext cx="2783954" cy="28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11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968856"/>
            <a:ext cx="7164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Hayyom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postulatni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7574"/>
            <a:ext cx="1872208" cy="222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496" y="3061285"/>
            <a:ext cx="5632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435846"/>
            <a:ext cx="2527507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2417" y="4421455"/>
                <a:ext cx="4683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417" y="4421455"/>
                <a:ext cx="468398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6136" y="3215625"/>
                <a:ext cx="48923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15625"/>
                <a:ext cx="489236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04448" y="3215625"/>
                <a:ext cx="45717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3215625"/>
                <a:ext cx="45717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35057" y="4542968"/>
                <a:ext cx="49725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57" y="4542968"/>
                <a:ext cx="497252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5400000">
                <a:off x="8323469" y="427244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323469" y="4272442"/>
                <a:ext cx="52450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0800000">
                <a:off x="6012161" y="4279495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012161" y="4279495"/>
                <a:ext cx="52450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889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 animBg="1"/>
      <p:bldP spid="4" grpId="0"/>
      <p:bldP spid="22" grpId="0"/>
      <p:bldP spid="23" grpId="0"/>
      <p:bldP spid="24" grpId="0"/>
      <p:bldP spid="6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Noevklid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968856"/>
                <a:ext cx="910850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postulatni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emasligini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jarayonida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buyuk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rus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matematigi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N.I.Lobachevskiy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Noevklid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geometriya”ni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yaratgan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Noevklid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geometriyada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uzoqlashgan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balki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hakozo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68856"/>
                <a:ext cx="9108504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406" t="-1536" b="-3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24" y="997005"/>
            <a:ext cx="1872208" cy="21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554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Noevklid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262246"/>
            <a:ext cx="8864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Noevklid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qo‘shganlar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Venger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Yanosh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Bolyai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(1802-1860);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Karl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Fridrix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Gauss (1777-1855);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Eujenio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Beltrami (1835-1900);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Bernxard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(1826-1866).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749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102</a:t>
            </a:r>
            <a:r>
              <a:rPr lang="en-US" sz="3200" dirty="0" smtClean="0"/>
              <a:t> </a:t>
            </a:r>
            <a:r>
              <a:rPr lang="en-US" sz="3200" dirty="0" err="1"/>
              <a:t>betidagi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5, </a:t>
            </a:r>
            <a:r>
              <a:rPr lang="en-US" sz="3200" b="1" dirty="0" smtClean="0">
                <a:solidFill>
                  <a:srgbClr val="7030A0"/>
                </a:solidFill>
              </a:rPr>
              <a:t>6, 7</a:t>
            </a:r>
            <a:r>
              <a:rPr lang="en-US" sz="3200" b="1" dirty="0">
                <a:solidFill>
                  <a:srgbClr val="7030A0"/>
                </a:solidFill>
              </a:rPr>
              <a:t>, 8, 9, </a:t>
            </a:r>
            <a:r>
              <a:rPr lang="en-US" sz="3200" b="1" dirty="0" smtClean="0">
                <a:solidFill>
                  <a:srgbClr val="7030A0"/>
                </a:solidFill>
              </a:rPr>
              <a:t>10 </a:t>
            </a:r>
            <a:r>
              <a:rPr lang="en-US" sz="3200" dirty="0" err="1"/>
              <a:t>mashqlar</a:t>
            </a:r>
            <a:r>
              <a:rPr lang="en-US" sz="3200" dirty="0"/>
              <a:t>;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3131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3003798"/>
            <a:ext cx="4824536" cy="2008210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bilimlar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Qadimgi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Misrliklar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chiqilgan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Nil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daryosi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bo‘yidagi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hosildor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yerlarda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yashashgan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foydalanayotgan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yerlari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soliq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to‘lashi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Buning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yerning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hajmini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bilish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talab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qilinar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809181"/>
            <a:ext cx="4211960" cy="1731211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masalalarning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yechilishida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matematik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apparatdan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foydalanishni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birinchilardan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Bobilliklar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qo‘llay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boshlagan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Pifagor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teoremasini</a:t>
            </a: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oldindan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bilishgan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 descr="http://files.smallbay.ru/images/bruege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63030"/>
            <a:ext cx="4104456" cy="2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Содержимое 4" descr="http://www.ufo.obninsk.ru/v9/piramida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b="26204"/>
          <a:stretch/>
        </p:blipFill>
        <p:spPr bwMode="auto">
          <a:xfrm>
            <a:off x="76442" y="843558"/>
            <a:ext cx="4783590" cy="218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/>
          <p:nvPr/>
        </p:nvSpPr>
        <p:spPr>
          <a:xfrm>
            <a:off x="-1" y="51470"/>
            <a:ext cx="9144001" cy="7191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342395" y="51470"/>
            <a:ext cx="8557312" cy="530568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88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482" y="229063"/>
            <a:ext cx="7259550" cy="411138"/>
          </a:xfrm>
          <a:prstGeom prst="rect">
            <a:avLst/>
          </a:prstGeom>
        </p:spPr>
        <p:txBody>
          <a:bodyPr vert="horz" wrap="square" lIns="0" tIns="26162" rIns="0" bIns="0" rtlCol="0" anchor="ctr">
            <a:spAutoFit/>
          </a:bodyPr>
          <a:lstStyle/>
          <a:p>
            <a:r>
              <a:rPr lang="ru-RU" sz="2500" spc="-52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 развития геометрии</a:t>
            </a:r>
            <a:endParaRPr sz="2700" dirty="0">
              <a:solidFill>
                <a:schemeClr val="bg1"/>
              </a:solidFill>
            </a:endParaRPr>
          </a:p>
        </p:txBody>
      </p:sp>
      <p:pic>
        <p:nvPicPr>
          <p:cNvPr id="18" name="Рисунок 3" descr="фото Фалес из Милет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069" y="1063466"/>
            <a:ext cx="2309870" cy="2800585"/>
          </a:xfrm>
          <a:noFill/>
        </p:spPr>
      </p:pic>
      <p:sp>
        <p:nvSpPr>
          <p:cNvPr id="19" name="TextBox 18"/>
          <p:cNvSpPr txBox="1"/>
          <p:nvPr/>
        </p:nvSpPr>
        <p:spPr>
          <a:xfrm>
            <a:off x="227703" y="4173010"/>
            <a:ext cx="2444236" cy="50010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Fales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Пифагор | Греческое искусство, Скульптура, Антич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78" y="1096452"/>
            <a:ext cx="2765664" cy="27653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по запросу &quot;архимед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21" y="1098726"/>
            <a:ext cx="2509133" cy="27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8631" y="4173010"/>
            <a:ext cx="2898210" cy="50010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Pifagor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9018" y="4173010"/>
            <a:ext cx="2444236" cy="50010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Arximaed</a:t>
            </a:r>
            <a:endParaRPr lang="ru-RU" sz="28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Geometriyani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3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31" y="175201"/>
            <a:ext cx="8896611" cy="518860"/>
          </a:xfrm>
          <a:prstGeom prst="rect">
            <a:avLst/>
          </a:prstGeom>
        </p:spPr>
        <p:txBody>
          <a:bodyPr vert="horz" wrap="square" lIns="0" tIns="26162" rIns="0" bIns="0" rtlCol="0" anchor="ctr">
            <a:spAutoFit/>
          </a:bodyPr>
          <a:lstStyle/>
          <a:p>
            <a:r>
              <a:rPr lang="ru-RU" sz="3200" spc="-52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 развития геометрии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7504" y="909640"/>
            <a:ext cx="5760640" cy="4470422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r>
              <a:rPr lang="ru-RU" sz="25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Geometriyani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fan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sifatida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asoslashda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asosiy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ishlarni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buyuk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yunon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olimi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Evklid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Negizlar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13 ta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kitobdan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asarda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5 ta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postulat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9 ta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aksioma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keltirilgan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Negizlar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planimetriya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sonlar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nazariyasi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algebra,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nisbatlar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nazariyasi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hajmlarni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hisoblash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usuli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limitlar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nazariyasini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ichiga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oladi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32" descr="http://upload.wikimedia.org/wikipedia/commons/thumb/3/30/Euklid-von-Alexandria_1.jpg/200px-Euklid-von-Alexandria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560" y="1142881"/>
            <a:ext cx="3024476" cy="3583565"/>
          </a:xfrm>
          <a:prstGeom prst="rect">
            <a:avLst/>
          </a:prstGeom>
          <a:noFill/>
        </p:spPr>
      </p:pic>
      <p:sp>
        <p:nvSpPr>
          <p:cNvPr id="5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42395" y="192346"/>
            <a:ext cx="8557312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Evklid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3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87574"/>
            <a:ext cx="80345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predmetlarning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55726"/>
            <a:ext cx="87927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o‘rganilayotganda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abstrak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obyektga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35" y="4155926"/>
            <a:ext cx="8771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47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018" y="1004609"/>
            <a:ext cx="8820478" cy="399397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48" tIns="34274" rIns="68548" bIns="34274" rtlCol="0" anchor="ctr"/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Geometriyada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shakllar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hajmlar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predmetlarning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joylashuvi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o‘rganiladi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Bunda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og‘irligi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rangi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hakozolar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hisobga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olinmaydi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Geometriya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nafaqat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figuralar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xususiyatlari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joylashuvi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tushuncha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beradi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balki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fikrlashga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berishga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tahlil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qilishga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xulosa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chiqarishga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ya’ni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fikrlashga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o‘rgatadi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-1" y="43506"/>
            <a:ext cx="9144001" cy="87011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342395" y="221527"/>
            <a:ext cx="8557312" cy="58362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9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7" algn="ctr">
              <a:spcBef>
                <a:spcPts val="206"/>
              </a:spcBef>
            </a:pPr>
            <a:r>
              <a:rPr lang="en-US" sz="4000" spc="24" dirty="0" err="1"/>
              <a:t>Geometriya</a:t>
            </a:r>
            <a:endParaRPr lang="en-US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1620" y="947169"/>
            <a:ext cx="7128792" cy="8998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xossalarini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fan.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626" y="2209390"/>
            <a:ext cx="3021145" cy="6039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Planimetriya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7921" y="2209390"/>
            <a:ext cx="3021145" cy="603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Stereometriya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6" idx="0"/>
          </p:cNvCxnSpPr>
          <p:nvPr/>
        </p:nvCxnSpPr>
        <p:spPr>
          <a:xfrm flipH="1">
            <a:off x="2457199" y="1847030"/>
            <a:ext cx="2258817" cy="36236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>
            <a:off x="4716016" y="1847030"/>
            <a:ext cx="2212478" cy="36236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5780" y="4383550"/>
            <a:ext cx="1812687" cy="483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Nuqta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7995" y="4383550"/>
            <a:ext cx="2537762" cy="483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chiziq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5533" y="4383550"/>
            <a:ext cx="1812687" cy="483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Tekislik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>
            <a:stCxn id="15" idx="2"/>
            <a:endCxn id="12" idx="0"/>
          </p:cNvCxnSpPr>
          <p:nvPr/>
        </p:nvCxnSpPr>
        <p:spPr>
          <a:xfrm flipH="1">
            <a:off x="1732124" y="3867894"/>
            <a:ext cx="2722514" cy="5156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2"/>
            <a:endCxn id="13" idx="0"/>
          </p:cNvCxnSpPr>
          <p:nvPr/>
        </p:nvCxnSpPr>
        <p:spPr>
          <a:xfrm>
            <a:off x="4454638" y="3867894"/>
            <a:ext cx="132238" cy="5156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2"/>
            <a:endCxn id="14" idx="0"/>
          </p:cNvCxnSpPr>
          <p:nvPr/>
        </p:nvCxnSpPr>
        <p:spPr>
          <a:xfrm>
            <a:off x="4454638" y="3867894"/>
            <a:ext cx="2957239" cy="5156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6337" y="3150134"/>
            <a:ext cx="5856602" cy="717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6" idx="2"/>
            <a:endCxn id="15" idx="0"/>
          </p:cNvCxnSpPr>
          <p:nvPr/>
        </p:nvCxnSpPr>
        <p:spPr>
          <a:xfrm>
            <a:off x="2457199" y="2813323"/>
            <a:ext cx="1997439" cy="336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044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7" algn="ctr">
              <a:spcBef>
                <a:spcPts val="206"/>
              </a:spcBef>
            </a:pPr>
            <a:r>
              <a:rPr lang="en-US" sz="3800" spc="24" dirty="0" err="1" smtClean="0"/>
              <a:t>Aksiomalar</a:t>
            </a:r>
            <a:r>
              <a:rPr lang="en-US" sz="3800" spc="24" dirty="0" smtClean="0"/>
              <a:t> </a:t>
            </a:r>
            <a:r>
              <a:rPr lang="en-US" sz="3800" spc="24" dirty="0" err="1" smtClean="0"/>
              <a:t>tizimi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174502" y="3075806"/>
            <a:ext cx="855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Evklid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uzluksizlik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aksiomalariga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06" y="1995686"/>
            <a:ext cx="876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Aksiomalar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ziddiyatsizlik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bog‘liqsizlik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shartlarini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qanoatlantirishi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502" y="907435"/>
            <a:ext cx="8934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Aksiomatik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aksiomalarga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asoslanib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4888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cd3e8543e27d1cc8fa4251816858a142ab5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7063</TotalTime>
  <Words>849</Words>
  <Application>Microsoft Office PowerPoint</Application>
  <PresentationFormat>Экран (16:9)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История развития геометрии</vt:lpstr>
      <vt:lpstr>История развития геометрии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671</cp:revision>
  <dcterms:created xsi:type="dcterms:W3CDTF">2020-04-09T07:32:19Z</dcterms:created>
  <dcterms:modified xsi:type="dcterms:W3CDTF">2021-03-04T05:51:03Z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