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media/image2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261" r:id="rId6"/>
    <p:sldId id="316" r:id="rId7"/>
    <p:sldId id="337" r:id="rId8"/>
    <p:sldId id="329" r:id="rId9"/>
    <p:sldId id="338" r:id="rId10"/>
    <p:sldId id="348" r:id="rId11"/>
    <p:sldId id="349" r:id="rId12"/>
    <p:sldId id="353" r:id="rId13"/>
    <p:sldId id="350" r:id="rId14"/>
    <p:sldId id="351" r:id="rId15"/>
    <p:sldId id="354" r:id="rId16"/>
    <p:sldId id="342" r:id="rId17"/>
    <p:sldId id="340" r:id="rId18"/>
    <p:sldId id="336" r:id="rId19"/>
    <p:sldId id="352" r:id="rId20"/>
    <p:sldId id="296" r:id="rId21"/>
  </p:sldIdLst>
  <p:sldSz cx="9144000" cy="5143500" type="screen16x9"/>
  <p:notesSz cx="12192000" cy="6858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BCCCE"/>
    <a:srgbClr val="0877B8"/>
    <a:srgbClr val="065A9C"/>
    <a:srgbClr val="0698DB"/>
    <a:srgbClr val="EDEDED"/>
    <a:srgbClr val="D6D6D6"/>
    <a:srgbClr val="69CBFB"/>
    <a:srgbClr val="FFFFFF"/>
    <a:srgbClr val="B0F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114" d="100"/>
          <a:sy n="114" d="100"/>
        </p:scale>
        <p:origin x="126" y="96"/>
      </p:cViewPr>
      <p:guideLst>
        <p:guide orient="horz" pos="2880"/>
        <p:guide pos="2160"/>
        <p:guide orient="horz" pos="2160"/>
        <p:guide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0574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21" indent="-17142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42" indent="-17142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65" indent="-17142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86" indent="-17142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24" indent="0">
              <a:buNone/>
              <a:defRPr sz="2000" b="1"/>
            </a:lvl2pPr>
            <a:lvl3pPr marL="914247" indent="0">
              <a:buNone/>
              <a:defRPr sz="1800" b="1"/>
            </a:lvl3pPr>
            <a:lvl4pPr marL="1371369" indent="0">
              <a:buNone/>
              <a:defRPr sz="1600" b="1"/>
            </a:lvl4pPr>
            <a:lvl5pPr marL="1828493" indent="0">
              <a:buNone/>
              <a:defRPr sz="1600" b="1"/>
            </a:lvl5pPr>
            <a:lvl6pPr marL="2285615" indent="0">
              <a:buNone/>
              <a:defRPr sz="1600" b="1"/>
            </a:lvl6pPr>
            <a:lvl7pPr marL="2742739" indent="0">
              <a:buNone/>
              <a:defRPr sz="1600" b="1"/>
            </a:lvl7pPr>
            <a:lvl8pPr marL="3199862" indent="0">
              <a:buNone/>
              <a:defRPr sz="1600" b="1"/>
            </a:lvl8pPr>
            <a:lvl9pPr marL="3656986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24" indent="0">
              <a:buNone/>
              <a:defRPr sz="2000" b="1"/>
            </a:lvl2pPr>
            <a:lvl3pPr marL="914247" indent="0">
              <a:buNone/>
              <a:defRPr sz="1800" b="1"/>
            </a:lvl3pPr>
            <a:lvl4pPr marL="1371369" indent="0">
              <a:buNone/>
              <a:defRPr sz="1600" b="1"/>
            </a:lvl4pPr>
            <a:lvl5pPr marL="1828493" indent="0">
              <a:buNone/>
              <a:defRPr sz="1600" b="1"/>
            </a:lvl5pPr>
            <a:lvl6pPr marL="2285615" indent="0">
              <a:buNone/>
              <a:defRPr sz="1600" b="1"/>
            </a:lvl6pPr>
            <a:lvl7pPr marL="2742739" indent="0">
              <a:buNone/>
              <a:defRPr sz="1600" b="1"/>
            </a:lvl7pPr>
            <a:lvl8pPr marL="3199862" indent="0">
              <a:buNone/>
              <a:defRPr sz="1600" b="1"/>
            </a:lvl8pPr>
            <a:lvl9pPr marL="3656986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24" indent="0">
              <a:buNone/>
              <a:defRPr sz="2000" b="1"/>
            </a:lvl2pPr>
            <a:lvl3pPr marL="914247" indent="0">
              <a:buNone/>
              <a:defRPr sz="1800" b="1"/>
            </a:lvl3pPr>
            <a:lvl4pPr marL="1371369" indent="0">
              <a:buNone/>
              <a:defRPr sz="1600" b="1"/>
            </a:lvl4pPr>
            <a:lvl5pPr marL="1828493" indent="0">
              <a:buNone/>
              <a:defRPr sz="1600" b="1"/>
            </a:lvl5pPr>
            <a:lvl6pPr marL="2285615" indent="0">
              <a:buNone/>
              <a:defRPr sz="1600" b="1"/>
            </a:lvl6pPr>
            <a:lvl7pPr marL="2742739" indent="0">
              <a:buNone/>
              <a:defRPr sz="1600" b="1"/>
            </a:lvl7pPr>
            <a:lvl8pPr marL="3199862" indent="0">
              <a:buNone/>
              <a:defRPr sz="1600" b="1"/>
            </a:lvl8pPr>
            <a:lvl9pPr marL="3656986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24" indent="0">
              <a:buNone/>
              <a:defRPr sz="2000" b="1"/>
            </a:lvl2pPr>
            <a:lvl3pPr marL="914247" indent="0">
              <a:buNone/>
              <a:defRPr sz="1800" b="1"/>
            </a:lvl3pPr>
            <a:lvl4pPr marL="1371369" indent="0">
              <a:buNone/>
              <a:defRPr sz="1600" b="1"/>
            </a:lvl4pPr>
            <a:lvl5pPr marL="1828493" indent="0">
              <a:buNone/>
              <a:defRPr sz="1600" b="1"/>
            </a:lvl5pPr>
            <a:lvl6pPr marL="2285615" indent="0">
              <a:buNone/>
              <a:defRPr sz="1600" b="1"/>
            </a:lvl6pPr>
            <a:lvl7pPr marL="2742739" indent="0">
              <a:buNone/>
              <a:defRPr sz="1600" b="1"/>
            </a:lvl7pPr>
            <a:lvl8pPr marL="3199862" indent="0">
              <a:buNone/>
              <a:defRPr sz="1600" b="1"/>
            </a:lvl8pPr>
            <a:lvl9pPr marL="3656986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77580" y="125491"/>
            <a:ext cx="5188839" cy="507831"/>
          </a:xfrm>
        </p:spPr>
        <p:txBody>
          <a:bodyPr lIns="0" tIns="0" rIns="0" bIns="0"/>
          <a:lstStyle>
            <a:lvl1pPr>
              <a:defRPr sz="33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37160" tIns="68580" rIns="137160" bIns="6858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1" indent="-114281">
              <a:buFont typeface="Arial" panose="020B0604020202020204" pitchFamily="34" charset="0"/>
              <a:buChar char="•"/>
              <a:defRPr sz="1000"/>
            </a:lvl2pPr>
            <a:lvl3pPr marL="228563" indent="-114281">
              <a:defRPr sz="1000"/>
            </a:lvl3pPr>
            <a:lvl4pPr marL="399983" indent="-171421">
              <a:defRPr sz="1000"/>
            </a:lvl4pPr>
            <a:lvl5pPr marL="571404" indent="-17142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46673"/>
            <a:ext cx="9144000" cy="68961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41909"/>
            <a:ext cx="9144000" cy="699135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77580" y="125491"/>
            <a:ext cx="5188839" cy="507831"/>
          </a:xfrm>
        </p:spPr>
        <p:txBody>
          <a:bodyPr lIns="0" tIns="0" rIns="0" bIns="0"/>
          <a:lstStyle>
            <a:lvl1pPr>
              <a:defRPr sz="33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79584" y="1220628"/>
            <a:ext cx="391334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13447" y="1085850"/>
            <a:ext cx="407955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5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53368"/>
            <a:ext cx="1831086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53368"/>
            <a:ext cx="1831086" cy="793967"/>
          </a:xfrm>
          <a:solidFill>
            <a:schemeClr val="accent3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53368"/>
            <a:ext cx="1831086" cy="793967"/>
          </a:xfrm>
          <a:solidFill>
            <a:schemeClr val="accent5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53368"/>
            <a:ext cx="1831086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77580" y="125491"/>
            <a:ext cx="5188839" cy="507831"/>
          </a:xfrm>
        </p:spPr>
        <p:txBody>
          <a:bodyPr lIns="0" tIns="0" rIns="0" bIns="0"/>
          <a:lstStyle>
            <a:lvl1pPr>
              <a:defRPr sz="33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53368"/>
            <a:ext cx="1831086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53368"/>
            <a:ext cx="1831086" cy="793967"/>
          </a:xfrm>
          <a:solidFill>
            <a:schemeClr val="accent3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53368"/>
            <a:ext cx="1831086" cy="793967"/>
          </a:xfrm>
          <a:solidFill>
            <a:schemeClr val="accent5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53368"/>
            <a:ext cx="1831086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53368"/>
            <a:ext cx="2496312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53368"/>
            <a:ext cx="2496312" cy="793967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53368"/>
            <a:ext cx="2496312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53368"/>
            <a:ext cx="2496312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53368"/>
            <a:ext cx="2496312" cy="793967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53368"/>
            <a:ext cx="2496312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84200"/>
            <a:ext cx="3813049" cy="563135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84200"/>
            <a:ext cx="3813049" cy="563135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84200"/>
            <a:ext cx="3813049" cy="563135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84200"/>
            <a:ext cx="3813049" cy="563135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236837"/>
            <a:ext cx="1831086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236837"/>
            <a:ext cx="1831086" cy="793967"/>
          </a:xfrm>
          <a:solidFill>
            <a:schemeClr val="accent3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236837"/>
            <a:ext cx="1831086" cy="793967"/>
          </a:xfrm>
          <a:solidFill>
            <a:schemeClr val="accent5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236837"/>
            <a:ext cx="1831086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236837"/>
            <a:ext cx="1831086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236837"/>
            <a:ext cx="1831086" cy="793967"/>
          </a:xfrm>
          <a:solidFill>
            <a:schemeClr val="accent3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236837"/>
            <a:ext cx="1831086" cy="793967"/>
          </a:xfrm>
          <a:solidFill>
            <a:schemeClr val="accent5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236837"/>
            <a:ext cx="1831086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236837"/>
            <a:ext cx="2496312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36837"/>
            <a:ext cx="2496312" cy="793967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236837"/>
            <a:ext cx="2496312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236837"/>
            <a:ext cx="2496312" cy="793967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236837"/>
            <a:ext cx="2496312" cy="793967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236837"/>
            <a:ext cx="2496312" cy="793967"/>
          </a:xfrm>
          <a:solidFill>
            <a:schemeClr val="bg2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67670"/>
            <a:ext cx="3813049" cy="563135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67670"/>
            <a:ext cx="3813049" cy="563135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67670"/>
            <a:ext cx="3813049" cy="563135"/>
          </a:xfrm>
          <a:solidFill>
            <a:schemeClr val="accent1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67670"/>
            <a:ext cx="3813049" cy="563135"/>
          </a:xfrm>
          <a:solidFill>
            <a:schemeClr val="accent4">
              <a:alpha val="80000"/>
            </a:schemeClr>
          </a:solidFill>
        </p:spPr>
        <p:txBody>
          <a:bodyPr lIns="137160" tIns="68580" rIns="137160" bIns="6858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38" indent="-128570">
              <a:defRPr sz="1000">
                <a:solidFill>
                  <a:srgbClr val="FFFFFF"/>
                </a:solidFill>
              </a:defRPr>
            </a:lvl3pPr>
            <a:lvl4pPr marL="385707" indent="-128570">
              <a:defRPr sz="1000">
                <a:solidFill>
                  <a:srgbClr val="FFFFFF"/>
                </a:solidFill>
              </a:defRPr>
            </a:lvl4pPr>
            <a:lvl5pPr marL="557133" indent="-171427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0" indent="-128570">
              <a:buFont typeface="Arial" panose="020B0604020202020204" pitchFamily="34" charset="0"/>
              <a:buChar char="•"/>
              <a:defRPr sz="1000"/>
            </a:lvl2pPr>
            <a:lvl3pPr marL="257138" indent="-128570">
              <a:defRPr sz="1000"/>
            </a:lvl3pPr>
            <a:lvl4pPr marL="385707" indent="-12857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7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6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80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7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6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80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7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6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80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7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6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80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7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6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80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7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6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80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1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8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1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8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8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4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8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4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4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4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4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9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1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5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49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1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800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07" indent="-128570"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4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0574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21" indent="-17142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28" indent="-185706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65" indent="-17142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86" indent="-17142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77580" y="125491"/>
            <a:ext cx="5188839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10614" y="2291953"/>
            <a:ext cx="692277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551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1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6189" y="4727260"/>
            <a:ext cx="1620837" cy="230820"/>
          </a:xfrm>
          <a:prstGeom prst="rect">
            <a:avLst/>
          </a:prstGeom>
        </p:spPr>
        <p:txBody>
          <a:bodyPr lIns="91430" tIns="45714" rIns="91430" bIns="45714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4515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189" y="4719639"/>
            <a:ext cx="104775" cy="246062"/>
          </a:xfrm>
          <a:prstGeom prst="rect">
            <a:avLst/>
          </a:prstGeom>
        </p:spPr>
        <p:txBody>
          <a:bodyPr wrap="none" lIns="91430" tIns="45714" rIns="91430" bIns="45714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4515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4515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164" y="4718051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139" y="4718051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19882" y="4809332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189" y="4718051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007" y="4809332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8124826" y="4792664"/>
            <a:ext cx="49213" cy="103187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8423276" y="4791076"/>
            <a:ext cx="106363" cy="101600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8745539" y="4800601"/>
            <a:ext cx="115887" cy="93663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839" y="4718051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813" y="4718051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864" y="4718051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651" y="4691064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20089" y="4691064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1876" y="4691064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4550" y="4694239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326" y="4687889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marL="0" marR="0" lvl="0" indent="0" algn="ctr" defTabSz="9141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912791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791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2791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2791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2791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189" algn="ctr" defTabSz="912791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378" algn="ctr" defTabSz="912791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566" algn="ctr" defTabSz="912791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754" algn="ctr" defTabSz="912791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9859" indent="-169859" algn="l" defTabSz="912791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2892" indent="-171446" algn="l" defTabSz="912791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4337" indent="-169859" algn="l" defTabSz="912791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5783" indent="-169859" algn="l" defTabSz="912791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8" indent="-169859" algn="l" defTabSz="912791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177" indent="-228563" algn="l" defTabSz="91424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01" indent="-228563" algn="l" defTabSz="91424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24" indent="-228563" algn="l" defTabSz="91424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46" indent="-228563" algn="l" defTabSz="91424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4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7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9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93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15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39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62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86" algn="l" defTabSz="91424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35B3E81-EF43-4719-8E65-0EAA8299765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D855209-EBB7-4917-A90F-BD2C0364965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" y="-29817"/>
            <a:ext cx="9131300" cy="13716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914181">
              <a:defRPr/>
            </a:pPr>
            <a:endParaRPr sz="1800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549606" y="1715898"/>
            <a:ext cx="6075944" cy="1130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2144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5783" fontAlgn="base">
              <a:spcBef>
                <a:spcPct val="0"/>
              </a:spcBef>
              <a:spcAft>
                <a:spcPts val="1200"/>
              </a:spcAft>
            </a:pPr>
            <a:r>
              <a:rPr lang="en-US" altLang="ru-RU" sz="3600" dirty="0" err="1">
                <a:solidFill>
                  <a:srgbClr val="002060"/>
                </a:solidFill>
              </a:rPr>
              <a:t>Mavzu</a:t>
            </a:r>
            <a:r>
              <a:rPr lang="en-US" altLang="ru-RU" sz="3600" dirty="0">
                <a:solidFill>
                  <a:srgbClr val="002060"/>
                </a:solidFill>
              </a:rPr>
              <a:t>: </a:t>
            </a:r>
            <a:r>
              <a:rPr lang="en-US" altLang="ru-RU" sz="3600" b="1" dirty="0" err="1" smtClean="0">
                <a:solidFill>
                  <a:srgbClr val="002060"/>
                </a:solidFill>
              </a:rPr>
              <a:t>Karib</a:t>
            </a:r>
            <a:r>
              <a:rPr lang="en-US" altLang="ru-RU" sz="3600" b="1" dirty="0" smtClean="0">
                <a:solidFill>
                  <a:srgbClr val="002060"/>
                </a:solidFill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</a:rPr>
              <a:t>havzasi</a:t>
            </a:r>
            <a:r>
              <a:rPr lang="en-US" altLang="ru-RU" sz="3600" b="1" dirty="0">
                <a:solidFill>
                  <a:srgbClr val="002060"/>
                </a:solidFill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</a:rPr>
              <a:t>orol</a:t>
            </a:r>
            <a:r>
              <a:rPr lang="en-US" altLang="ru-RU" sz="3600" b="1" dirty="0">
                <a:solidFill>
                  <a:srgbClr val="002060"/>
                </a:solidFill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</a:rPr>
              <a:t>mamlakatlari</a:t>
            </a:r>
            <a:endParaRPr lang="ru-RU" altLang="ru-RU" sz="3600" b="1" dirty="0">
              <a:solidFill>
                <a:srgbClr val="002060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7411" y="1786559"/>
            <a:ext cx="388390" cy="12688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914181">
              <a:defRPr/>
            </a:pPr>
            <a:endParaRPr sz="180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44888" y="270704"/>
            <a:ext cx="1553678" cy="9572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914181">
              <a:defRPr/>
            </a:pPr>
            <a:endParaRPr sz="1800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44888" y="263458"/>
            <a:ext cx="1553678" cy="9572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914181">
              <a:defRPr/>
            </a:pPr>
            <a:endParaRPr sz="180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04522" y="438309"/>
            <a:ext cx="1553678" cy="533241"/>
          </a:xfrm>
          <a:prstGeom prst="rect">
            <a:avLst/>
          </a:prstGeom>
        </p:spPr>
        <p:txBody>
          <a:bodyPr wrap="square" lIns="0" tIns="25164" rIns="0" bIns="0">
            <a:spAutoFit/>
          </a:bodyPr>
          <a:lstStyle/>
          <a:p>
            <a:pPr defTabSz="914181">
              <a:spcBef>
                <a:spcPts val="199"/>
              </a:spcBef>
              <a:defRPr/>
            </a:pPr>
            <a:r>
              <a:rPr lang="en-US" sz="3300" b="1" spc="16" dirty="0">
                <a:solidFill>
                  <a:srgbClr val="FEFEFE"/>
                </a:solidFill>
                <a:latin typeface="Arial"/>
                <a:cs typeface="Arial"/>
              </a:rPr>
              <a:t>10-sinf </a:t>
            </a:r>
            <a:endParaRPr sz="3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387476" y="307976"/>
            <a:ext cx="5348288" cy="85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3183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3419"/>
            <a:r>
              <a:rPr lang="en-US" altLang="ru-RU" sz="5400" b="1" dirty="0">
                <a:solidFill>
                  <a:srgbClr val="FFFFFF"/>
                </a:solidFill>
              </a:rPr>
              <a:t>GEOGRAFIYA</a:t>
            </a:r>
            <a:endParaRPr lang="ru-RU" altLang="ru-RU" sz="1800" dirty="0">
              <a:solidFill>
                <a:srgbClr val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522289" y="400051"/>
            <a:ext cx="531812" cy="738188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451528">
              <a:defRPr/>
            </a:pPr>
            <a:endParaRPr sz="29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7BBBEFBB-2F62-43EB-AF31-953972EFBEBF}"/>
              </a:ext>
            </a:extLst>
          </p:cNvPr>
          <p:cNvSpPr/>
          <p:nvPr/>
        </p:nvSpPr>
        <p:spPr>
          <a:xfrm>
            <a:off x="874714" y="669926"/>
            <a:ext cx="98425" cy="173038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451528">
              <a:defRPr/>
            </a:pPr>
            <a:endParaRPr sz="2900">
              <a:solidFill>
                <a:prstClr val="black"/>
              </a:solidFill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7411" y="3243835"/>
            <a:ext cx="388390" cy="126885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</p:spPr>
        <p:txBody>
          <a:bodyPr lIns="0" tIns="0" rIns="0" bIns="0"/>
          <a:lstStyle/>
          <a:p>
            <a:pPr defTabSz="914181">
              <a:defRPr/>
            </a:pPr>
            <a:endParaRPr sz="180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7" t="17407" r="33308" b="67778"/>
          <a:stretch/>
        </p:blipFill>
        <p:spPr>
          <a:xfrm>
            <a:off x="6904522" y="2288828"/>
            <a:ext cx="2031521" cy="8464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8" t="21852" r="32222" b="60370"/>
          <a:stretch/>
        </p:blipFill>
        <p:spPr>
          <a:xfrm>
            <a:off x="6904522" y="3421062"/>
            <a:ext cx="2057400" cy="914400"/>
          </a:xfrm>
          <a:prstGeom prst="rect">
            <a:avLst/>
          </a:prstGeom>
        </p:spPr>
      </p:pic>
      <p:sp>
        <p:nvSpPr>
          <p:cNvPr id="15" name="TextBox 2"/>
          <p:cNvSpPr txBox="1"/>
          <p:nvPr/>
        </p:nvSpPr>
        <p:spPr>
          <a:xfrm>
            <a:off x="549606" y="3278097"/>
            <a:ext cx="6197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Shayxontohur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276-maktabning </a:t>
            </a:r>
          </a:p>
          <a:p>
            <a:pPr algn="ctr"/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o’qituvchisi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Shodiyeva Nafosat 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458BD05-930C-43F3-8ED4-34A740145290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>
                <a:latin typeface="Arial" panose="020B0604020202020204" pitchFamily="34" charset="0"/>
                <a:cs typeface="Arial" panose="020B0604020202020204" pitchFamily="34" charset="0"/>
              </a:rPr>
              <a:t>Karib havzasi orol 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52E7445-01A8-48B1-A0A0-30955D1B4F8F}"/>
              </a:ext>
            </a:extLst>
          </p:cNvPr>
          <p:cNvSpPr/>
          <p:nvPr/>
        </p:nvSpPr>
        <p:spPr>
          <a:xfrm>
            <a:off x="228600" y="663654"/>
            <a:ext cx="8686800" cy="20082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okeanidan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passat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yumshoq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May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oyidan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noyabrgacha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jazirama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seryomg‘ir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noyabrning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oxirida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boshlanib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maygacha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fasli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yoqimli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mavsum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qaynoq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sayyohlik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Iqlimning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jihatlaridan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dovullarning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takrorlanib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turishidir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51D72B9-9C38-4D80-BD6D-16F83A020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628650"/>
            <a:ext cx="385055" cy="38505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52CD400-6985-4955-B429-4A0CB2394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1" y="2691146"/>
            <a:ext cx="3771900" cy="23273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55EEEAB-49B5-4C6B-840C-5269A79F2E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900" y="2691146"/>
            <a:ext cx="3771900" cy="23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5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E43EBDC5-1B58-4F21-B7A3-D87CC7935DA2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>
                <a:latin typeface="Arial" panose="020B0604020202020204" pitchFamily="34" charset="0"/>
                <a:cs typeface="Arial" panose="020B0604020202020204" pitchFamily="34" charset="0"/>
              </a:rPr>
              <a:t>Karib havzasi orol 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01E9EDC-AE39-4933-B8E7-45071F15B534}"/>
              </a:ext>
            </a:extLst>
          </p:cNvPr>
          <p:cNvSpPr/>
          <p:nvPr/>
        </p:nvSpPr>
        <p:spPr>
          <a:xfrm>
            <a:off x="171450" y="685800"/>
            <a:ext cx="8801100" cy="17312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Vest-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Indiya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43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kishiga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(2016-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(11,2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Gaiti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(11,1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Dominikana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(10,6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Puerto-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Riko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Yamayka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Trinidad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Tobago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1 million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mamlakatlarning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mingga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yetmaydi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730F6C9-89FB-42D6-8B6C-0724B997C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628650"/>
            <a:ext cx="385055" cy="38505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6A54D0E-6677-4C4A-9727-250CC92F6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96" y="2484418"/>
            <a:ext cx="4000500" cy="251366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AA6063F-3807-4B1A-BB22-F08B00052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3450" y="2496120"/>
            <a:ext cx="4000500" cy="250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62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6D208503-9FA1-4CCB-A2FA-04633EFC8F6E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>
                <a:latin typeface="Arial" panose="020B0604020202020204" pitchFamily="34" charset="0"/>
                <a:cs typeface="Arial" panose="020B0604020202020204" pitchFamily="34" charset="0"/>
              </a:rPr>
              <a:t>Karib havzasi orol 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5ED294B-82FF-4245-9ABB-6439274F0FD2}"/>
              </a:ext>
            </a:extLst>
          </p:cNvPr>
          <p:cNvSpPr/>
          <p:nvPr/>
        </p:nvSpPr>
        <p:spPr>
          <a:xfrm>
            <a:off x="188844" y="685800"/>
            <a:ext cx="8766313" cy="20082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Vest-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Indiya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aksariyatida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tug‘ilish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Gaiti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Dominikana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tug‘ilish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subregion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sur’atlar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o‘sib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o‘sishiga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emigratsiyaning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yuqoriligi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ko‘rsatmoqda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Bu,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AQSHga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ommaviy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ko‘chayotgan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Puerto-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Riko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0C06F37-62AF-4BC1-BB49-208721D88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28650"/>
            <a:ext cx="385055" cy="38505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5F1E607-900B-49FA-BC4C-623F73F7B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912" y="2694042"/>
            <a:ext cx="3763396" cy="227800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A92A673D-55EE-4B73-AB49-4DBF6A8852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3450" y="2694042"/>
            <a:ext cx="3763396" cy="2278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51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336B35BE-41DC-4A4C-9560-823950CDA769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>
                <a:latin typeface="Arial" panose="020B0604020202020204" pitchFamily="34" charset="0"/>
                <a:cs typeface="Arial" panose="020B0604020202020204" pitchFamily="34" charset="0"/>
              </a:rPr>
              <a:t>Karib havzasi orol 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DBD845C-63B9-42D4-BC12-E5861D6E65D2}"/>
              </a:ext>
            </a:extLst>
          </p:cNvPr>
          <p:cNvSpPr/>
          <p:nvPr/>
        </p:nvSpPr>
        <p:spPr>
          <a:xfrm>
            <a:off x="171450" y="685800"/>
            <a:ext cx="8629650" cy="17312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(subregion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70 %), ammo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salmog‘i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past,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Sent-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Lyusiya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Trinidad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Tobago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20 %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yetmaydi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Vest-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Indiyadagi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Gavana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Dominikana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Santo-Domingo,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Gaiti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Port-o-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Prens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Yamayka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Kingston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0C13515-3AD5-4294-B42D-46B51C614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15" y="2571750"/>
            <a:ext cx="3886200" cy="237886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D59CD21-5A4B-4297-894A-CE7AA30161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930"/>
          <a:stretch/>
        </p:blipFill>
        <p:spPr>
          <a:xfrm>
            <a:off x="4800600" y="2571750"/>
            <a:ext cx="3886200" cy="2378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68314F0-9CE9-4F31-8183-ED7B46E11F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" y="628650"/>
            <a:ext cx="385055" cy="38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5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580" y="0"/>
            <a:ext cx="5188839" cy="507831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A9A7BDA-B6FF-4585-9BAB-67F9FEAFC97F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>
                <a:latin typeface="Arial" panose="020B0604020202020204" pitchFamily="34" charset="0"/>
                <a:cs typeface="Arial" panose="020B0604020202020204" pitchFamily="34" charset="0"/>
              </a:rPr>
              <a:t>Karib havzasi orol 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69D514C-5B38-4866-AD6B-E84A4BE1D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28650"/>
            <a:ext cx="385055" cy="38505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A2339D7-D400-4FB7-A7BA-84D3F01C8F47}"/>
              </a:ext>
            </a:extLst>
          </p:cNvPr>
          <p:cNvSpPr/>
          <p:nvPr/>
        </p:nvSpPr>
        <p:spPr>
          <a:xfrm>
            <a:off x="200024" y="705087"/>
            <a:ext cx="8743950" cy="14542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Puerto-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Rikoda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irqiy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yevropaliklarning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avlodlari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kreollar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Dominikana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mulatlar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tanlilar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Dominikana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ispan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Gaiti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fransuz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tilidir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12B34F7-4CBB-439F-A45E-9AD16634A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933" y="2171700"/>
            <a:ext cx="4200525" cy="28003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E30A934-ADED-402B-AD3F-BF9AA17C2A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8544" y="2171700"/>
            <a:ext cx="4200524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2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580" y="0"/>
            <a:ext cx="5188839" cy="507831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BE01D88-CFA2-4D1C-8338-2D4A0C90DA21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>
                <a:latin typeface="Arial" panose="020B0604020202020204" pitchFamily="34" charset="0"/>
                <a:cs typeface="Arial" panose="020B0604020202020204" pitchFamily="34" charset="0"/>
              </a:rPr>
              <a:t>Karib havzasi orol 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4B6BB82-4105-4FE3-B214-D43147EE79D1}"/>
              </a:ext>
            </a:extLst>
          </p:cNvPr>
          <p:cNvSpPr/>
          <p:nvPr/>
        </p:nvSpPr>
        <p:spPr>
          <a:xfrm>
            <a:off x="114299" y="647937"/>
            <a:ext cx="8915400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dengizidagi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omillari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taqsimoti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tizimida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ekinlarni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yetishtirish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konchilik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moliya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-bank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xizmatlari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sektori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iqtisodiyot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tarmoqlariga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00E4D58-B109-4B2F-9AB6-24F966DE47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28650"/>
            <a:ext cx="385055" cy="38505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C54D8AC-A088-4D72-82B9-445D326236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023"/>
          <a:stretch/>
        </p:blipFill>
        <p:spPr>
          <a:xfrm>
            <a:off x="171450" y="1984223"/>
            <a:ext cx="4457700" cy="29878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AFEADDB-6F03-44E6-BB1B-D06181F4A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1984223"/>
            <a:ext cx="4171950" cy="298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8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0F4D9F3-ACE4-4B8B-96B9-D0FC493A6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28650"/>
            <a:ext cx="385055" cy="385055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8EE49D0-D8EE-4760-AFA2-9518AACBFF45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>
                <a:latin typeface="Arial" panose="020B0604020202020204" pitchFamily="34" charset="0"/>
                <a:cs typeface="Arial" panose="020B0604020202020204" pitchFamily="34" charset="0"/>
              </a:rPr>
              <a:t>Karib havzasi orol 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DCA76106-86C7-44CE-872E-57052A051CD1}"/>
              </a:ext>
            </a:extLst>
          </p:cNvPr>
          <p:cNvSpPr/>
          <p:nvPr/>
        </p:nvSpPr>
        <p:spPr>
          <a:xfrm>
            <a:off x="142875" y="628650"/>
            <a:ext cx="8858250" cy="17312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mamlakatlarning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ixtisoslashuvi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tor,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Trinidad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Tobago,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chiqarishga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Grenada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muskat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yong‘og‘i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kakao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yetishtirishga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Sent-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Vinsent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Grenadina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kraxmal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anjomlari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tennis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raketkalari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chiqarishga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aloqalari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Amerikasining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B1D3695-8AD1-47DD-8886-D60D08D40E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050" y="2776153"/>
            <a:ext cx="2743200" cy="1951230"/>
          </a:xfrm>
          <a:prstGeom prst="rect">
            <a:avLst/>
          </a:prstGeom>
        </p:spPr>
      </p:pic>
      <p:pic>
        <p:nvPicPr>
          <p:cNvPr id="1026" name="Picture 2" descr="Foydali Hindiston yong'og'i xususiyatlari va tibbiyotda dasturi">
            <a:extLst>
              <a:ext uri="{FF2B5EF4-FFF2-40B4-BE49-F238E27FC236}">
                <a16:creationId xmlns:a16="http://schemas.microsoft.com/office/drawing/2014/main" xmlns="" id="{CB87ABDF-3573-4F98-9DC0-D4AF3EF93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1" y="2556841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C1A288B-C85A-414B-9C56-C57F806378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1850" y="2417043"/>
            <a:ext cx="24003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F50573FC-0D36-4366-8E4F-236FE6F20762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>
                <a:latin typeface="Arial" panose="020B0604020202020204" pitchFamily="34" charset="0"/>
                <a:cs typeface="Arial" panose="020B0604020202020204" pitchFamily="34" charset="0"/>
              </a:rPr>
              <a:t>Karib havzasi orol 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274B749-7720-4D7F-A47B-73E5822AEE4D}"/>
              </a:ext>
            </a:extLst>
          </p:cNvPr>
          <p:cNvSpPr/>
          <p:nvPr/>
        </p:nvSpPr>
        <p:spPr>
          <a:xfrm>
            <a:off x="142875" y="685801"/>
            <a:ext cx="8858250" cy="233140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Vest-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Indiya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toifasiga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iqtisodiyotning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rivojlanganligi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tafovutlar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Subregiondagi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borada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peshqadam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Barbados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Bagama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hisoblansa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qoloqlari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Dominika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Gaiti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509DF99-4F36-4341-8F91-FDEAEEBC7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628650"/>
            <a:ext cx="385055" cy="385055"/>
          </a:xfrm>
          <a:prstGeom prst="rect">
            <a:avLst/>
          </a:prstGeom>
        </p:spPr>
      </p:pic>
      <p:pic>
        <p:nvPicPr>
          <p:cNvPr id="2050" name="Picture 2" descr="Дайвинг в Карибском бассейне">
            <a:extLst>
              <a:ext uri="{FF2B5EF4-FFF2-40B4-BE49-F238E27FC236}">
                <a16:creationId xmlns:a16="http://schemas.microsoft.com/office/drawing/2014/main" xmlns="" id="{E1DA8621-97AE-4402-9E7C-3E609E19F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090" y="3017207"/>
            <a:ext cx="3472484" cy="202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4CE54874-A58E-4BA6-A749-B32E8DA5B0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821" t="15556" r="16667" b="18889"/>
          <a:stretch/>
        </p:blipFill>
        <p:spPr>
          <a:xfrm>
            <a:off x="6660373" y="2677764"/>
            <a:ext cx="2443784" cy="237296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F333BF95-B7D7-435F-ABC4-3C90F83889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2213" y="3017208"/>
            <a:ext cx="3071192" cy="191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43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9144000" cy="627063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813940"/>
            <a:ext cx="8686800" cy="12434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80" tIns="34290" rIns="68580" bIns="34290"/>
          <a:lstStyle/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Karib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havzasi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orol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mamlakatlari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15411" y="2244277"/>
            <a:ext cx="8686800" cy="8418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68580" tIns="34290" rIns="68580" bIns="34290"/>
          <a:lstStyle/>
          <a:p>
            <a:pPr algn="just" defTabSz="914378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Internet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tarmog‘idan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Karib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havzasi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orol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mamlakatlari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turizmiga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ta’rif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46706"/>
          <a:stretch/>
        </p:blipFill>
        <p:spPr bwMode="auto">
          <a:xfrm>
            <a:off x="5200650" y="3338669"/>
            <a:ext cx="2800350" cy="1680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-274" b="46980"/>
          <a:stretch/>
        </p:blipFill>
        <p:spPr bwMode="auto">
          <a:xfrm>
            <a:off x="1028701" y="3407270"/>
            <a:ext cx="2741411" cy="1644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2ADE04A-CCD0-4656-B1A1-E74AEB9FD49C}"/>
              </a:ext>
            </a:extLst>
          </p:cNvPr>
          <p:cNvSpPr/>
          <p:nvPr/>
        </p:nvSpPr>
        <p:spPr>
          <a:xfrm>
            <a:off x="171450" y="715223"/>
            <a:ext cx="8743950" cy="136191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Amerika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materiklari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qo‘ltig‘i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akvatoriyada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Xristofor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Kolumbning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ekspeditsiyasi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1492-yilda Amerika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qit’asining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ochilgan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yerlari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CD7D4DF-CB6A-4E8F-9A54-80DEF4515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22" y="2341096"/>
            <a:ext cx="4328598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B5D62DD-1C68-47B6-9838-91AB47EAF706}"/>
              </a:ext>
            </a:extLst>
          </p:cNvPr>
          <p:cNvSpPr/>
          <p:nvPr/>
        </p:nvSpPr>
        <p:spPr>
          <a:xfrm>
            <a:off x="83187" y="2290632"/>
            <a:ext cx="4572000" cy="2654573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pPr algn="just"/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Kolumb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Vest-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Indiya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hudud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Amerikaning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hanuzgacha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ishlatilmoqda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Globe GIF | Gfycat">
            <a:extLst>
              <a:ext uri="{FF2B5EF4-FFF2-40B4-BE49-F238E27FC236}">
                <a16:creationId xmlns:a16="http://schemas.microsoft.com/office/drawing/2014/main" xmlns="" id="{B22A9A7A-35F1-4F7B-B19C-2520684B21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37980"/>
            <a:ext cx="405020" cy="405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Globe GIF | Gfycat">
            <a:extLst>
              <a:ext uri="{FF2B5EF4-FFF2-40B4-BE49-F238E27FC236}">
                <a16:creationId xmlns:a16="http://schemas.microsoft.com/office/drawing/2014/main" xmlns="" id="{837B753D-6491-4B7A-84F0-0A45896D357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20" y="2268269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876800" y="2582594"/>
            <a:ext cx="990600" cy="370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31565" y="2972410"/>
            <a:ext cx="2362200" cy="457200"/>
          </a:xfrm>
          <a:prstGeom prst="rect">
            <a:avLst/>
          </a:prstGeom>
          <a:solidFill>
            <a:srgbClr val="B0F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43800" y="2582594"/>
            <a:ext cx="685800" cy="587485"/>
          </a:xfrm>
          <a:prstGeom prst="rect">
            <a:avLst/>
          </a:prstGeom>
          <a:solidFill>
            <a:srgbClr val="B0F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229599" y="2800350"/>
            <a:ext cx="135835" cy="228600"/>
          </a:xfrm>
          <a:prstGeom prst="rect">
            <a:avLst/>
          </a:prstGeom>
          <a:solidFill>
            <a:srgbClr val="B0F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19800" y="4327034"/>
            <a:ext cx="990600" cy="370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10400" y="3790950"/>
            <a:ext cx="952500" cy="457200"/>
          </a:xfrm>
          <a:prstGeom prst="rect">
            <a:avLst/>
          </a:prstGeom>
          <a:solidFill>
            <a:srgbClr val="B0F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52182" y="3170079"/>
            <a:ext cx="990600" cy="370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Afrika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997668" y="2468088"/>
            <a:ext cx="968229" cy="3701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302537" y="3443262"/>
            <a:ext cx="526413" cy="66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r>
              <a:rPr lang="en-US" sz="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911792" y="3536788"/>
            <a:ext cx="609600" cy="636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Gaiti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391399" y="4586948"/>
            <a:ext cx="1623419" cy="457200"/>
          </a:xfrm>
          <a:prstGeom prst="rect">
            <a:avLst/>
          </a:prstGeom>
          <a:solidFill>
            <a:srgbClr val="B0F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314D0A5-9928-4174-893A-868B504BF1DD}"/>
              </a:ext>
            </a:extLst>
          </p:cNvPr>
          <p:cNvSpPr/>
          <p:nvPr/>
        </p:nvSpPr>
        <p:spPr>
          <a:xfrm>
            <a:off x="0" y="-7957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75022A1-C61D-4FBD-B9FB-FA53BDAC6C87}"/>
              </a:ext>
            </a:extLst>
          </p:cNvPr>
          <p:cNvSpPr/>
          <p:nvPr/>
        </p:nvSpPr>
        <p:spPr>
          <a:xfrm>
            <a:off x="171450" y="742951"/>
            <a:ext cx="3714750" cy="394723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Vest-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Indiya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arxipelagdan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dengizining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cho‘zilgan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Antil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yiriklari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Gaiti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Yamayka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Puerto-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Riko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dengizining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chekkasidagi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Antil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Katta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Antil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orollaridan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Bagama</a:t>
            </a:r>
            <a:r>
              <a:rPr lang="en-US" sz="2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2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54991A6-F278-4F25-BA62-8721B91BD8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13510" y="717608"/>
            <a:ext cx="4914900" cy="4057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6" descr="Globe GIF | Gfycat">
            <a:extLst>
              <a:ext uri="{FF2B5EF4-FFF2-40B4-BE49-F238E27FC236}">
                <a16:creationId xmlns:a16="http://schemas.microsoft.com/office/drawing/2014/main" xmlns="" id="{A977F02E-C680-4E40-B8DE-C908606517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68580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562600" y="772844"/>
            <a:ext cx="2209800" cy="370156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374797">
            <a:off x="6622755" y="1489946"/>
            <a:ext cx="2251071" cy="725809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94727" y="1085850"/>
            <a:ext cx="533400" cy="11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742783">
            <a:off x="4419088" y="3111455"/>
            <a:ext cx="1993401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32827" y="2681663"/>
            <a:ext cx="796373" cy="146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Yamayka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11990" y="2038349"/>
            <a:ext cx="522010" cy="152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89854" y="2496108"/>
            <a:ext cx="518764" cy="953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Gaiti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008358">
            <a:off x="4167583" y="2260001"/>
            <a:ext cx="988413" cy="162570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419613">
            <a:off x="5413820" y="2884360"/>
            <a:ext cx="1600060" cy="227427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Antil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008358">
            <a:off x="5011739" y="2688220"/>
            <a:ext cx="745998" cy="164133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25725" y="2340706"/>
            <a:ext cx="834473" cy="284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Dominikana</a:t>
            </a:r>
            <a:endParaRPr lang="en-US" sz="9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871345" y="2467642"/>
            <a:ext cx="588681" cy="284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Puerto-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Riko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031175" y="2978966"/>
            <a:ext cx="735857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077199" y="3381868"/>
            <a:ext cx="735857" cy="485282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077200" y="4211446"/>
            <a:ext cx="735857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908605" y="2593001"/>
            <a:ext cx="735857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518659" y="2265900"/>
            <a:ext cx="735857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077200" y="3769217"/>
            <a:ext cx="849110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 rot="18283935">
            <a:off x="7811497" y="3765439"/>
            <a:ext cx="734093" cy="161336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852923" y="2887561"/>
            <a:ext cx="799599" cy="12218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024973" y="3030539"/>
            <a:ext cx="735857" cy="986678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537615" y="3307241"/>
            <a:ext cx="358387" cy="570867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974770" y="3746852"/>
            <a:ext cx="915030" cy="194986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705600" y="3949976"/>
            <a:ext cx="297585" cy="144262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 rot="2514970">
            <a:off x="4938608" y="1293670"/>
            <a:ext cx="1577461" cy="227427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Bagama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181601" y="4478314"/>
            <a:ext cx="2089460" cy="280527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031983" y="4552950"/>
            <a:ext cx="401687" cy="190693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580" y="0"/>
            <a:ext cx="5188839" cy="507831"/>
          </a:xfrm>
        </p:spPr>
        <p:txBody>
          <a:bodyPr/>
          <a:lstStyle/>
          <a:p>
            <a:r>
              <a:rPr lang="ru-RU"/>
              <a:t>ПРВ</a:t>
            </a:r>
            <a:endParaRPr lang="ru-RU" dirty="0"/>
          </a:p>
        </p:txBody>
      </p:sp>
      <p:sp>
        <p:nvSpPr>
          <p:cNvPr id="4" name="Скругленный прямоугольник 2">
            <a:extLst>
              <a:ext uri="{FF2B5EF4-FFF2-40B4-BE49-F238E27FC236}">
                <a16:creationId xmlns:a16="http://schemas.microsoft.com/office/drawing/2014/main" xmlns="" id="{16EFFAFC-2827-45E4-BD8B-B1F28B77DCF8}"/>
              </a:ext>
            </a:extLst>
          </p:cNvPr>
          <p:cNvSpPr/>
          <p:nvPr/>
        </p:nvSpPr>
        <p:spPr>
          <a:xfrm>
            <a:off x="114300" y="795574"/>
            <a:ext cx="4083514" cy="413837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indent="355600" algn="just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	Vest-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Indiyaning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245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2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216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2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ni Katta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Antil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Antil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Bagama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orollarining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maydonlari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arxipelagga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 km</a:t>
            </a:r>
            <a:r>
              <a:rPr lang="en-US" sz="2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ziyodroq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hudud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91E00D2-B2B9-4190-8FF8-531EA36DCC12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55ADD2D-1D64-4963-B614-129144594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175" y="836800"/>
            <a:ext cx="457240" cy="45724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54991A6-F278-4F25-BA62-8721B91BD8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29100" y="753402"/>
            <a:ext cx="4914900" cy="4057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778190" y="808638"/>
            <a:ext cx="2209800" cy="370156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374797">
            <a:off x="6838345" y="1525740"/>
            <a:ext cx="2251071" cy="725809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10317" y="1121644"/>
            <a:ext cx="533400" cy="11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742783">
            <a:off x="4634678" y="3147249"/>
            <a:ext cx="1993401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48417" y="2717457"/>
            <a:ext cx="796373" cy="146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Yamayka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27580" y="2074143"/>
            <a:ext cx="522010" cy="152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05444" y="2531902"/>
            <a:ext cx="518764" cy="953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Gaiti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2008358">
            <a:off x="4383173" y="2295795"/>
            <a:ext cx="988413" cy="162570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419613">
            <a:off x="5629410" y="2920154"/>
            <a:ext cx="1600060" cy="227427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Antil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008358">
            <a:off x="5227329" y="2724014"/>
            <a:ext cx="745998" cy="164133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241315" y="2376500"/>
            <a:ext cx="834473" cy="284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Dominikana</a:t>
            </a:r>
            <a:endParaRPr lang="en-US" sz="9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086935" y="2503436"/>
            <a:ext cx="588681" cy="284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Puerto-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Riko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246765" y="3014760"/>
            <a:ext cx="735857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292789" y="3417662"/>
            <a:ext cx="735857" cy="485282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292790" y="4247240"/>
            <a:ext cx="735857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124195" y="2628795"/>
            <a:ext cx="735857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734249" y="2301694"/>
            <a:ext cx="735857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292790" y="3805011"/>
            <a:ext cx="849110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18283935">
            <a:off x="8027087" y="3801233"/>
            <a:ext cx="734093" cy="161336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068513" y="2923355"/>
            <a:ext cx="799599" cy="12218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240563" y="3066333"/>
            <a:ext cx="735857" cy="986678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753205" y="3343035"/>
            <a:ext cx="358387" cy="570867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190360" y="3782646"/>
            <a:ext cx="915030" cy="194986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921190" y="3985770"/>
            <a:ext cx="297585" cy="144262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2514970">
            <a:off x="5154198" y="1329464"/>
            <a:ext cx="1577461" cy="227427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Bagama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397191" y="4514108"/>
            <a:ext cx="2089460" cy="280527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247573" y="4588744"/>
            <a:ext cx="401687" cy="190693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2B4A6CE-6A11-4B4E-93F7-967580D06FF2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C482F9DA-B60D-4A17-B87F-4AD5F439523E}"/>
              </a:ext>
            </a:extLst>
          </p:cNvPr>
          <p:cNvSpPr/>
          <p:nvPr/>
        </p:nvSpPr>
        <p:spPr>
          <a:xfrm>
            <a:off x="248477" y="899142"/>
            <a:ext cx="4229100" cy="394723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	Vest-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Indiya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orollarida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13 ta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Katta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Antil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orollarida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Gaiti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Dominikana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Yamayka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Antil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orollarida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Antigua 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 Barbuda, Barbados, Grenada, Dominika, Sent-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Vinsent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Grenadinalar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, Sent-Kits 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 Nevis, Sent-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Lyusiya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, Trinidad 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 Tobago “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100" i="1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1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Bagama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orollarida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nomdagi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A1FA73A-090E-4C25-946E-24D0E25A7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857230"/>
            <a:ext cx="457240" cy="4000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1B39D9E-60FF-4FC6-AC3F-3F5F203C4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00600" y="1428750"/>
            <a:ext cx="4009274" cy="28648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 rot="12298675" flipV="1">
            <a:off x="5864433" y="2812321"/>
            <a:ext cx="1267797" cy="21616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 rot="13324920" flipV="1">
            <a:off x="6023614" y="1656516"/>
            <a:ext cx="814134" cy="21616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 rot="13324920" flipV="1">
            <a:off x="7685604" y="3117308"/>
            <a:ext cx="557247" cy="164257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rot="10954833" flipV="1">
            <a:off x="8073805" y="3451200"/>
            <a:ext cx="193139" cy="532122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rot="10800000" flipV="1">
            <a:off x="7155806" y="1442863"/>
            <a:ext cx="1569093" cy="968609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 rot="10800000" flipV="1">
            <a:off x="5772554" y="3243635"/>
            <a:ext cx="761999" cy="316892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 rot="10800000" flipV="1">
            <a:off x="4800598" y="1449547"/>
            <a:ext cx="581443" cy="495605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4A354806-71B9-4D2F-90FC-62AA393C8D1F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>
                <a:latin typeface="Arial" panose="020B0604020202020204" pitchFamily="34" charset="0"/>
                <a:cs typeface="Arial" panose="020B0604020202020204" pitchFamily="34" charset="0"/>
              </a:rPr>
              <a:t>Karib havzasi orol 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851FA04-574A-47E4-A076-7CF55A91F7A1}"/>
              </a:ext>
            </a:extLst>
          </p:cNvPr>
          <p:cNvSpPr/>
          <p:nvPr/>
        </p:nvSpPr>
        <p:spPr>
          <a:xfrm>
            <a:off x="223196" y="1170940"/>
            <a:ext cx="3639404" cy="3116238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Vest-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Indiyaning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Niderlandiya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mustamlaka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dengizorti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hududlari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o‘zini-o‘zi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boshqaradigan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hududlari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subregion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53FEB1E-920E-44CC-BAE8-B1D1F154B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010231"/>
            <a:ext cx="367661" cy="3676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54991A6-F278-4F25-BA62-8721B91BD8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47187" y="895350"/>
            <a:ext cx="4914900" cy="4057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696277" y="950586"/>
            <a:ext cx="2209800" cy="370156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havzasi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374797">
            <a:off x="6756432" y="1667688"/>
            <a:ext cx="2251071" cy="725809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28404" y="1263592"/>
            <a:ext cx="533400" cy="114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endParaRPr lang="en-US" sz="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742783">
            <a:off x="4552765" y="3289197"/>
            <a:ext cx="1993401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366504" y="2859405"/>
            <a:ext cx="796373" cy="1461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Yamayka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945667" y="2216091"/>
            <a:ext cx="522010" cy="152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23531" y="2673850"/>
            <a:ext cx="518764" cy="953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Gaiti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 rot="2008358">
            <a:off x="4301260" y="2437743"/>
            <a:ext cx="988413" cy="162570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 rot="419613">
            <a:off x="5547497" y="3062102"/>
            <a:ext cx="1600060" cy="227427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Antil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2008358">
            <a:off x="5145416" y="2865962"/>
            <a:ext cx="745998" cy="164133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159402" y="2518448"/>
            <a:ext cx="834473" cy="284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Dominikana</a:t>
            </a:r>
            <a:endParaRPr lang="en-US" sz="9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05022" y="2645384"/>
            <a:ext cx="588681" cy="284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Puerto-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9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Riko</a:t>
            </a:r>
            <a:endParaRPr lang="en-US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164852" y="3156708"/>
            <a:ext cx="735857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210876" y="3559610"/>
            <a:ext cx="735857" cy="485282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210877" y="4389188"/>
            <a:ext cx="735857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042282" y="2770743"/>
            <a:ext cx="735857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652336" y="2443642"/>
            <a:ext cx="735857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210877" y="3946959"/>
            <a:ext cx="849110" cy="4266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18283935">
            <a:off x="7945174" y="3943181"/>
            <a:ext cx="734093" cy="161336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986600" y="3065303"/>
            <a:ext cx="799599" cy="1221875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158650" y="3208281"/>
            <a:ext cx="735857" cy="986678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671292" y="3484983"/>
            <a:ext cx="358387" cy="570867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108447" y="3924594"/>
            <a:ext cx="915030" cy="194986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839277" y="4127718"/>
            <a:ext cx="297585" cy="144262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2514970">
            <a:off x="5072285" y="1471412"/>
            <a:ext cx="1577461" cy="227427"/>
          </a:xfrm>
          <a:prstGeom prst="rect">
            <a:avLst/>
          </a:prstGeom>
          <a:solidFill>
            <a:srgbClr val="69C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Bagama</a:t>
            </a: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315278" y="4656056"/>
            <a:ext cx="2089460" cy="280527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165660" y="4730692"/>
            <a:ext cx="401687" cy="190693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38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580" y="0"/>
            <a:ext cx="5188839" cy="507831"/>
          </a:xfrm>
        </p:spPr>
        <p:txBody>
          <a:bodyPr/>
          <a:lstStyle/>
          <a:p>
            <a:r>
              <a:rPr lang="ru-RU"/>
              <a:t>ПРВ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9D72D0D-20C1-44E0-91E6-35CDD17B7AC6}"/>
              </a:ext>
            </a:extLst>
          </p:cNvPr>
          <p:cNvSpPr/>
          <p:nvPr/>
        </p:nvSpPr>
        <p:spPr>
          <a:xfrm>
            <a:off x="173935" y="868231"/>
            <a:ext cx="3943351" cy="394723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, 3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Hamdo‘stligi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qirolliklari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rahbari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qirolichasi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hisoblanadigan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konstitutsiyaviy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monarxiyalar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xaritasidagi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sotsialistik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tuzumidagi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sanoqli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29B8A6BA-7987-4BAF-8262-B69117A943D5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>
                <a:latin typeface="Arial" panose="020B0604020202020204" pitchFamily="34" charset="0"/>
                <a:cs typeface="Arial" panose="020B0604020202020204" pitchFamily="34" charset="0"/>
              </a:rPr>
              <a:t>Karib havzasi orol 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2220AB29-51B3-45F3-BFE5-35E85AC13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95" y="742950"/>
            <a:ext cx="499355" cy="49935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60270C9-D739-48FC-AF97-D890A51F0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9019" y="648693"/>
            <a:ext cx="2932044" cy="24558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98533009-BD42-4CF4-B79C-3BE242EFD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65" y="3486150"/>
            <a:ext cx="340415" cy="3404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86400" y="2038350"/>
            <a:ext cx="625990" cy="406346"/>
          </a:xfrm>
          <a:prstGeom prst="rect">
            <a:avLst/>
          </a:prstGeom>
          <a:solidFill>
            <a:srgbClr val="087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705600" y="743728"/>
            <a:ext cx="1081158" cy="335927"/>
          </a:xfrm>
          <a:prstGeom prst="rect">
            <a:avLst/>
          </a:prstGeom>
          <a:solidFill>
            <a:srgbClr val="0877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48399" y="2800350"/>
            <a:ext cx="831037" cy="211705"/>
          </a:xfrm>
          <a:prstGeom prst="rect">
            <a:avLst/>
          </a:prstGeom>
          <a:solidFill>
            <a:srgbClr val="CBCC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416" y="3181694"/>
            <a:ext cx="266514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5600403-0E4C-4A34-B980-4BC7B2FF37C8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>
                <a:latin typeface="Arial" panose="020B0604020202020204" pitchFamily="34" charset="0"/>
                <a:cs typeface="Arial" panose="020B0604020202020204" pitchFamily="34" charset="0"/>
              </a:rPr>
              <a:t>Karib havzasi orol 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8DA1342-1A00-42D4-9B96-CEEA9B404A4A}"/>
              </a:ext>
            </a:extLst>
          </p:cNvPr>
          <p:cNvSpPr/>
          <p:nvPr/>
        </p:nvSpPr>
        <p:spPr>
          <a:xfrm>
            <a:off x="4229100" y="742950"/>
            <a:ext cx="4696239" cy="427040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	Vest-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Indiya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Amerika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plitalari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to‘qnashgan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chegarada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joylashganligi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bois, u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vaqti-vaqti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zilzilalar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Antil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orollarida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harakatdagi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vulqonlarni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tektonik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Vest-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Indiya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orollarining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Tekisliklar</a:t>
            </a:r>
            <a:r>
              <a:rPr lang="en-US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Kubada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Orollarning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qirg‘oqlari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kemalar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sharoitga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8261FB3-E500-43CE-8B38-68A9BF376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473" y="742950"/>
            <a:ext cx="385055" cy="3850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1B39D9E-60FF-4FC6-AC3F-3F5F203C44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300" y="1445747"/>
            <a:ext cx="4009274" cy="28648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 rot="12298675" flipV="1">
            <a:off x="1178133" y="2829318"/>
            <a:ext cx="1267797" cy="21616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rot="13324920" flipV="1">
            <a:off x="1337314" y="1673513"/>
            <a:ext cx="814134" cy="21616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 rot="13324920" flipV="1">
            <a:off x="2999304" y="3134305"/>
            <a:ext cx="557247" cy="164257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rot="10954833" flipV="1">
            <a:off x="3387505" y="3468197"/>
            <a:ext cx="193139" cy="532122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2469506" y="1459860"/>
            <a:ext cx="1569093" cy="968609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 rot="10800000" flipV="1">
            <a:off x="1086254" y="3260632"/>
            <a:ext cx="761999" cy="316892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114298" y="1466544"/>
            <a:ext cx="581443" cy="495605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63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3CCBAF4-7D3A-420C-A673-8DC34D4DD808}"/>
              </a:ext>
            </a:extLst>
          </p:cNvPr>
          <p:cNvSpPr/>
          <p:nvPr/>
        </p:nvSpPr>
        <p:spPr>
          <a:xfrm>
            <a:off x="0" y="-1"/>
            <a:ext cx="9144000" cy="5715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300" b="1">
                <a:latin typeface="Arial" panose="020B0604020202020204" pitchFamily="34" charset="0"/>
                <a:cs typeface="Arial" panose="020B0604020202020204" pitchFamily="34" charset="0"/>
              </a:rPr>
              <a:t>Karib havzasi orol mamlakatlari</a:t>
            </a:r>
            <a:endParaRPr lang="ru-RU" sz="3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4D319FD-2895-4ACA-BC99-AE8BB0372F5C}"/>
              </a:ext>
            </a:extLst>
          </p:cNvPr>
          <p:cNvSpPr/>
          <p:nvPr/>
        </p:nvSpPr>
        <p:spPr>
          <a:xfrm>
            <a:off x="228600" y="685800"/>
            <a:ext cx="8515350" cy="145424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355600" algn="just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qazilmalardan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boksit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Yamayka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Dominikana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nikel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kobalt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Kuba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rudalari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Dominikana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ahamiyatiga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55600" algn="just"/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Bagama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orollari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Trinidad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Tobago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davlatlarida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Trinidad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orolida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asfalt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olinadigan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680C208-E899-4864-95B7-22809CE98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2323061"/>
            <a:ext cx="3973168" cy="263553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1EDC2A86-F98F-45E1-9B0D-C082D65DC5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0783" y="2323061"/>
            <a:ext cx="3973167" cy="263553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42AAB71-3609-4859-B768-3874A3E8DD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195" y="628650"/>
            <a:ext cx="385055" cy="38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5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3520</TotalTime>
  <Words>187</Words>
  <Application>Microsoft Office PowerPoint</Application>
  <PresentationFormat>Экран (16:9)</PresentationFormat>
  <Paragraphs>108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ПРВ</vt:lpstr>
      <vt:lpstr>Презентация PowerPoint</vt:lpstr>
      <vt:lpstr>Презентация PowerPoint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Nafosat Shodiyeva</cp:lastModifiedBy>
  <cp:revision>325</cp:revision>
  <dcterms:created xsi:type="dcterms:W3CDTF">2020-06-30T15:34:35Z</dcterms:created>
  <dcterms:modified xsi:type="dcterms:W3CDTF">2021-02-19T17:41:05Z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