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media/image10.jpg" ContentType="image/jpeg"/>
  <Override PartName="/ppt/media/image11.jpg" ContentType="image/jpeg"/>
  <Override PartName="/ppt/media/image13.jpg" ContentType="image/jpeg"/>
  <Override PartName="/ppt/media/image19.jpg" ContentType="image/jpeg"/>
  <Override PartName="/ppt/media/image20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2.jpg" ContentType="image/jpeg"/>
  <Override PartName="/ppt/media/image28.jpg" ContentType="image/jpeg"/>
  <Override PartName="/ppt/media/image38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7.jpg" ContentType="image/jpeg"/>
  <Override PartName="/ppt/media/image49.jpg" ContentType="image/jpeg"/>
  <Override PartName="/ppt/media/image50.jpg" ContentType="image/jpeg"/>
  <Override PartName="/ppt/media/image64.jpg" ContentType="image/jpeg"/>
  <Override PartName="/ppt/media/image67.jpg" ContentType="image/jpeg"/>
  <Override PartName="/ppt/media/image6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309" r:id="rId6"/>
    <p:sldId id="337" r:id="rId7"/>
    <p:sldId id="310" r:id="rId8"/>
    <p:sldId id="370" r:id="rId9"/>
    <p:sldId id="372" r:id="rId10"/>
    <p:sldId id="373" r:id="rId11"/>
    <p:sldId id="336" r:id="rId12"/>
    <p:sldId id="374" r:id="rId13"/>
    <p:sldId id="375" r:id="rId14"/>
    <p:sldId id="376" r:id="rId15"/>
    <p:sldId id="377" r:id="rId16"/>
    <p:sldId id="364" r:id="rId17"/>
    <p:sldId id="378" r:id="rId18"/>
    <p:sldId id="381" r:id="rId19"/>
    <p:sldId id="383" r:id="rId20"/>
    <p:sldId id="384" r:id="rId21"/>
    <p:sldId id="296" r:id="rId22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9D1"/>
    <a:srgbClr val="000000"/>
    <a:srgbClr val="FACE13"/>
    <a:srgbClr val="CDA560"/>
    <a:srgbClr val="FFF3F3"/>
    <a:srgbClr val="FFE5E5"/>
    <a:srgbClr val="FFCCCC"/>
    <a:srgbClr val="FFCCFF"/>
    <a:srgbClr val="0066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86" d="100"/>
          <a:sy n="86" d="100"/>
        </p:scale>
        <p:origin x="7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C7739-797E-426D-BF5B-EEAECACD366F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37E137-8A0D-40B6-8CE4-84C9798C15E2}">
      <dgm:prSet phldrT="[Текст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mamlakatlaridagi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demografik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vaziyatning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jihatlari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tug‘ilish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o‘limning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past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tavsiflanadi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72E75-9637-4EB9-B733-8289200A85D8}" type="parTrans" cxnId="{812B7339-664B-4E11-8E25-831007304975}">
      <dgm:prSet/>
      <dgm:spPr/>
      <dgm:t>
        <a:bodyPr/>
        <a:lstStyle/>
        <a:p>
          <a:endParaRPr lang="en-US"/>
        </a:p>
      </dgm:t>
    </dgm:pt>
    <dgm:pt modelId="{D13AAA76-86CA-40E9-A293-19C7ADB293CB}" type="sibTrans" cxnId="{812B7339-664B-4E11-8E25-831007304975}">
      <dgm:prSet/>
      <dgm:spPr/>
      <dgm:t>
        <a:bodyPr/>
        <a:lstStyle/>
        <a:p>
          <a:endParaRPr lang="en-US"/>
        </a:p>
      </dgm:t>
    </dgm:pt>
    <dgm:pt modelId="{D8AE6F21-2481-46E7-900D-BFEA33956172}">
      <dgm:prSet phldrT="[Текст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Skandinaviya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zichligining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birmuncha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past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xos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23EFA-9E53-4467-8CCD-1439992B6154}" type="parTrans" cxnId="{93750BD2-7BEF-477F-A39F-7A248EBD539B}">
      <dgm:prSet/>
      <dgm:spPr/>
      <dgm:t>
        <a:bodyPr/>
        <a:lstStyle/>
        <a:p>
          <a:endParaRPr lang="en-US"/>
        </a:p>
      </dgm:t>
    </dgm:pt>
    <dgm:pt modelId="{72B0A0FB-13BB-4094-B845-2E3BB21AA6F6}" type="sibTrans" cxnId="{93750BD2-7BEF-477F-A39F-7A248EBD539B}">
      <dgm:prSet/>
      <dgm:spPr/>
      <dgm:t>
        <a:bodyPr/>
        <a:lstStyle/>
        <a:p>
          <a:endParaRPr lang="en-US"/>
        </a:p>
      </dgm:t>
    </dgm:pt>
    <dgm:pt modelId="{2328DD28-46C3-4CBB-AA78-4FADA33ED38E}">
      <dgm:prSet phldrT="[Текст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70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foizdan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darajada</a:t>
          </a:r>
          <a:r>
            <a: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81441F-4147-4691-948C-59095D838DF0}" type="parTrans" cxnId="{E801E993-F44A-4810-BDA9-1132D3E3CD2D}">
      <dgm:prSet/>
      <dgm:spPr/>
      <dgm:t>
        <a:bodyPr/>
        <a:lstStyle/>
        <a:p>
          <a:endParaRPr lang="en-US"/>
        </a:p>
      </dgm:t>
    </dgm:pt>
    <dgm:pt modelId="{7369B4CA-C660-43DB-B3A0-97064AC6E9F1}" type="sibTrans" cxnId="{E801E993-F44A-4810-BDA9-1132D3E3CD2D}">
      <dgm:prSet/>
      <dgm:spPr/>
      <dgm:t>
        <a:bodyPr/>
        <a:lstStyle/>
        <a:p>
          <a:endParaRPr lang="en-US"/>
        </a:p>
      </dgm:t>
    </dgm:pt>
    <dgm:pt modelId="{01E2FC08-0087-4712-8745-8D19FD8A23AF}">
      <dgm:prSet phldrT="[Текст]" custT="1"/>
      <dgm:spPr/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Boltiq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aholining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kamayishi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migratsiyaning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manfiy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balansi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kuzatilmoqda</a:t>
          </a:r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2FA45-62F4-4B11-A588-B2E6D14D1F25}" type="sibTrans" cxnId="{317F4607-CBAF-46C2-BBAE-5FCB80339717}">
      <dgm:prSet/>
      <dgm:spPr/>
      <dgm:t>
        <a:bodyPr/>
        <a:lstStyle/>
        <a:p>
          <a:endParaRPr lang="en-US"/>
        </a:p>
      </dgm:t>
    </dgm:pt>
    <dgm:pt modelId="{0A1650D6-5FC7-47A4-80E3-C14D3A500DD4}" type="parTrans" cxnId="{317F4607-CBAF-46C2-BBAE-5FCB80339717}">
      <dgm:prSet/>
      <dgm:spPr/>
      <dgm:t>
        <a:bodyPr/>
        <a:lstStyle/>
        <a:p>
          <a:endParaRPr lang="en-US"/>
        </a:p>
      </dgm:t>
    </dgm:pt>
    <dgm:pt modelId="{87E3F472-264F-4407-8960-DB017D08B98D}" type="pres">
      <dgm:prSet presAssocID="{BD0C7739-797E-426D-BF5B-EEAECACD3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97CC95-AF0A-4564-B5C2-33CFF62FFC03}" type="pres">
      <dgm:prSet presAssocID="{F037E137-8A0D-40B6-8CE4-84C9798C15E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F21FB-8908-40EA-A0D5-8F3443263A2D}" type="pres">
      <dgm:prSet presAssocID="{D13AAA76-86CA-40E9-A293-19C7ADB293C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CB6E878A-D431-434D-9FC9-CECB945D5265}" type="pres">
      <dgm:prSet presAssocID="{D13AAA76-86CA-40E9-A293-19C7ADB293CB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936A6B57-C1E0-46E7-9CDB-B4FEF23F08FE}" type="pres">
      <dgm:prSet presAssocID="{01E2FC08-0087-4712-8745-8D19FD8A23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CFFCE-A9D7-456E-9FBF-6D5F5D461AB8}" type="pres">
      <dgm:prSet presAssocID="{5F62FA45-62F4-4B11-A588-B2E6D14D1F25}" presName="sibTrans" presStyleLbl="sibTrans1D1" presStyleIdx="1" presStyleCnt="3"/>
      <dgm:spPr/>
      <dgm:t>
        <a:bodyPr/>
        <a:lstStyle/>
        <a:p>
          <a:endParaRPr lang="en-US"/>
        </a:p>
      </dgm:t>
    </dgm:pt>
    <dgm:pt modelId="{D466406B-552C-4ABB-9B49-3A403E759EA5}" type="pres">
      <dgm:prSet presAssocID="{5F62FA45-62F4-4B11-A588-B2E6D14D1F25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BE677261-429B-4DB7-AACE-29F1EDD633EC}" type="pres">
      <dgm:prSet presAssocID="{D8AE6F21-2481-46E7-900D-BFEA3395617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E48B3-DDF6-403A-B169-24ACDB9B1258}" type="pres">
      <dgm:prSet presAssocID="{72B0A0FB-13BB-4094-B845-2E3BB21AA6F6}" presName="sibTrans" presStyleLbl="sibTrans1D1" presStyleIdx="2" presStyleCnt="3"/>
      <dgm:spPr/>
      <dgm:t>
        <a:bodyPr/>
        <a:lstStyle/>
        <a:p>
          <a:endParaRPr lang="en-US"/>
        </a:p>
      </dgm:t>
    </dgm:pt>
    <dgm:pt modelId="{03C71E33-194B-4DEB-BEDF-28C9443140BF}" type="pres">
      <dgm:prSet presAssocID="{72B0A0FB-13BB-4094-B845-2E3BB21AA6F6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58AAB53B-40C8-419D-B737-96E19728A122}" type="pres">
      <dgm:prSet presAssocID="{2328DD28-46C3-4CBB-AA78-4FADA33ED3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430402-B380-47DD-8E52-A6BA92E09D71}" type="presOf" srcId="{D13AAA76-86CA-40E9-A293-19C7ADB293CB}" destId="{04DF21FB-8908-40EA-A0D5-8F3443263A2D}" srcOrd="0" destOrd="0" presId="urn:microsoft.com/office/officeart/2005/8/layout/bProcess3"/>
    <dgm:cxn modelId="{F29A6BF1-6251-4B83-9ACD-D29DF451B941}" type="presOf" srcId="{5F62FA45-62F4-4B11-A588-B2E6D14D1F25}" destId="{4CCCFFCE-A9D7-456E-9FBF-6D5F5D461AB8}" srcOrd="0" destOrd="0" presId="urn:microsoft.com/office/officeart/2005/8/layout/bProcess3"/>
    <dgm:cxn modelId="{E6D371BB-3DE4-4B72-8461-480F29724219}" type="presOf" srcId="{2328DD28-46C3-4CBB-AA78-4FADA33ED38E}" destId="{58AAB53B-40C8-419D-B737-96E19728A122}" srcOrd="0" destOrd="0" presId="urn:microsoft.com/office/officeart/2005/8/layout/bProcess3"/>
    <dgm:cxn modelId="{36E513AE-4E42-4375-BA51-317C7BEEB014}" type="presOf" srcId="{72B0A0FB-13BB-4094-B845-2E3BB21AA6F6}" destId="{03C71E33-194B-4DEB-BEDF-28C9443140BF}" srcOrd="1" destOrd="0" presId="urn:microsoft.com/office/officeart/2005/8/layout/bProcess3"/>
    <dgm:cxn modelId="{317F4607-CBAF-46C2-BBAE-5FCB80339717}" srcId="{BD0C7739-797E-426D-BF5B-EEAECACD366F}" destId="{01E2FC08-0087-4712-8745-8D19FD8A23AF}" srcOrd="1" destOrd="0" parTransId="{0A1650D6-5FC7-47A4-80E3-C14D3A500DD4}" sibTransId="{5F62FA45-62F4-4B11-A588-B2E6D14D1F25}"/>
    <dgm:cxn modelId="{422B71FF-CD32-4B92-83C3-2BEE5AF00F81}" type="presOf" srcId="{D13AAA76-86CA-40E9-A293-19C7ADB293CB}" destId="{CB6E878A-D431-434D-9FC9-CECB945D5265}" srcOrd="1" destOrd="0" presId="urn:microsoft.com/office/officeart/2005/8/layout/bProcess3"/>
    <dgm:cxn modelId="{62F54845-F5D8-4E15-9C86-901A8CD44736}" type="presOf" srcId="{BD0C7739-797E-426D-BF5B-EEAECACD366F}" destId="{87E3F472-264F-4407-8960-DB017D08B98D}" srcOrd="0" destOrd="0" presId="urn:microsoft.com/office/officeart/2005/8/layout/bProcess3"/>
    <dgm:cxn modelId="{E801E993-F44A-4810-BDA9-1132D3E3CD2D}" srcId="{BD0C7739-797E-426D-BF5B-EEAECACD366F}" destId="{2328DD28-46C3-4CBB-AA78-4FADA33ED38E}" srcOrd="3" destOrd="0" parTransId="{6C81441F-4147-4691-948C-59095D838DF0}" sibTransId="{7369B4CA-C660-43DB-B3A0-97064AC6E9F1}"/>
    <dgm:cxn modelId="{5E3A2A70-9FAC-4BBB-BB80-23F53C87E109}" type="presOf" srcId="{F037E137-8A0D-40B6-8CE4-84C9798C15E2}" destId="{4397CC95-AF0A-4564-B5C2-33CFF62FFC03}" srcOrd="0" destOrd="0" presId="urn:microsoft.com/office/officeart/2005/8/layout/bProcess3"/>
    <dgm:cxn modelId="{87613BB4-ABF7-4019-B777-46F28A80CE3E}" type="presOf" srcId="{72B0A0FB-13BB-4094-B845-2E3BB21AA6F6}" destId="{D24E48B3-DDF6-403A-B169-24ACDB9B1258}" srcOrd="0" destOrd="0" presId="urn:microsoft.com/office/officeart/2005/8/layout/bProcess3"/>
    <dgm:cxn modelId="{CC10B3C2-6DAE-4FA4-B5D7-35B01FB5BE9F}" type="presOf" srcId="{5F62FA45-62F4-4B11-A588-B2E6D14D1F25}" destId="{D466406B-552C-4ABB-9B49-3A403E759EA5}" srcOrd="1" destOrd="0" presId="urn:microsoft.com/office/officeart/2005/8/layout/bProcess3"/>
    <dgm:cxn modelId="{AE5BC0C0-CAE6-44D3-BC9F-0E456BF1F8DA}" type="presOf" srcId="{01E2FC08-0087-4712-8745-8D19FD8A23AF}" destId="{936A6B57-C1E0-46E7-9CDB-B4FEF23F08FE}" srcOrd="0" destOrd="0" presId="urn:microsoft.com/office/officeart/2005/8/layout/bProcess3"/>
    <dgm:cxn modelId="{812B7339-664B-4E11-8E25-831007304975}" srcId="{BD0C7739-797E-426D-BF5B-EEAECACD366F}" destId="{F037E137-8A0D-40B6-8CE4-84C9798C15E2}" srcOrd="0" destOrd="0" parTransId="{88172E75-9637-4EB9-B733-8289200A85D8}" sibTransId="{D13AAA76-86CA-40E9-A293-19C7ADB293CB}"/>
    <dgm:cxn modelId="{5FE18897-C261-4420-8E9A-B436864BBE8D}" type="presOf" srcId="{D8AE6F21-2481-46E7-900D-BFEA33956172}" destId="{BE677261-429B-4DB7-AACE-29F1EDD633EC}" srcOrd="0" destOrd="0" presId="urn:microsoft.com/office/officeart/2005/8/layout/bProcess3"/>
    <dgm:cxn modelId="{93750BD2-7BEF-477F-A39F-7A248EBD539B}" srcId="{BD0C7739-797E-426D-BF5B-EEAECACD366F}" destId="{D8AE6F21-2481-46E7-900D-BFEA33956172}" srcOrd="2" destOrd="0" parTransId="{CBA23EFA-9E53-4467-8CCD-1439992B6154}" sibTransId="{72B0A0FB-13BB-4094-B845-2E3BB21AA6F6}"/>
    <dgm:cxn modelId="{0B610A57-6E0F-48E5-A4EC-B38639DA02FB}" type="presParOf" srcId="{87E3F472-264F-4407-8960-DB017D08B98D}" destId="{4397CC95-AF0A-4564-B5C2-33CFF62FFC03}" srcOrd="0" destOrd="0" presId="urn:microsoft.com/office/officeart/2005/8/layout/bProcess3"/>
    <dgm:cxn modelId="{ED219705-0DE8-4532-8168-B536846496FD}" type="presParOf" srcId="{87E3F472-264F-4407-8960-DB017D08B98D}" destId="{04DF21FB-8908-40EA-A0D5-8F3443263A2D}" srcOrd="1" destOrd="0" presId="urn:microsoft.com/office/officeart/2005/8/layout/bProcess3"/>
    <dgm:cxn modelId="{8D75A59D-5C7D-4FCC-A00C-D002612C8353}" type="presParOf" srcId="{04DF21FB-8908-40EA-A0D5-8F3443263A2D}" destId="{CB6E878A-D431-434D-9FC9-CECB945D5265}" srcOrd="0" destOrd="0" presId="urn:microsoft.com/office/officeart/2005/8/layout/bProcess3"/>
    <dgm:cxn modelId="{C53A47E4-AA4C-4B32-BB96-80159EBE3F9E}" type="presParOf" srcId="{87E3F472-264F-4407-8960-DB017D08B98D}" destId="{936A6B57-C1E0-46E7-9CDB-B4FEF23F08FE}" srcOrd="2" destOrd="0" presId="urn:microsoft.com/office/officeart/2005/8/layout/bProcess3"/>
    <dgm:cxn modelId="{440D3DFB-4413-4F7F-AABF-290ACFA5FFD1}" type="presParOf" srcId="{87E3F472-264F-4407-8960-DB017D08B98D}" destId="{4CCCFFCE-A9D7-456E-9FBF-6D5F5D461AB8}" srcOrd="3" destOrd="0" presId="urn:microsoft.com/office/officeart/2005/8/layout/bProcess3"/>
    <dgm:cxn modelId="{92B8AFA1-438F-483C-BCDB-387D867475EF}" type="presParOf" srcId="{4CCCFFCE-A9D7-456E-9FBF-6D5F5D461AB8}" destId="{D466406B-552C-4ABB-9B49-3A403E759EA5}" srcOrd="0" destOrd="0" presId="urn:microsoft.com/office/officeart/2005/8/layout/bProcess3"/>
    <dgm:cxn modelId="{072885CB-EB3A-4A7F-875C-57E248B052FF}" type="presParOf" srcId="{87E3F472-264F-4407-8960-DB017D08B98D}" destId="{BE677261-429B-4DB7-AACE-29F1EDD633EC}" srcOrd="4" destOrd="0" presId="urn:microsoft.com/office/officeart/2005/8/layout/bProcess3"/>
    <dgm:cxn modelId="{504C5880-4730-40F1-A867-F1A8C0B93986}" type="presParOf" srcId="{87E3F472-264F-4407-8960-DB017D08B98D}" destId="{D24E48B3-DDF6-403A-B169-24ACDB9B1258}" srcOrd="5" destOrd="0" presId="urn:microsoft.com/office/officeart/2005/8/layout/bProcess3"/>
    <dgm:cxn modelId="{FBBEF281-34F8-483E-AF46-5E974F310290}" type="presParOf" srcId="{D24E48B3-DDF6-403A-B169-24ACDB9B1258}" destId="{03C71E33-194B-4DEB-BEDF-28C9443140BF}" srcOrd="0" destOrd="0" presId="urn:microsoft.com/office/officeart/2005/8/layout/bProcess3"/>
    <dgm:cxn modelId="{EDA0A482-1467-4389-953D-2A5177586191}" type="presParOf" srcId="{87E3F472-264F-4407-8960-DB017D08B98D}" destId="{58AAB53B-40C8-419D-B737-96E19728A122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0C7739-797E-426D-BF5B-EEAECACD366F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37E137-8A0D-40B6-8CE4-84C9798C15E2}">
      <dgm:prSet phldrT="[Текст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Tug‘ilish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ko‘payish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juda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past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72E75-9637-4EB9-B733-8289200A85D8}" type="parTrans" cxnId="{812B7339-664B-4E11-8E25-831007304975}">
      <dgm:prSet/>
      <dgm:spPr/>
      <dgm:t>
        <a:bodyPr/>
        <a:lstStyle/>
        <a:p>
          <a:endParaRPr lang="en-US"/>
        </a:p>
      </dgm:t>
    </dgm:pt>
    <dgm:pt modelId="{D13AAA76-86CA-40E9-A293-19C7ADB293CB}" type="sibTrans" cxnId="{812B7339-664B-4E11-8E25-831007304975}">
      <dgm:prSet/>
      <dgm:spPr/>
      <dgm:t>
        <a:bodyPr/>
        <a:lstStyle/>
        <a:p>
          <a:endParaRPr lang="en-US"/>
        </a:p>
      </dgm:t>
    </dgm:pt>
    <dgm:pt modelId="{D8AE6F21-2481-46E7-900D-BFEA33956172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qit’a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subregionlari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ichida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aholisi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eng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zich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joylashgan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hudud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23EFA-9E53-4467-8CCD-1439992B6154}" type="parTrans" cxnId="{93750BD2-7BEF-477F-A39F-7A248EBD539B}">
      <dgm:prSet/>
      <dgm:spPr/>
      <dgm:t>
        <a:bodyPr/>
        <a:lstStyle/>
        <a:p>
          <a:endParaRPr lang="en-US"/>
        </a:p>
      </dgm:t>
    </dgm:pt>
    <dgm:pt modelId="{72B0A0FB-13BB-4094-B845-2E3BB21AA6F6}" type="sibTrans" cxnId="{93750BD2-7BEF-477F-A39F-7A248EBD539B}">
      <dgm:prSet/>
      <dgm:spPr/>
      <dgm:t>
        <a:bodyPr/>
        <a:lstStyle/>
        <a:p>
          <a:endParaRPr lang="en-US"/>
        </a:p>
      </dgm:t>
    </dgm:pt>
    <dgm:pt modelId="{2328DD28-46C3-4CBB-AA78-4FADA33ED38E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Lixtenshteyndan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tashqari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81441F-4147-4691-948C-59095D838DF0}" type="parTrans" cxnId="{E801E993-F44A-4810-BDA9-1132D3E3CD2D}">
      <dgm:prSet/>
      <dgm:spPr/>
      <dgm:t>
        <a:bodyPr/>
        <a:lstStyle/>
        <a:p>
          <a:endParaRPr lang="en-US"/>
        </a:p>
      </dgm:t>
    </dgm:pt>
    <dgm:pt modelId="{7369B4CA-C660-43DB-B3A0-97064AC6E9F1}" type="sibTrans" cxnId="{E801E993-F44A-4810-BDA9-1132D3E3CD2D}">
      <dgm:prSet/>
      <dgm:spPr/>
      <dgm:t>
        <a:bodyPr/>
        <a:lstStyle/>
        <a:p>
          <a:endParaRPr lang="en-US"/>
        </a:p>
      </dgm:t>
    </dgm:pt>
    <dgm:pt modelId="{01E2FC08-0087-4712-8745-8D19FD8A23AF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balansi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musbat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ko‘rsatkichlarga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bo‘lganligi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bois,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subregion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o‘sishi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davom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etmoqda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2FA45-62F4-4B11-A588-B2E6D14D1F25}" type="sibTrans" cxnId="{317F4607-CBAF-46C2-BBAE-5FCB80339717}">
      <dgm:prSet/>
      <dgm:spPr/>
      <dgm:t>
        <a:bodyPr/>
        <a:lstStyle/>
        <a:p>
          <a:endParaRPr lang="en-US"/>
        </a:p>
      </dgm:t>
    </dgm:pt>
    <dgm:pt modelId="{0A1650D6-5FC7-47A4-80E3-C14D3A500DD4}" type="parTrans" cxnId="{317F4607-CBAF-46C2-BBAE-5FCB80339717}">
      <dgm:prSet/>
      <dgm:spPr/>
      <dgm:t>
        <a:bodyPr/>
        <a:lstStyle/>
        <a:p>
          <a:endParaRPr lang="en-US"/>
        </a:p>
      </dgm:t>
    </dgm:pt>
    <dgm:pt modelId="{87E3F472-264F-4407-8960-DB017D08B98D}" type="pres">
      <dgm:prSet presAssocID="{BD0C7739-797E-426D-BF5B-EEAECACD3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97CC95-AF0A-4564-B5C2-33CFF62FFC03}" type="pres">
      <dgm:prSet presAssocID="{F037E137-8A0D-40B6-8CE4-84C9798C15E2}" presName="node" presStyleLbl="node1" presStyleIdx="0" presStyleCnt="4" custScaleX="385154" custScaleY="418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F21FB-8908-40EA-A0D5-8F3443263A2D}" type="pres">
      <dgm:prSet presAssocID="{D13AAA76-86CA-40E9-A293-19C7ADB293C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CB6E878A-D431-434D-9FC9-CECB945D5265}" type="pres">
      <dgm:prSet presAssocID="{D13AAA76-86CA-40E9-A293-19C7ADB293CB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936A6B57-C1E0-46E7-9CDB-B4FEF23F08FE}" type="pres">
      <dgm:prSet presAssocID="{01E2FC08-0087-4712-8745-8D19FD8A23AF}" presName="node" presStyleLbl="node1" presStyleIdx="1" presStyleCnt="4" custScaleX="385154" custScaleY="418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CFFCE-A9D7-456E-9FBF-6D5F5D461AB8}" type="pres">
      <dgm:prSet presAssocID="{5F62FA45-62F4-4B11-A588-B2E6D14D1F25}" presName="sibTrans" presStyleLbl="sibTrans1D1" presStyleIdx="1" presStyleCnt="3"/>
      <dgm:spPr/>
      <dgm:t>
        <a:bodyPr/>
        <a:lstStyle/>
        <a:p>
          <a:endParaRPr lang="en-US"/>
        </a:p>
      </dgm:t>
    </dgm:pt>
    <dgm:pt modelId="{D466406B-552C-4ABB-9B49-3A403E759EA5}" type="pres">
      <dgm:prSet presAssocID="{5F62FA45-62F4-4B11-A588-B2E6D14D1F25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BE677261-429B-4DB7-AACE-29F1EDD633EC}" type="pres">
      <dgm:prSet presAssocID="{D8AE6F21-2481-46E7-900D-BFEA33956172}" presName="node" presStyleLbl="node1" presStyleIdx="2" presStyleCnt="4" custScaleX="385154" custScaleY="418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E48B3-DDF6-403A-B169-24ACDB9B1258}" type="pres">
      <dgm:prSet presAssocID="{72B0A0FB-13BB-4094-B845-2E3BB21AA6F6}" presName="sibTrans" presStyleLbl="sibTrans1D1" presStyleIdx="2" presStyleCnt="3"/>
      <dgm:spPr/>
      <dgm:t>
        <a:bodyPr/>
        <a:lstStyle/>
        <a:p>
          <a:endParaRPr lang="en-US"/>
        </a:p>
      </dgm:t>
    </dgm:pt>
    <dgm:pt modelId="{03C71E33-194B-4DEB-BEDF-28C9443140BF}" type="pres">
      <dgm:prSet presAssocID="{72B0A0FB-13BB-4094-B845-2E3BB21AA6F6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58AAB53B-40C8-419D-B737-96E19728A122}" type="pres">
      <dgm:prSet presAssocID="{2328DD28-46C3-4CBB-AA78-4FADA33ED38E}" presName="node" presStyleLbl="node1" presStyleIdx="3" presStyleCnt="4" custScaleX="385154" custScaleY="418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5ED602-582E-4AC7-94B8-9856103A3C75}" type="presOf" srcId="{72B0A0FB-13BB-4094-B845-2E3BB21AA6F6}" destId="{03C71E33-194B-4DEB-BEDF-28C9443140BF}" srcOrd="1" destOrd="0" presId="urn:microsoft.com/office/officeart/2005/8/layout/bProcess3"/>
    <dgm:cxn modelId="{04DB91B7-E686-4AE8-BE7A-4691F8A7CAAB}" type="presOf" srcId="{5F62FA45-62F4-4B11-A588-B2E6D14D1F25}" destId="{4CCCFFCE-A9D7-456E-9FBF-6D5F5D461AB8}" srcOrd="0" destOrd="0" presId="urn:microsoft.com/office/officeart/2005/8/layout/bProcess3"/>
    <dgm:cxn modelId="{EA049DA8-4F8F-4C8A-9D4C-040CC6024616}" type="presOf" srcId="{72B0A0FB-13BB-4094-B845-2E3BB21AA6F6}" destId="{D24E48B3-DDF6-403A-B169-24ACDB9B1258}" srcOrd="0" destOrd="0" presId="urn:microsoft.com/office/officeart/2005/8/layout/bProcess3"/>
    <dgm:cxn modelId="{55840287-7312-4206-9101-5754B2724355}" type="presOf" srcId="{D8AE6F21-2481-46E7-900D-BFEA33956172}" destId="{BE677261-429B-4DB7-AACE-29F1EDD633EC}" srcOrd="0" destOrd="0" presId="urn:microsoft.com/office/officeart/2005/8/layout/bProcess3"/>
    <dgm:cxn modelId="{E801E993-F44A-4810-BDA9-1132D3E3CD2D}" srcId="{BD0C7739-797E-426D-BF5B-EEAECACD366F}" destId="{2328DD28-46C3-4CBB-AA78-4FADA33ED38E}" srcOrd="3" destOrd="0" parTransId="{6C81441F-4147-4691-948C-59095D838DF0}" sibTransId="{7369B4CA-C660-43DB-B3A0-97064AC6E9F1}"/>
    <dgm:cxn modelId="{317F4607-CBAF-46C2-BBAE-5FCB80339717}" srcId="{BD0C7739-797E-426D-BF5B-EEAECACD366F}" destId="{01E2FC08-0087-4712-8745-8D19FD8A23AF}" srcOrd="1" destOrd="0" parTransId="{0A1650D6-5FC7-47A4-80E3-C14D3A500DD4}" sibTransId="{5F62FA45-62F4-4B11-A588-B2E6D14D1F25}"/>
    <dgm:cxn modelId="{7C75DB81-CF4C-4FFF-A418-B6AB733849EF}" type="presOf" srcId="{D13AAA76-86CA-40E9-A293-19C7ADB293CB}" destId="{CB6E878A-D431-434D-9FC9-CECB945D5265}" srcOrd="1" destOrd="0" presId="urn:microsoft.com/office/officeart/2005/8/layout/bProcess3"/>
    <dgm:cxn modelId="{41AF3D0C-A10C-4B92-BD0A-DDD4A4609A3E}" type="presOf" srcId="{5F62FA45-62F4-4B11-A588-B2E6D14D1F25}" destId="{D466406B-552C-4ABB-9B49-3A403E759EA5}" srcOrd="1" destOrd="0" presId="urn:microsoft.com/office/officeart/2005/8/layout/bProcess3"/>
    <dgm:cxn modelId="{69BC00F5-19CC-44F2-831C-9EA065937E7E}" type="presOf" srcId="{2328DD28-46C3-4CBB-AA78-4FADA33ED38E}" destId="{58AAB53B-40C8-419D-B737-96E19728A122}" srcOrd="0" destOrd="0" presId="urn:microsoft.com/office/officeart/2005/8/layout/bProcess3"/>
    <dgm:cxn modelId="{CB76FDB7-E404-481F-9123-7ADA49F4BE0E}" type="presOf" srcId="{D13AAA76-86CA-40E9-A293-19C7ADB293CB}" destId="{04DF21FB-8908-40EA-A0D5-8F3443263A2D}" srcOrd="0" destOrd="0" presId="urn:microsoft.com/office/officeart/2005/8/layout/bProcess3"/>
    <dgm:cxn modelId="{549C1D35-7E31-4748-9C47-34D6E9E7419A}" type="presOf" srcId="{BD0C7739-797E-426D-BF5B-EEAECACD366F}" destId="{87E3F472-264F-4407-8960-DB017D08B98D}" srcOrd="0" destOrd="0" presId="urn:microsoft.com/office/officeart/2005/8/layout/bProcess3"/>
    <dgm:cxn modelId="{8C25BC09-7FE1-472F-A50C-1AB0D9767666}" type="presOf" srcId="{01E2FC08-0087-4712-8745-8D19FD8A23AF}" destId="{936A6B57-C1E0-46E7-9CDB-B4FEF23F08FE}" srcOrd="0" destOrd="0" presId="urn:microsoft.com/office/officeart/2005/8/layout/bProcess3"/>
    <dgm:cxn modelId="{E8985E36-D8ED-4B13-A48C-3B157FE24795}" type="presOf" srcId="{F037E137-8A0D-40B6-8CE4-84C9798C15E2}" destId="{4397CC95-AF0A-4564-B5C2-33CFF62FFC03}" srcOrd="0" destOrd="0" presId="urn:microsoft.com/office/officeart/2005/8/layout/bProcess3"/>
    <dgm:cxn modelId="{93750BD2-7BEF-477F-A39F-7A248EBD539B}" srcId="{BD0C7739-797E-426D-BF5B-EEAECACD366F}" destId="{D8AE6F21-2481-46E7-900D-BFEA33956172}" srcOrd="2" destOrd="0" parTransId="{CBA23EFA-9E53-4467-8CCD-1439992B6154}" sibTransId="{72B0A0FB-13BB-4094-B845-2E3BB21AA6F6}"/>
    <dgm:cxn modelId="{812B7339-664B-4E11-8E25-831007304975}" srcId="{BD0C7739-797E-426D-BF5B-EEAECACD366F}" destId="{F037E137-8A0D-40B6-8CE4-84C9798C15E2}" srcOrd="0" destOrd="0" parTransId="{88172E75-9637-4EB9-B733-8289200A85D8}" sibTransId="{D13AAA76-86CA-40E9-A293-19C7ADB293CB}"/>
    <dgm:cxn modelId="{86ABAF45-F8E5-4FB4-BB82-E51F193CDDBF}" type="presParOf" srcId="{87E3F472-264F-4407-8960-DB017D08B98D}" destId="{4397CC95-AF0A-4564-B5C2-33CFF62FFC03}" srcOrd="0" destOrd="0" presId="urn:microsoft.com/office/officeart/2005/8/layout/bProcess3"/>
    <dgm:cxn modelId="{140D5C1A-6E6F-4880-9567-015FCFAC1713}" type="presParOf" srcId="{87E3F472-264F-4407-8960-DB017D08B98D}" destId="{04DF21FB-8908-40EA-A0D5-8F3443263A2D}" srcOrd="1" destOrd="0" presId="urn:microsoft.com/office/officeart/2005/8/layout/bProcess3"/>
    <dgm:cxn modelId="{8AC4B4BC-A072-4B5D-BBC6-227D79444B64}" type="presParOf" srcId="{04DF21FB-8908-40EA-A0D5-8F3443263A2D}" destId="{CB6E878A-D431-434D-9FC9-CECB945D5265}" srcOrd="0" destOrd="0" presId="urn:microsoft.com/office/officeart/2005/8/layout/bProcess3"/>
    <dgm:cxn modelId="{A8EE07CD-2871-4C81-9405-2AEA83136191}" type="presParOf" srcId="{87E3F472-264F-4407-8960-DB017D08B98D}" destId="{936A6B57-C1E0-46E7-9CDB-B4FEF23F08FE}" srcOrd="2" destOrd="0" presId="urn:microsoft.com/office/officeart/2005/8/layout/bProcess3"/>
    <dgm:cxn modelId="{6F305103-252F-4A3C-B459-6336DB4CA278}" type="presParOf" srcId="{87E3F472-264F-4407-8960-DB017D08B98D}" destId="{4CCCFFCE-A9D7-456E-9FBF-6D5F5D461AB8}" srcOrd="3" destOrd="0" presId="urn:microsoft.com/office/officeart/2005/8/layout/bProcess3"/>
    <dgm:cxn modelId="{ECB8B815-AEE1-42F6-A4F2-625B7511534A}" type="presParOf" srcId="{4CCCFFCE-A9D7-456E-9FBF-6D5F5D461AB8}" destId="{D466406B-552C-4ABB-9B49-3A403E759EA5}" srcOrd="0" destOrd="0" presId="urn:microsoft.com/office/officeart/2005/8/layout/bProcess3"/>
    <dgm:cxn modelId="{DB7A2FEB-42ED-42AC-BEAE-E84C19CAE83F}" type="presParOf" srcId="{87E3F472-264F-4407-8960-DB017D08B98D}" destId="{BE677261-429B-4DB7-AACE-29F1EDD633EC}" srcOrd="4" destOrd="0" presId="urn:microsoft.com/office/officeart/2005/8/layout/bProcess3"/>
    <dgm:cxn modelId="{2A412722-628B-4644-A1A4-944765058228}" type="presParOf" srcId="{87E3F472-264F-4407-8960-DB017D08B98D}" destId="{D24E48B3-DDF6-403A-B169-24ACDB9B1258}" srcOrd="5" destOrd="0" presId="urn:microsoft.com/office/officeart/2005/8/layout/bProcess3"/>
    <dgm:cxn modelId="{391DC6C5-8578-44A2-9A27-E9241230683B}" type="presParOf" srcId="{D24E48B3-DDF6-403A-B169-24ACDB9B1258}" destId="{03C71E33-194B-4DEB-BEDF-28C9443140BF}" srcOrd="0" destOrd="0" presId="urn:microsoft.com/office/officeart/2005/8/layout/bProcess3"/>
    <dgm:cxn modelId="{7A97E3F3-FAD4-4E2B-BA98-71A1DD147EC3}" type="presParOf" srcId="{87E3F472-264F-4407-8960-DB017D08B98D}" destId="{58AAB53B-40C8-419D-B737-96E19728A122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F21FB-8908-40EA-A0D5-8F3443263A2D}">
      <dsp:nvSpPr>
        <dsp:cNvPr id="0" name=""/>
        <dsp:cNvSpPr/>
      </dsp:nvSpPr>
      <dsp:spPr>
        <a:xfrm>
          <a:off x="3643628" y="1153115"/>
          <a:ext cx="8065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54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25971" y="1194645"/>
        <a:ext cx="41857" cy="8379"/>
      </dsp:txXfrm>
    </dsp:sp>
    <dsp:sp modelId="{4397CC95-AF0A-4564-B5C2-33CFF62FFC03}">
      <dsp:nvSpPr>
        <dsp:cNvPr id="0" name=""/>
        <dsp:cNvSpPr/>
      </dsp:nvSpPr>
      <dsp:spPr>
        <a:xfrm>
          <a:off x="5673" y="106908"/>
          <a:ext cx="3639754" cy="21838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mamlakatlaridagi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demografik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vaziyatning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umumiy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jihatlari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tug‘ilish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o‘limning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past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tavsiflanadi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3" y="106908"/>
        <a:ext cx="3639754" cy="2183852"/>
      </dsp:txXfrm>
    </dsp:sp>
    <dsp:sp modelId="{4CCCFFCE-A9D7-456E-9FBF-6D5F5D461AB8}">
      <dsp:nvSpPr>
        <dsp:cNvPr id="0" name=""/>
        <dsp:cNvSpPr/>
      </dsp:nvSpPr>
      <dsp:spPr>
        <a:xfrm>
          <a:off x="1825550" y="2288961"/>
          <a:ext cx="4476898" cy="806543"/>
        </a:xfrm>
        <a:custGeom>
          <a:avLst/>
          <a:gdLst/>
          <a:ahLst/>
          <a:cxnLst/>
          <a:rect l="0" t="0" r="0" b="0"/>
          <a:pathLst>
            <a:path>
              <a:moveTo>
                <a:pt x="4476898" y="0"/>
              </a:moveTo>
              <a:lnTo>
                <a:pt x="4476898" y="420371"/>
              </a:lnTo>
              <a:lnTo>
                <a:pt x="0" y="420371"/>
              </a:lnTo>
              <a:lnTo>
                <a:pt x="0" y="806543"/>
              </a:lnTo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50137" y="2688043"/>
        <a:ext cx="227724" cy="8379"/>
      </dsp:txXfrm>
    </dsp:sp>
    <dsp:sp modelId="{936A6B57-C1E0-46E7-9CDB-B4FEF23F08FE}">
      <dsp:nvSpPr>
        <dsp:cNvPr id="0" name=""/>
        <dsp:cNvSpPr/>
      </dsp:nvSpPr>
      <dsp:spPr>
        <a:xfrm>
          <a:off x="4482571" y="106908"/>
          <a:ext cx="3639754" cy="2183852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Boltiq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aholining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kamayishi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migratsiyaning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manfiy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balansi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kuzatilmoqda</a:t>
          </a: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2571" y="106908"/>
        <a:ext cx="3639754" cy="2183852"/>
      </dsp:txXfrm>
    </dsp:sp>
    <dsp:sp modelId="{D24E48B3-DDF6-403A-B169-24ACDB9B1258}">
      <dsp:nvSpPr>
        <dsp:cNvPr id="0" name=""/>
        <dsp:cNvSpPr/>
      </dsp:nvSpPr>
      <dsp:spPr>
        <a:xfrm>
          <a:off x="3643628" y="4174111"/>
          <a:ext cx="8065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543" y="45720"/>
              </a:lnTo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25971" y="4215641"/>
        <a:ext cx="41857" cy="8379"/>
      </dsp:txXfrm>
    </dsp:sp>
    <dsp:sp modelId="{BE677261-429B-4DB7-AACE-29F1EDD633EC}">
      <dsp:nvSpPr>
        <dsp:cNvPr id="0" name=""/>
        <dsp:cNvSpPr/>
      </dsp:nvSpPr>
      <dsp:spPr>
        <a:xfrm>
          <a:off x="5673" y="3127905"/>
          <a:ext cx="3639754" cy="2183852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Skandinaviya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zichligining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birmuncha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past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xos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3" y="3127905"/>
        <a:ext cx="3639754" cy="2183852"/>
      </dsp:txXfrm>
    </dsp:sp>
    <dsp:sp modelId="{58AAB53B-40C8-419D-B737-96E19728A122}">
      <dsp:nvSpPr>
        <dsp:cNvPr id="0" name=""/>
        <dsp:cNvSpPr/>
      </dsp:nvSpPr>
      <dsp:spPr>
        <a:xfrm>
          <a:off x="4482571" y="3127905"/>
          <a:ext cx="3639754" cy="218385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70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foizdan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darajada</a:t>
          </a:r>
          <a:r>
            <a:rPr lang="en-US" sz="2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2571" y="3127905"/>
        <a:ext cx="3639754" cy="2183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F21FB-8908-40EA-A0D5-8F3443263A2D}">
      <dsp:nvSpPr>
        <dsp:cNvPr id="0" name=""/>
        <dsp:cNvSpPr/>
      </dsp:nvSpPr>
      <dsp:spPr>
        <a:xfrm>
          <a:off x="4413322" y="1254872"/>
          <a:ext cx="206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954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10861" y="1299403"/>
        <a:ext cx="11877" cy="2377"/>
      </dsp:txXfrm>
    </dsp:sp>
    <dsp:sp modelId="{4397CC95-AF0A-4564-B5C2-33CFF62FFC03}">
      <dsp:nvSpPr>
        <dsp:cNvPr id="0" name=""/>
        <dsp:cNvSpPr/>
      </dsp:nvSpPr>
      <dsp:spPr>
        <a:xfrm>
          <a:off x="437084" y="3138"/>
          <a:ext cx="3978038" cy="25949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Tug‘ilish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ko‘payish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juda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past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084" y="3138"/>
        <a:ext cx="3978038" cy="2594907"/>
      </dsp:txXfrm>
    </dsp:sp>
    <dsp:sp modelId="{4CCCFFCE-A9D7-456E-9FBF-6D5F5D461AB8}">
      <dsp:nvSpPr>
        <dsp:cNvPr id="0" name=""/>
        <dsp:cNvSpPr/>
      </dsp:nvSpPr>
      <dsp:spPr>
        <a:xfrm>
          <a:off x="2426103" y="2596245"/>
          <a:ext cx="4215592" cy="206954"/>
        </a:xfrm>
        <a:custGeom>
          <a:avLst/>
          <a:gdLst/>
          <a:ahLst/>
          <a:cxnLst/>
          <a:rect l="0" t="0" r="0" b="0"/>
          <a:pathLst>
            <a:path>
              <a:moveTo>
                <a:pt x="4215592" y="0"/>
              </a:moveTo>
              <a:lnTo>
                <a:pt x="4215592" y="120577"/>
              </a:lnTo>
              <a:lnTo>
                <a:pt x="0" y="120577"/>
              </a:lnTo>
              <a:lnTo>
                <a:pt x="0" y="206954"/>
              </a:lnTo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28342" y="2698534"/>
        <a:ext cx="211114" cy="2377"/>
      </dsp:txXfrm>
    </dsp:sp>
    <dsp:sp modelId="{936A6B57-C1E0-46E7-9CDB-B4FEF23F08FE}">
      <dsp:nvSpPr>
        <dsp:cNvPr id="0" name=""/>
        <dsp:cNvSpPr/>
      </dsp:nvSpPr>
      <dsp:spPr>
        <a:xfrm>
          <a:off x="4652677" y="3138"/>
          <a:ext cx="3978038" cy="259490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migratsiya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balansi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musbat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ko‘rsatkichlarga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bo‘lganligi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bois,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subregion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davlatlarida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o‘sishi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davom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etmoqda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52677" y="3138"/>
        <a:ext cx="3978038" cy="2594907"/>
      </dsp:txXfrm>
    </dsp:sp>
    <dsp:sp modelId="{D24E48B3-DDF6-403A-B169-24ACDB9B1258}">
      <dsp:nvSpPr>
        <dsp:cNvPr id="0" name=""/>
        <dsp:cNvSpPr/>
      </dsp:nvSpPr>
      <dsp:spPr>
        <a:xfrm>
          <a:off x="4413322" y="4087333"/>
          <a:ext cx="206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954" y="45720"/>
              </a:lnTo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10861" y="4131865"/>
        <a:ext cx="11877" cy="2377"/>
      </dsp:txXfrm>
    </dsp:sp>
    <dsp:sp modelId="{BE677261-429B-4DB7-AACE-29F1EDD633EC}">
      <dsp:nvSpPr>
        <dsp:cNvPr id="0" name=""/>
        <dsp:cNvSpPr/>
      </dsp:nvSpPr>
      <dsp:spPr>
        <a:xfrm>
          <a:off x="437084" y="2835600"/>
          <a:ext cx="3978038" cy="259490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qit’a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subregionlari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ichida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aholisi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eng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zich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joylashgan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hudud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084" y="2835600"/>
        <a:ext cx="3978038" cy="2594907"/>
      </dsp:txXfrm>
    </dsp:sp>
    <dsp:sp modelId="{58AAB53B-40C8-419D-B737-96E19728A122}">
      <dsp:nvSpPr>
        <dsp:cNvPr id="0" name=""/>
        <dsp:cNvSpPr/>
      </dsp:nvSpPr>
      <dsp:spPr>
        <a:xfrm>
          <a:off x="4652677" y="2835600"/>
          <a:ext cx="3978038" cy="259490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ko‘rsatkichlari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Lixtenshteyndan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tashqari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52677" y="2835600"/>
        <a:ext cx="3978038" cy="2594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2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44.jpeg"/><Relationship Id="rId10" Type="http://schemas.microsoft.com/office/2007/relationships/diagramDrawing" Target="../diagrams/drawing2.xml"/><Relationship Id="rId4" Type="http://schemas.openxmlformats.org/officeDocument/2006/relationships/image" Target="../media/image43.jpe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9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4.jp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9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21.jpeg"/><Relationship Id="rId10" Type="http://schemas.microsoft.com/office/2007/relationships/diagramDrawing" Target="../diagrams/drawing1.xml"/><Relationship Id="rId4" Type="http://schemas.openxmlformats.org/officeDocument/2006/relationships/image" Target="../media/image20.jp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3.jp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54829" y="820093"/>
            <a:ext cx="6368726" cy="335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8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rgbClr val="1E0AB6"/>
                </a:solidFill>
              </a:rPr>
              <a:t>Mavzu</a:t>
            </a:r>
            <a:r>
              <a:rPr lang="en-US" altLang="ru-RU" sz="4800" b="1" dirty="0">
                <a:solidFill>
                  <a:srgbClr val="1E0AB6"/>
                </a:solidFill>
              </a:rPr>
              <a:t>: </a:t>
            </a:r>
            <a:endParaRPr lang="en-US" altLang="ru-RU" sz="4800" b="1" dirty="0" smtClean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 smtClean="0">
                <a:solidFill>
                  <a:srgbClr val="1E0AB6"/>
                </a:solidFill>
              </a:rPr>
              <a:t>Yevropa</a:t>
            </a:r>
            <a:r>
              <a:rPr lang="en-US" altLang="ru-RU" sz="4800" b="1" dirty="0" smtClean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 smtClean="0">
                <a:solidFill>
                  <a:srgbClr val="1E0AB6"/>
                </a:solidFill>
              </a:rPr>
              <a:t>subregionlari</a:t>
            </a:r>
            <a:endParaRPr lang="ru-RU" altLang="ru-RU" sz="48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02845" y="1941751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966980" y="30329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C7E4273-A19E-497A-9D8A-A9B8181CAFDB}"/>
              </a:ext>
            </a:extLst>
          </p:cNvPr>
          <p:cNvSpPr/>
          <p:nvPr/>
        </p:nvSpPr>
        <p:spPr>
          <a:xfrm>
            <a:off x="323851" y="4074153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xmlns="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Yevropa - Vikipediya">
            <a:extLst>
              <a:ext uri="{FF2B5EF4-FFF2-40B4-BE49-F238E27FC236}">
                <a16:creationId xmlns:a16="http://schemas.microsoft.com/office/drawing/2014/main" xmlns="" id="{4149EB47-AFFC-491E-89AB-A0677459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33" y="2133600"/>
            <a:ext cx="4171949" cy="41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382338" y="464599"/>
            <a:ext cx="1815749" cy="710988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4400" b="1" spc="21" dirty="0" smtClean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en-US" sz="40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000" b="1" spc="-1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0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551245" y="4690692"/>
            <a:ext cx="797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Shayxontohur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tumani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276-maktabning </a:t>
            </a:r>
          </a:p>
          <a:p>
            <a:pPr algn="ctr"/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geografiya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fani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o’qituvchisi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Shodiyeva Nafosat 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 txBox="1">
            <a:spLocks/>
          </p:cNvSpPr>
          <p:nvPr/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1E0AB6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/>
            </a:pP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5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France Climate map | Vector World Maps">
            <a:extLst>
              <a:ext uri="{FF2B5EF4-FFF2-40B4-BE49-F238E27FC236}">
                <a16:creationId xmlns="" xmlns:a16="http://schemas.microsoft.com/office/drawing/2014/main" id="{40E37FE9-878F-404F-8D0F-5298540D4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/>
          <a:stretch/>
        </p:blipFill>
        <p:spPr bwMode="auto">
          <a:xfrm>
            <a:off x="76199" y="914399"/>
            <a:ext cx="2566307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99" y="3466817"/>
            <a:ext cx="1447800" cy="76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qlim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Okeandagi neft platformalari. Dengizdan neft qazib olish">
            <a:extLst>
              <a:ext uri="{FF2B5EF4-FFF2-40B4-BE49-F238E27FC236}">
                <a16:creationId xmlns="" xmlns:a16="http://schemas.microsoft.com/office/drawing/2014/main" id="{1D1AD35D-AA7B-4699-B36D-C3A7C278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83" y="867103"/>
            <a:ext cx="2879717" cy="259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91" y="914400"/>
            <a:ext cx="3296550" cy="2544330"/>
          </a:xfrm>
          <a:prstGeom prst="rect">
            <a:avLst/>
          </a:prstGeom>
        </p:spPr>
      </p:pic>
      <p:pic>
        <p:nvPicPr>
          <p:cNvPr id="9" name="Picture 4" descr="Таджикистан модернизирует Сарбандскую и Нурекскую ГЭС - Vostock Capital">
            <a:extLst>
              <a:ext uri="{FF2B5EF4-FFF2-40B4-BE49-F238E27FC236}">
                <a16:creationId xmlns="" xmlns:a16="http://schemas.microsoft.com/office/drawing/2014/main" id="{1E9D7FB7-5790-4C10-943F-9D0B931B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91" y="4055253"/>
            <a:ext cx="3168613" cy="24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30" y="3601761"/>
            <a:ext cx="3352057" cy="2430242"/>
          </a:xfrm>
          <a:prstGeom prst="rect">
            <a:avLst/>
          </a:prstGeom>
        </p:spPr>
      </p:pic>
      <p:pic>
        <p:nvPicPr>
          <p:cNvPr id="12" name="Picture 4" descr="Kaliy Oxonate ishlab chiqaruvchilari, etkazib beruvchilari, zavod - ulgurji  past narx Kaliy Oxonate - bepul namuna - Sky Chemical">
            <a:extLst>
              <a:ext uri="{FF2B5EF4-FFF2-40B4-BE49-F238E27FC236}">
                <a16:creationId xmlns="" xmlns:a16="http://schemas.microsoft.com/office/drawing/2014/main" id="{9FACCEF5-EDB6-413C-8CC7-7C5CC5620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229861"/>
            <a:ext cx="2045677" cy="22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38800" y="1622769"/>
            <a:ext cx="1486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Niderlandiya</a:t>
            </a:r>
            <a:r>
              <a:rPr lang="en-US" dirty="0" smtClean="0"/>
              <a:t>,  </a:t>
            </a:r>
            <a:r>
              <a:rPr lang="en-US" dirty="0" err="1" smtClean="0"/>
              <a:t>Buyuk</a:t>
            </a:r>
            <a:r>
              <a:rPr lang="en-US" dirty="0" smtClean="0"/>
              <a:t>  </a:t>
            </a:r>
            <a:r>
              <a:rPr lang="en-US" dirty="0" err="1" smtClean="0"/>
              <a:t>Britaniya</a:t>
            </a: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343141" y="1616314"/>
            <a:ext cx="1636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Germaniya</a:t>
            </a:r>
            <a:r>
              <a:rPr lang="en-US" dirty="0"/>
              <a:t>,  </a:t>
            </a:r>
            <a:r>
              <a:rPr lang="en-US" dirty="0" err="1"/>
              <a:t>Fransiya</a:t>
            </a:r>
            <a:r>
              <a:rPr lang="en-US" dirty="0"/>
              <a:t>,  </a:t>
            </a:r>
            <a:r>
              <a:rPr lang="en-US" dirty="0" err="1"/>
              <a:t>Belgiya</a:t>
            </a:r>
            <a:r>
              <a:rPr lang="en-US" dirty="0"/>
              <a:t>,  </a:t>
            </a:r>
            <a:r>
              <a:rPr lang="en-US" dirty="0" err="1"/>
              <a:t>Buyuk</a:t>
            </a:r>
            <a:r>
              <a:rPr lang="en-US" dirty="0"/>
              <a:t>  </a:t>
            </a:r>
            <a:r>
              <a:rPr lang="en-US" dirty="0" err="1"/>
              <a:t>Britaniya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85185" y="6087387"/>
            <a:ext cx="2600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Fransiya</a:t>
            </a:r>
            <a:r>
              <a:rPr lang="en-US" dirty="0"/>
              <a:t>,  </a:t>
            </a:r>
            <a:r>
              <a:rPr lang="en-US" dirty="0" err="1"/>
              <a:t>Germaniya</a:t>
            </a:r>
            <a:r>
              <a:rPr lang="en-US" dirty="0"/>
              <a:t>,  </a:t>
            </a:r>
            <a:r>
              <a:rPr lang="en-US" dirty="0" err="1"/>
              <a:t>Lyuksemburg</a:t>
            </a:r>
            <a:r>
              <a:rPr lang="en-US" dirty="0"/>
              <a:t>,  </a:t>
            </a:r>
            <a:r>
              <a:rPr lang="en-US" dirty="0" err="1"/>
              <a:t>Belgiya</a:t>
            </a:r>
            <a:endParaRPr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34683" y="5047374"/>
            <a:ext cx="1207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Germaniya</a:t>
            </a:r>
            <a:endParaRPr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215204" y="5047374"/>
            <a:ext cx="182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Alp  </a:t>
            </a:r>
            <a:r>
              <a:rPr lang="en-US" dirty="0" err="1"/>
              <a:t>mamlakatlari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53" y="820657"/>
            <a:ext cx="4562747" cy="2944431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5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" y="3800257"/>
            <a:ext cx="4535910" cy="3022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r="12222" b="2222"/>
          <a:stretch/>
        </p:blipFill>
        <p:spPr>
          <a:xfrm>
            <a:off x="7629253" y="3857566"/>
            <a:ext cx="4592055" cy="2965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51" y="1031238"/>
            <a:ext cx="4562747" cy="2792465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318002899"/>
              </p:ext>
            </p:extLst>
          </p:nvPr>
        </p:nvGraphicFramePr>
        <p:xfrm>
          <a:off x="1438849" y="1140743"/>
          <a:ext cx="9067800" cy="543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51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5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90600"/>
            <a:ext cx="4466407" cy="2979931"/>
          </a:xfrm>
          <a:prstGeom prst="rect">
            <a:avLst/>
          </a:prstGeom>
        </p:spPr>
      </p:pic>
      <p:pic>
        <p:nvPicPr>
          <p:cNvPr id="5" name="Picture 2" descr="Транспортные компании РФ объединились для создания ассоциации «Цифровой  транспорт и логистика» – Склад и техника">
            <a:extLst>
              <a:ext uri="{FF2B5EF4-FFF2-40B4-BE49-F238E27FC236}">
                <a16:creationId xmlns:a16="http://schemas.microsoft.com/office/drawing/2014/main" xmlns="" id="{64F86FBA-7CAB-45ED-8E1B-EE88D146C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23522"/>
          <a:stretch/>
        </p:blipFill>
        <p:spPr bwMode="auto">
          <a:xfrm>
            <a:off x="77102" y="990600"/>
            <a:ext cx="4133606" cy="301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" y="4114800"/>
            <a:ext cx="3961498" cy="2676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1" y="4013460"/>
            <a:ext cx="3879885" cy="2743200"/>
          </a:xfrm>
          <a:prstGeom prst="rect">
            <a:avLst/>
          </a:prstGeom>
        </p:spPr>
      </p:pic>
      <p:pic>
        <p:nvPicPr>
          <p:cNvPr id="10" name="Picture 4" descr="Туристические гиды » Российско-Таиландский бизнес союз">
            <a:extLst>
              <a:ext uri="{FF2B5EF4-FFF2-40B4-BE49-F238E27FC236}">
                <a16:creationId xmlns="" xmlns:a16="http://schemas.microsoft.com/office/drawing/2014/main" id="{1A183A03-FB6E-42B6-A56A-99560A20D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/>
          <a:stretch/>
        </p:blipFill>
        <p:spPr bwMode="auto">
          <a:xfrm>
            <a:off x="8313528" y="4013459"/>
            <a:ext cx="3773336" cy="27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42015"/>
            <a:ext cx="3229794" cy="30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B1E071E-A552-4D57-82BA-3DB249252413}"/>
              </a:ext>
            </a:extLst>
          </p:cNvPr>
          <p:cNvSpPr/>
          <p:nvPr/>
        </p:nvSpPr>
        <p:spPr>
          <a:xfrm>
            <a:off x="190500" y="1080052"/>
            <a:ext cx="11811000" cy="1282148"/>
          </a:xfrm>
          <a:prstGeom prst="roundRect">
            <a:avLst/>
          </a:prstGeom>
          <a:solidFill>
            <a:srgbClr val="FFFF66"/>
          </a:solidFill>
          <a:ln>
            <a:solidFill>
              <a:srgbClr val="1E0A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Andorra,  San-Marino,  Malta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Vatikan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9-sinf » GeoOlamga xush kelibsiz!">
            <a:extLst>
              <a:ext uri="{FF2B5EF4-FFF2-40B4-BE49-F238E27FC236}">
                <a16:creationId xmlns:a16="http://schemas.microsoft.com/office/drawing/2014/main" xmlns="" id="{5CAD8EC4-26FC-44CC-AA33-C7AF1B0A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54" y="3048000"/>
            <a:ext cx="4746147" cy="3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емля Европа Рисование, наука, Глобус, фотография, сфера png | PNGWing">
            <a:extLst>
              <a:ext uri="{FF2B5EF4-FFF2-40B4-BE49-F238E27FC236}">
                <a16:creationId xmlns:a16="http://schemas.microsoft.com/office/drawing/2014/main" xmlns="" id="{E1DF4B80-3A56-4B8A-9637-BC2489B6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0" y="2561145"/>
            <a:ext cx="3064320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24445"/>
          <a:stretch/>
        </p:blipFill>
        <p:spPr>
          <a:xfrm>
            <a:off x="8410895" y="4341728"/>
            <a:ext cx="3619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22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D1629A-8646-4706-A9BE-51B06122C213}"/>
              </a:ext>
            </a:extLst>
          </p:cNvPr>
          <p:cNvSpPr/>
          <p:nvPr/>
        </p:nvSpPr>
        <p:spPr>
          <a:xfrm>
            <a:off x="967407" y="1059359"/>
            <a:ext cx="10760763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geosinklinal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seysmik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xmlns="" id="{40BF7F15-6F7E-42B0-8AFF-C4557A9CB7B8}"/>
              </a:ext>
            </a:extLst>
          </p:cNvPr>
          <p:cNvSpPr/>
          <p:nvPr/>
        </p:nvSpPr>
        <p:spPr>
          <a:xfrm>
            <a:off x="155575" y="1117704"/>
            <a:ext cx="652808" cy="59986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8DC24E63-D3CB-428F-A33E-73C2B7440DD5}"/>
              </a:ext>
            </a:extLst>
          </p:cNvPr>
          <p:cNvSpPr/>
          <p:nvPr/>
        </p:nvSpPr>
        <p:spPr>
          <a:xfrm>
            <a:off x="155575" y="1848264"/>
            <a:ext cx="652808" cy="599868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B71215-271D-443B-8E9F-FC92D0075CDF}"/>
              </a:ext>
            </a:extLst>
          </p:cNvPr>
          <p:cNvSpPr/>
          <p:nvPr/>
        </p:nvSpPr>
        <p:spPr>
          <a:xfrm>
            <a:off x="967405" y="1956256"/>
            <a:ext cx="10760765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mineral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xmlns="" id="{2F48B691-ABF8-4767-BDEA-2A824BE79238}"/>
              </a:ext>
            </a:extLst>
          </p:cNvPr>
          <p:cNvSpPr/>
          <p:nvPr/>
        </p:nvSpPr>
        <p:spPr>
          <a:xfrm>
            <a:off x="172747" y="2583234"/>
            <a:ext cx="652808" cy="599868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1EACC91-7104-445A-9767-5D69BA4CFE9C}"/>
              </a:ext>
            </a:extLst>
          </p:cNvPr>
          <p:cNvSpPr/>
          <p:nvPr/>
        </p:nvSpPr>
        <p:spPr>
          <a:xfrm>
            <a:off x="967405" y="2498448"/>
            <a:ext cx="10760765" cy="76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tipidagi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subregionlarga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2654B03-C823-405A-BBCE-91B1B0D463B7}"/>
              </a:ext>
            </a:extLst>
          </p:cNvPr>
          <p:cNvSpPr/>
          <p:nvPr/>
        </p:nvSpPr>
        <p:spPr>
          <a:xfrm>
            <a:off x="954149" y="3399692"/>
            <a:ext cx="10760765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demografik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vaziyatga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migratsion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past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xmlns="" id="{C226E2DB-AD4C-421D-B7B6-6EA0AEFCC1AE}"/>
              </a:ext>
            </a:extLst>
          </p:cNvPr>
          <p:cNvSpPr/>
          <p:nvPr/>
        </p:nvSpPr>
        <p:spPr>
          <a:xfrm>
            <a:off x="177461" y="3473049"/>
            <a:ext cx="652808" cy="599868"/>
          </a:xfrm>
          <a:prstGeom prst="flowChartConnector">
            <a:avLst/>
          </a:prstGeom>
          <a:solidFill>
            <a:srgbClr val="00A24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xmlns="" id="{F253D626-C1E3-48FA-9D0F-345E350C4898}"/>
              </a:ext>
            </a:extLst>
          </p:cNvPr>
          <p:cNvSpPr/>
          <p:nvPr/>
        </p:nvSpPr>
        <p:spPr>
          <a:xfrm>
            <a:off x="172747" y="4419599"/>
            <a:ext cx="652808" cy="59986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377096B-F47B-44B8-95E3-B9D5906BD1A4}"/>
              </a:ext>
            </a:extLst>
          </p:cNvPr>
          <p:cNvSpPr/>
          <p:nvPr/>
        </p:nvSpPr>
        <p:spPr>
          <a:xfrm>
            <a:off x="954149" y="4334813"/>
            <a:ext cx="10721007" cy="76944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mamlakatlariga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-da,  60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ETNA VULQONI – Sher – КУН УЗ">
            <a:extLst>
              <a:ext uri="{FF2B5EF4-FFF2-40B4-BE49-F238E27FC236}">
                <a16:creationId xmlns="" xmlns:a16="http://schemas.microsoft.com/office/drawing/2014/main" id="{A80EFEE6-4CC8-4CE2-A08A-6C09465F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9" y="5201057"/>
            <a:ext cx="1648717" cy="16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95" y="5258296"/>
            <a:ext cx="1905000" cy="1599704"/>
          </a:xfrm>
          <a:prstGeom prst="rect">
            <a:avLst/>
          </a:prstGeom>
        </p:spPr>
      </p:pic>
      <p:pic>
        <p:nvPicPr>
          <p:cNvPr id="18" name="Picture 6" descr="The incredibly shrinking Italian population: By 2080, Italians will be a  minority in their own country | GEFIRA">
            <a:extLst>
              <a:ext uri="{FF2B5EF4-FFF2-40B4-BE49-F238E27FC236}">
                <a16:creationId xmlns="" xmlns:a16="http://schemas.microsoft.com/office/drawing/2014/main" id="{3DE59F7D-392B-41FA-8634-9D5779C2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70" y="5199185"/>
            <a:ext cx="2286000" cy="16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Милан в рейтингах мира 2015">
            <a:extLst>
              <a:ext uri="{FF2B5EF4-FFF2-40B4-BE49-F238E27FC236}">
                <a16:creationId xmlns="" xmlns:a16="http://schemas.microsoft.com/office/drawing/2014/main" id="{295AF533-C7AE-4A8E-9905-7BC4F04B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35" y="5243865"/>
            <a:ext cx="2670517" cy="15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conomic Troubles Boost Italy's Food Mafia | News">
            <a:extLst>
              <a:ext uri="{FF2B5EF4-FFF2-40B4-BE49-F238E27FC236}">
                <a16:creationId xmlns="" xmlns:a16="http://schemas.microsoft.com/office/drawing/2014/main" id="{C0897223-A561-453B-A056-EE98263A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45" y="5181600"/>
            <a:ext cx="2224860" cy="17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8707"/>
            <a:ext cx="2743200" cy="24699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taly map stock vector. Illustration of italic, geography - 6298677">
            <a:extLst>
              <a:ext uri="{FF2B5EF4-FFF2-40B4-BE49-F238E27FC236}">
                <a16:creationId xmlns="" xmlns:a16="http://schemas.microsoft.com/office/drawing/2014/main" id="{9056301B-093D-4B85-92D5-4280897B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1"/>
          <a:stretch/>
        </p:blipFill>
        <p:spPr bwMode="auto">
          <a:xfrm>
            <a:off x="3052060" y="1143000"/>
            <a:ext cx="2162683" cy="259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ance Agriculture | France Tower Garden | Tower Farms |">
            <a:extLst>
              <a:ext uri="{FF2B5EF4-FFF2-40B4-BE49-F238E27FC236}">
                <a16:creationId xmlns="" xmlns:a16="http://schemas.microsoft.com/office/drawing/2014/main" id="{7475A23C-30A1-4DD4-A22B-B84B098C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70784"/>
            <a:ext cx="2820832" cy="19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7" t="-1111" r="14388" b="23333"/>
          <a:stretch/>
        </p:blipFill>
        <p:spPr>
          <a:xfrm>
            <a:off x="9877348" y="1002205"/>
            <a:ext cx="2154228" cy="2632755"/>
          </a:xfrm>
          <a:prstGeom prst="rect">
            <a:avLst/>
          </a:prstGeom>
        </p:spPr>
      </p:pic>
      <p:pic>
        <p:nvPicPr>
          <p:cNvPr id="10" name="Picture 2" descr="Italian tourist spending grew by 50% more than world average in 2017">
            <a:extLst>
              <a:ext uri="{FF2B5EF4-FFF2-40B4-BE49-F238E27FC236}">
                <a16:creationId xmlns="" xmlns:a16="http://schemas.microsoft.com/office/drawing/2014/main" id="{5D56552F-D793-40C9-95C4-D0DA0021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35" y="3894652"/>
            <a:ext cx="2971982" cy="26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5714" r="7005" b="5714"/>
          <a:stretch/>
        </p:blipFill>
        <p:spPr>
          <a:xfrm>
            <a:off x="9968189" y="4104373"/>
            <a:ext cx="2111195" cy="2671307"/>
          </a:xfrm>
          <a:prstGeom prst="rect">
            <a:avLst/>
          </a:prstGeom>
        </p:spPr>
      </p:pic>
      <p:pic>
        <p:nvPicPr>
          <p:cNvPr id="12" name="Picture 2" descr="ITALY Top 10 best places to Visit ( Tourism ) - YouTube">
            <a:extLst>
              <a:ext uri="{FF2B5EF4-FFF2-40B4-BE49-F238E27FC236}">
                <a16:creationId xmlns="" xmlns:a16="http://schemas.microsoft.com/office/drawing/2014/main" id="{2AB88963-1B14-4CF3-A477-48D59867D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3334"/>
          <a:stretch/>
        </p:blipFill>
        <p:spPr bwMode="auto">
          <a:xfrm>
            <a:off x="122303" y="4111594"/>
            <a:ext cx="3103994" cy="267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Енгил саноат соҳасида 2021 йилдан қандай йиғимлар жорий қилинади? - Халқ  сўзи">
            <a:extLst>
              <a:ext uri="{FF2B5EF4-FFF2-40B4-BE49-F238E27FC236}">
                <a16:creationId xmlns="" xmlns:a16="http://schemas.microsoft.com/office/drawing/2014/main" id="{A29E477B-4495-470B-A00E-0D22436F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90" y="5188886"/>
            <a:ext cx="2418285" cy="162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3A47FC-DACA-4AA9-83F9-6C5E305B2E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2291" y="4456441"/>
            <a:ext cx="2265793" cy="14648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45" y="5328268"/>
            <a:ext cx="1832508" cy="1431705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36" y="2373504"/>
            <a:ext cx="3049507" cy="20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4C22D002-378D-4D55-B74E-ADFEFD685497}"/>
              </a:ext>
            </a:extLst>
          </p:cNvPr>
          <p:cNvSpPr/>
          <p:nvPr/>
        </p:nvSpPr>
        <p:spPr>
          <a:xfrm>
            <a:off x="188645" y="1132239"/>
            <a:ext cx="5562598" cy="17633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Ittifoqdosh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Federatsiyasi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 Belarus,  Moldova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xmlns="" id="{CF67F02B-22F1-4BB2-B791-71AEAF185DEE}"/>
              </a:ext>
            </a:extLst>
          </p:cNvPr>
          <p:cNvSpPr/>
          <p:nvPr/>
        </p:nvSpPr>
        <p:spPr>
          <a:xfrm>
            <a:off x="171060" y="3145678"/>
            <a:ext cx="5789311" cy="3612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  </a:t>
            </a:r>
            <a:r>
              <a:rPr lang="fi-FI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sotsialistik  mamlakatlar </a:t>
            </a:r>
            <a:r>
              <a:rPr lang="fi-FI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Polsha</a:t>
            </a:r>
            <a:r>
              <a:rPr lang="fi-FI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Chexiya,  Slovakiya,  Vengriya, </a:t>
            </a:r>
            <a:r>
              <a:rPr lang="fi-FI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fi-FI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Bolgariya,  Sloveniya, </a:t>
            </a:r>
            <a:r>
              <a:rPr lang="fi-FI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Serbiya,  Xorvatiya,  Bosniya  va  Gersegovina,  Chernogoriya,  Makedoniya, Albaniya</a:t>
            </a: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Top cities to live and work in the UK revealed">
            <a:extLst>
              <a:ext uri="{FF2B5EF4-FFF2-40B4-BE49-F238E27FC236}">
                <a16:creationId xmlns="" xmlns:a16="http://schemas.microsoft.com/office/drawing/2014/main" id="{6DC902CD-4EE1-4617-BD3A-150677CB8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06" y="5350216"/>
            <a:ext cx="2895600" cy="15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hese are the best UK cities to live and work in">
            <a:extLst>
              <a:ext uri="{FF2B5EF4-FFF2-40B4-BE49-F238E27FC236}">
                <a16:creationId xmlns="" xmlns:a16="http://schemas.microsoft.com/office/drawing/2014/main" id="{DA1A5E08-0623-41C8-BAE9-5A05C29C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64" y="4708082"/>
            <a:ext cx="3127358" cy="17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ankfurt am Main Travel Guide | Frankfurt am Main Tourism - KAYAK">
            <a:extLst>
              <a:ext uri="{FF2B5EF4-FFF2-40B4-BE49-F238E27FC236}">
                <a16:creationId xmlns="" xmlns:a16="http://schemas.microsoft.com/office/drawing/2014/main" id="{500614AA-3B79-4EED-ADEF-519F6A84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18" y="916802"/>
            <a:ext cx="2502401" cy="13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02" y="2388618"/>
            <a:ext cx="3764926" cy="2143112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14445" r="10987" b="14444"/>
          <a:stretch/>
        </p:blipFill>
        <p:spPr>
          <a:xfrm>
            <a:off x="8713740" y="1073278"/>
            <a:ext cx="3276600" cy="2304422"/>
          </a:xfrm>
          <a:prstGeom prst="rect">
            <a:avLst/>
          </a:prstGeom>
        </p:spPr>
      </p:pic>
      <p:pic>
        <p:nvPicPr>
          <p:cNvPr id="19" name="Picture 2" descr="Rusya'da askeri birlikte patlama: 2 ölü - TRSondakika - Dünyadan Son Dakika  Haberler, Spor, Dünya, Politika, Sağlık, Forex, Kripto, Ekonomi, Emlak.">
            <a:extLst>
              <a:ext uri="{FF2B5EF4-FFF2-40B4-BE49-F238E27FC236}">
                <a16:creationId xmlns="" xmlns:a16="http://schemas.microsoft.com/office/drawing/2014/main" id="{AB3E131C-E62C-425B-83F2-DAA85EDA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45" y="3534176"/>
            <a:ext cx="3030190" cy="17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7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507876B-2D56-4B1F-A0F6-1042C6159303}"/>
              </a:ext>
            </a:extLst>
          </p:cNvPr>
          <p:cNvSpPr/>
          <p:nvPr/>
        </p:nvSpPr>
        <p:spPr>
          <a:xfrm>
            <a:off x="6172200" y="1066800"/>
            <a:ext cx="5635487" cy="550920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oxirida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Sovet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Yugoslaviya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Sotsialistik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Federativ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Serbiya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Chernogoriya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federatsiyasining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uropean city breaks - Realistic Road Trips and City Breaks">
            <a:extLst>
              <a:ext uri="{FF2B5EF4-FFF2-40B4-BE49-F238E27FC236}">
                <a16:creationId xmlns="" xmlns:a16="http://schemas.microsoft.com/office/drawing/2014/main" id="{C8AAC38B-1016-4682-B9DF-B4F0A047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5486400" cy="566733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1E0AB6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/>
            </a:pPr>
            <a:r>
              <a:rPr lang="en-US" sz="5400" b="1" kern="0" smtClean="0">
                <a:latin typeface="Arial" panose="020B0604020202020204" pitchFamily="34" charset="0"/>
                <a:cs typeface="Arial" panose="020B0604020202020204" pitchFamily="34" charset="0"/>
              </a:rPr>
              <a:t>Sharqiy Yevropa davlatlari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FACB532B-99B7-46E3-8817-789172FBEB66}"/>
              </a:ext>
            </a:extLst>
          </p:cNvPr>
          <p:cNvSpPr/>
          <p:nvPr/>
        </p:nvSpPr>
        <p:spPr>
          <a:xfrm>
            <a:off x="4546652" y="2306068"/>
            <a:ext cx="2844748" cy="2646932"/>
          </a:xfrm>
          <a:prstGeom prst="ellipse">
            <a:avLst/>
          </a:prstGeom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7EBED18F-4A52-429F-BECA-60ECC53FA405}"/>
              </a:ext>
            </a:extLst>
          </p:cNvPr>
          <p:cNvCxnSpPr>
            <a:cxnSpLocks/>
          </p:cNvCxnSpPr>
          <p:nvPr/>
        </p:nvCxnSpPr>
        <p:spPr>
          <a:xfrm>
            <a:off x="7391400" y="3543300"/>
            <a:ext cx="609600" cy="0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53FC80CE-60F7-4CA2-B3D1-B48C96BF78F9}"/>
              </a:ext>
            </a:extLst>
          </p:cNvPr>
          <p:cNvCxnSpPr>
            <a:cxnSpLocks/>
          </p:cNvCxnSpPr>
          <p:nvPr/>
        </p:nvCxnSpPr>
        <p:spPr>
          <a:xfrm flipH="1" flipV="1">
            <a:off x="3967088" y="3548575"/>
            <a:ext cx="604912" cy="1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64C363B2-C4F5-4C06-B326-FBBC1B9BDAAA}"/>
              </a:ext>
            </a:extLst>
          </p:cNvPr>
          <p:cNvCxnSpPr>
            <a:cxnSpLocks/>
          </p:cNvCxnSpPr>
          <p:nvPr/>
        </p:nvCxnSpPr>
        <p:spPr>
          <a:xfrm>
            <a:off x="5943600" y="4953000"/>
            <a:ext cx="0" cy="609600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DFBD62C3-827C-4540-BDEC-FAC0BC1F3920}"/>
              </a:ext>
            </a:extLst>
          </p:cNvPr>
          <p:cNvCxnSpPr>
            <a:cxnSpLocks/>
          </p:cNvCxnSpPr>
          <p:nvPr/>
        </p:nvCxnSpPr>
        <p:spPr>
          <a:xfrm flipV="1">
            <a:off x="5936566" y="1819212"/>
            <a:ext cx="7034" cy="542989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DD94A575-4CAF-4C4B-9709-AAF88BBBE9E2}"/>
              </a:ext>
            </a:extLst>
          </p:cNvPr>
          <p:cNvCxnSpPr>
            <a:cxnSpLocks/>
          </p:cNvCxnSpPr>
          <p:nvPr/>
        </p:nvCxnSpPr>
        <p:spPr>
          <a:xfrm flipV="1">
            <a:off x="7015088" y="2362201"/>
            <a:ext cx="393015" cy="380999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B6A6BA91-A392-4B74-ADBC-316938683185}"/>
              </a:ext>
            </a:extLst>
          </p:cNvPr>
          <p:cNvCxnSpPr>
            <a:cxnSpLocks/>
          </p:cNvCxnSpPr>
          <p:nvPr/>
        </p:nvCxnSpPr>
        <p:spPr>
          <a:xfrm>
            <a:off x="6984315" y="4572000"/>
            <a:ext cx="386715" cy="380999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A7193F43-E8C7-47F6-A47B-353B2E2A8863}"/>
              </a:ext>
            </a:extLst>
          </p:cNvPr>
          <p:cNvCxnSpPr>
            <a:cxnSpLocks/>
          </p:cNvCxnSpPr>
          <p:nvPr/>
        </p:nvCxnSpPr>
        <p:spPr>
          <a:xfrm flipH="1" flipV="1">
            <a:off x="4473675" y="2438401"/>
            <a:ext cx="377773" cy="380999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8DED5EF3-DCFE-40F2-90A5-C0C5C9C65226}"/>
              </a:ext>
            </a:extLst>
          </p:cNvPr>
          <p:cNvCxnSpPr>
            <a:cxnSpLocks/>
          </p:cNvCxnSpPr>
          <p:nvPr/>
        </p:nvCxnSpPr>
        <p:spPr>
          <a:xfrm flipH="1">
            <a:off x="4504447" y="4586067"/>
            <a:ext cx="452657" cy="351107"/>
          </a:xfrm>
          <a:prstGeom prst="straightConnector1">
            <a:avLst/>
          </a:prstGeom>
          <a:ln>
            <a:solidFill>
              <a:srgbClr val="1E0AB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E337098-D100-4200-8EE4-2C42121739B0}"/>
              </a:ext>
            </a:extLst>
          </p:cNvPr>
          <p:cNvSpPr/>
          <p:nvPr/>
        </p:nvSpPr>
        <p:spPr>
          <a:xfrm>
            <a:off x="2273326" y="835323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sohasi</a:t>
            </a:r>
            <a:r>
              <a:rPr lang="en-US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Chexiya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Xorvatiya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Chernogoriya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Sloveniya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Vengriya</a:t>
            </a:r>
            <a:endParaRPr lang="ru-RU" b="1" i="1" dirty="0">
              <a:solidFill>
                <a:srgbClr val="FFC000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9E100870-D39F-415D-9B73-E7653FC3CDC7}"/>
              </a:ext>
            </a:extLst>
          </p:cNvPr>
          <p:cNvSpPr/>
          <p:nvPr/>
        </p:nvSpPr>
        <p:spPr>
          <a:xfrm>
            <a:off x="7371030" y="1588445"/>
            <a:ext cx="4516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Chexiya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Albaniya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Yugoslaviya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41539B42-1181-4EF8-9C85-D3378306051E}"/>
              </a:ext>
            </a:extLst>
          </p:cNvPr>
          <p:cNvSpPr/>
          <p:nvPr/>
        </p:nvSpPr>
        <p:spPr>
          <a:xfrm>
            <a:off x="7924800" y="3037423"/>
            <a:ext cx="3910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qazilmalardan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tosh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tuzlari</a:t>
            </a:r>
            <a:r>
              <a:rPr lang="en-US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5FEBAF06-F8F2-43CA-96BE-65975EB78991}"/>
              </a:ext>
            </a:extLst>
          </p:cNvPr>
          <p:cNvSpPr/>
          <p:nvPr/>
        </p:nvSpPr>
        <p:spPr>
          <a:xfrm>
            <a:off x="7315200" y="4831236"/>
            <a:ext cx="485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Slovakiya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Bosniya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Gersegovina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b="1" i="1" dirty="0" err="1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Albaniyaning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balansida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GES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1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94ADE89D-516B-404C-B52B-DB2355A41516}"/>
              </a:ext>
            </a:extLst>
          </p:cNvPr>
          <p:cNvSpPr/>
          <p:nvPr/>
        </p:nvSpPr>
        <p:spPr>
          <a:xfrm>
            <a:off x="1945814" y="5972438"/>
            <a:ext cx="798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Moldova,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Bosniya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Gersegovina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Sloveniyadan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50  </a:t>
            </a:r>
            <a:r>
              <a:rPr lang="en-US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foizdan</a:t>
            </a:r>
            <a:r>
              <a:rPr lang="en-US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i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21FD004-E493-40B3-BC59-89EF1B70CF9B}"/>
              </a:ext>
            </a:extLst>
          </p:cNvPr>
          <p:cNvSpPr/>
          <p:nvPr/>
        </p:nvSpPr>
        <p:spPr>
          <a:xfrm>
            <a:off x="9653" y="4648999"/>
            <a:ext cx="4720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Yevropadagi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CF497F2F-3B10-4BC7-8000-B14C2507C062}"/>
              </a:ext>
            </a:extLst>
          </p:cNvPr>
          <p:cNvSpPr/>
          <p:nvPr/>
        </p:nvSpPr>
        <p:spPr>
          <a:xfrm>
            <a:off x="173820" y="2940067"/>
            <a:ext cx="3721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90B8E337-67DE-4C07-9836-E5B059F0DB02}"/>
              </a:ext>
            </a:extLst>
          </p:cNvPr>
          <p:cNvSpPr/>
          <p:nvPr/>
        </p:nvSpPr>
        <p:spPr>
          <a:xfrm>
            <a:off x="50852" y="1617094"/>
            <a:ext cx="461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sanoatdir</a:t>
            </a:r>
            <a:r>
              <a:rPr lang="en-US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66FF"/>
              </a:solidFill>
            </a:endParaRPr>
          </a:p>
        </p:txBody>
      </p:sp>
      <p:sp>
        <p:nvSpPr>
          <p:cNvPr id="22" name="Заголовок 6"/>
          <p:cNvSpPr txBox="1">
            <a:spLocks/>
          </p:cNvSpPr>
          <p:nvPr/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1E0AB6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/>
            </a:pP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5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  <p:bldP spid="44" grpId="0"/>
      <p:bldP spid="46" grpId="0"/>
      <p:bldP spid="47" grpId="0"/>
      <p:bldP spid="48" grpId="0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1085254"/>
            <a:ext cx="11734800" cy="1276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94-101-sahifalarida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subregionlari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600" y="2590800"/>
            <a:ext cx="117348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170" name="Picture 2" descr="European shares have a rebound Monday - :: Forex, Crypto Currencies,  Bitcoin, Crude, Economy, Gold &amp; Silver, Investment, Podcast, US Markets -  By Anirudh Sethi">
            <a:extLst>
              <a:ext uri="{FF2B5EF4-FFF2-40B4-BE49-F238E27FC236}">
                <a16:creationId xmlns:a16="http://schemas.microsoft.com/office/drawing/2014/main" xmlns="" id="{12B8A871-8140-4C82-B3B3-8ACA37795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799"/>
            <a:ext cx="56388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User\Рабочий стол\уйга вазиф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4797" y="4343400"/>
            <a:ext cx="2900326" cy="1930789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32500" b="12500"/>
          <a:stretch/>
        </p:blipFill>
        <p:spPr>
          <a:xfrm>
            <a:off x="261718" y="3721993"/>
            <a:ext cx="2982685" cy="28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B1E071E-A552-4D57-82BA-3DB249252413}"/>
              </a:ext>
            </a:extLst>
          </p:cNvPr>
          <p:cNvSpPr/>
          <p:nvPr/>
        </p:nvSpPr>
        <p:spPr>
          <a:xfrm>
            <a:off x="381000" y="1143000"/>
            <a:ext cx="11430000" cy="1524000"/>
          </a:xfrm>
          <a:prstGeom prst="roundRect">
            <a:avLst/>
          </a:prstGeom>
          <a:solidFill>
            <a:srgbClr val="FFF3F3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km.kv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4,1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km.kv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Rossiyaning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9-sinf » GeoOlamga xush kelibsiz!">
            <a:extLst>
              <a:ext uri="{FF2B5EF4-FFF2-40B4-BE49-F238E27FC236}">
                <a16:creationId xmlns:a16="http://schemas.microsoft.com/office/drawing/2014/main" xmlns="" id="{5CAD8EC4-26FC-44CC-AA33-C7AF1B0A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69705"/>
            <a:ext cx="4953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емля Европа Рисование, наука, Глобус, фотография, сфера png | PNGWing">
            <a:extLst>
              <a:ext uri="{FF2B5EF4-FFF2-40B4-BE49-F238E27FC236}">
                <a16:creationId xmlns:a16="http://schemas.microsoft.com/office/drawing/2014/main" xmlns="" id="{E1DF4B80-3A56-4B8A-9637-BC2489B6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69705"/>
            <a:ext cx="4495800" cy="406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4" y="-40520"/>
            <a:ext cx="12192000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xmlns="" id="{5DE61B10-41BB-428C-B92B-1E7D17EBDB89}"/>
              </a:ext>
            </a:extLst>
          </p:cNvPr>
          <p:cNvSpPr/>
          <p:nvPr/>
        </p:nvSpPr>
        <p:spPr>
          <a:xfrm>
            <a:off x="199850" y="950397"/>
            <a:ext cx="11763550" cy="1146524"/>
          </a:xfrm>
          <a:prstGeom prst="round2DiagRect">
            <a:avLst/>
          </a:prstGeom>
          <a:solidFill>
            <a:srgbClr val="FFFFC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ham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ammo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statistikasida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qit’asi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United States Map - Europe Map: Political Europe Map_">
            <a:extLst>
              <a:ext uri="{FF2B5EF4-FFF2-40B4-BE49-F238E27FC236}">
                <a16:creationId xmlns:a16="http://schemas.microsoft.com/office/drawing/2014/main" xmlns="" id="{43888704-D129-4561-A153-3ACD4506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4" y="2438400"/>
            <a:ext cx="592733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7DFACE4-7281-4E11-9023-453E30EDDEEC}"/>
              </a:ext>
            </a:extLst>
          </p:cNvPr>
          <p:cNvSpPr/>
          <p:nvPr/>
        </p:nvSpPr>
        <p:spPr>
          <a:xfrm rot="17034010">
            <a:off x="1277673" y="4254940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AA7651E-5985-4AA8-93A4-5EDEFBC370F4}"/>
              </a:ext>
            </a:extLst>
          </p:cNvPr>
          <p:cNvSpPr/>
          <p:nvPr/>
        </p:nvSpPr>
        <p:spPr>
          <a:xfrm>
            <a:off x="646233" y="4653170"/>
            <a:ext cx="920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8A470BE-30C5-46A5-83BA-94D62A7B9CA7}"/>
              </a:ext>
            </a:extLst>
          </p:cNvPr>
          <p:cNvSpPr/>
          <p:nvPr/>
        </p:nvSpPr>
        <p:spPr>
          <a:xfrm>
            <a:off x="610944" y="2897329"/>
            <a:ext cx="949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082FE61-A6B0-4ADD-AAC8-DB5F41AD7A24}"/>
              </a:ext>
            </a:extLst>
          </p:cNvPr>
          <p:cNvSpPr/>
          <p:nvPr/>
        </p:nvSpPr>
        <p:spPr>
          <a:xfrm rot="17744003">
            <a:off x="2417435" y="3436239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Norvegiya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33CC2E4-EA22-4070-85AF-75D14F9DCABA}"/>
              </a:ext>
            </a:extLst>
          </p:cNvPr>
          <p:cNvSpPr/>
          <p:nvPr/>
        </p:nvSpPr>
        <p:spPr>
          <a:xfrm rot="17774871">
            <a:off x="2892293" y="3536861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Shvetsiya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681371E-A457-412F-BFA1-F624CF938D1A}"/>
              </a:ext>
            </a:extLst>
          </p:cNvPr>
          <p:cNvSpPr/>
          <p:nvPr/>
        </p:nvSpPr>
        <p:spPr>
          <a:xfrm>
            <a:off x="2303163" y="4126285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8E93583-879A-470E-B9C8-5FA3AD9C8023}"/>
              </a:ext>
            </a:extLst>
          </p:cNvPr>
          <p:cNvSpPr/>
          <p:nvPr/>
        </p:nvSpPr>
        <p:spPr>
          <a:xfrm>
            <a:off x="3074528" y="6387884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48AEB19-7C2B-49E1-A5A3-C69348D14E56}"/>
              </a:ext>
            </a:extLst>
          </p:cNvPr>
          <p:cNvSpPr/>
          <p:nvPr/>
        </p:nvSpPr>
        <p:spPr>
          <a:xfrm>
            <a:off x="1680047" y="5933661"/>
            <a:ext cx="899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65D1412-5D18-45FE-B656-31140779768B}"/>
              </a:ext>
            </a:extLst>
          </p:cNvPr>
          <p:cNvSpPr/>
          <p:nvPr/>
        </p:nvSpPr>
        <p:spPr>
          <a:xfrm>
            <a:off x="433890" y="5976395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C045FD1-D25D-40F7-B7B1-16DF12A1A8F9}"/>
              </a:ext>
            </a:extLst>
          </p:cNvPr>
          <p:cNvSpPr/>
          <p:nvPr/>
        </p:nvSpPr>
        <p:spPr>
          <a:xfrm>
            <a:off x="3447915" y="6193031"/>
            <a:ext cx="901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DBA7825-D29A-4016-8F25-480D7D7358F9}"/>
              </a:ext>
            </a:extLst>
          </p:cNvPr>
          <p:cNvSpPr/>
          <p:nvPr/>
        </p:nvSpPr>
        <p:spPr>
          <a:xfrm>
            <a:off x="3741536" y="5812800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5D63570-E3C7-4F2F-B732-64B80F6BA167}"/>
              </a:ext>
            </a:extLst>
          </p:cNvPr>
          <p:cNvSpPr/>
          <p:nvPr/>
        </p:nvSpPr>
        <p:spPr>
          <a:xfrm>
            <a:off x="4218024" y="5639829"/>
            <a:ext cx="1000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31" name="Picture 4" descr="Kazakhstan location on the World Map">
            <a:extLst>
              <a:ext uri="{FF2B5EF4-FFF2-40B4-BE49-F238E27FC236}">
                <a16:creationId xmlns="" xmlns:a16="http://schemas.microsoft.com/office/drawing/2014/main" id="{3806B45B-32B2-429A-A0AE-BEC27BCBB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352" r="1564" b="6543"/>
          <a:stretch/>
        </p:blipFill>
        <p:spPr bwMode="auto">
          <a:xfrm>
            <a:off x="6275569" y="2425940"/>
            <a:ext cx="3820757" cy="23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urkey's steel import volume up 34.4 percent in H1">
            <a:extLst>
              <a:ext uri="{FF2B5EF4-FFF2-40B4-BE49-F238E27FC236}">
                <a16:creationId xmlns="" xmlns:a16="http://schemas.microsoft.com/office/drawing/2014/main" id="{CF947823-4810-4990-8F4E-8891D056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219" y="4423368"/>
            <a:ext cx="3641595" cy="23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74559" y="4653170"/>
            <a:ext cx="1131441" cy="447738"/>
          </a:xfrm>
          <a:prstGeom prst="rect">
            <a:avLst/>
          </a:prstGeom>
          <a:solidFill>
            <a:srgbClr val="CDA5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Yevropa</a:t>
            </a:r>
            <a:endParaRPr lang="en-US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0864657" y="6454107"/>
            <a:ext cx="910926" cy="241517"/>
          </a:xfrm>
          <a:prstGeom prst="rect">
            <a:avLst/>
          </a:prstGeom>
          <a:solidFill>
            <a:srgbClr val="CDA5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Osiyo</a:t>
            </a:r>
            <a:endParaRPr lang="en-US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989148" y="5812800"/>
            <a:ext cx="1059852" cy="380232"/>
          </a:xfrm>
          <a:prstGeom prst="rect">
            <a:avLst/>
          </a:prstGeom>
          <a:solidFill>
            <a:srgbClr val="FAC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Turkiya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063611" y="5213876"/>
            <a:ext cx="910926" cy="241517"/>
          </a:xfrm>
          <a:prstGeom prst="rect">
            <a:avLst/>
          </a:prstGeom>
          <a:solidFill>
            <a:srgbClr val="5899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рямоугольник 35"/>
          <p:cNvSpPr/>
          <p:nvPr/>
        </p:nvSpPr>
        <p:spPr>
          <a:xfrm>
            <a:off x="9001862" y="6629400"/>
            <a:ext cx="1208938" cy="172902"/>
          </a:xfrm>
          <a:prstGeom prst="rect">
            <a:avLst/>
          </a:prstGeom>
          <a:solidFill>
            <a:srgbClr val="5899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3904"/>
            <a:ext cx="12192000" cy="83099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4C22D002-378D-4D55-B74E-ADFEFD685497}"/>
              </a:ext>
            </a:extLst>
          </p:cNvPr>
          <p:cNvSpPr/>
          <p:nvPr/>
        </p:nvSpPr>
        <p:spPr>
          <a:xfrm>
            <a:off x="6400801" y="926432"/>
            <a:ext cx="5714999" cy="271913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 ta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subregionlarga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File:European sub-regions (according to EuroVoc, the thesaurus of the  EU).png - Wikipedia">
            <a:extLst>
              <a:ext uri="{FF2B5EF4-FFF2-40B4-BE49-F238E27FC236}">
                <a16:creationId xmlns:a16="http://schemas.microsoft.com/office/drawing/2014/main" xmlns="" id="{C4A90202-42E7-481E-9CC4-DC7D4265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1129132"/>
            <a:ext cx="6165574" cy="55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18F3212-0EA8-4B15-885B-0F5A708A351C}"/>
              </a:ext>
            </a:extLst>
          </p:cNvPr>
          <p:cNvSpPr/>
          <p:nvPr/>
        </p:nvSpPr>
        <p:spPr>
          <a:xfrm>
            <a:off x="7391400" y="3744907"/>
            <a:ext cx="4648200" cy="2884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2FCCE6-0347-4BF3-AE32-6FCAE2441069}"/>
              </a:ext>
            </a:extLst>
          </p:cNvPr>
          <p:cNvSpPr/>
          <p:nvPr/>
        </p:nvSpPr>
        <p:spPr>
          <a:xfrm>
            <a:off x="6992178" y="4541205"/>
            <a:ext cx="824948" cy="381000"/>
          </a:xfrm>
          <a:prstGeom prst="rect">
            <a:avLst/>
          </a:prstGeom>
          <a:solidFill>
            <a:srgbClr val="2A65A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E13B73D-6C9B-4FC5-931F-20EC3504308A}"/>
              </a:ext>
            </a:extLst>
          </p:cNvPr>
          <p:cNvSpPr/>
          <p:nvPr/>
        </p:nvSpPr>
        <p:spPr>
          <a:xfrm>
            <a:off x="6992178" y="5091903"/>
            <a:ext cx="824948" cy="381000"/>
          </a:xfrm>
          <a:prstGeom prst="rect">
            <a:avLst/>
          </a:prstGeom>
          <a:solidFill>
            <a:srgbClr val="00EA6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55DB5C8-34AF-4EAB-ADD6-C91ECC2AE62A}"/>
              </a:ext>
            </a:extLst>
          </p:cNvPr>
          <p:cNvSpPr/>
          <p:nvPr/>
        </p:nvSpPr>
        <p:spPr>
          <a:xfrm>
            <a:off x="6992178" y="5642601"/>
            <a:ext cx="824948" cy="381000"/>
          </a:xfrm>
          <a:prstGeom prst="rect">
            <a:avLst/>
          </a:prstGeom>
          <a:solidFill>
            <a:srgbClr val="FFCB2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F80CE1B-5D56-44B2-A412-4DD6395A9A4A}"/>
              </a:ext>
            </a:extLst>
          </p:cNvPr>
          <p:cNvSpPr/>
          <p:nvPr/>
        </p:nvSpPr>
        <p:spPr>
          <a:xfrm>
            <a:off x="6992178" y="6193299"/>
            <a:ext cx="824948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xmlns="" id="{68A514FF-E771-4CC8-8AEC-E6326BC26CEC}"/>
              </a:ext>
            </a:extLst>
          </p:cNvPr>
          <p:cNvSpPr/>
          <p:nvPr/>
        </p:nvSpPr>
        <p:spPr>
          <a:xfrm>
            <a:off x="6705599" y="1066800"/>
            <a:ext cx="5311109" cy="115956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2  ta 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tarixiy-geografik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1B774D2B-1037-4898-AC93-1C19930989DA}"/>
              </a:ext>
            </a:extLst>
          </p:cNvPr>
          <p:cNvSpPr/>
          <p:nvPr/>
        </p:nvSpPr>
        <p:spPr>
          <a:xfrm>
            <a:off x="6705598" y="3303362"/>
            <a:ext cx="5364119" cy="1346759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Skandinaviya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Norvegiya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Shvetsiya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Finlyandiya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xmlns="" id="{7C865CF1-A119-433D-BC2F-89D756B313A7}"/>
              </a:ext>
            </a:extLst>
          </p:cNvPr>
          <p:cNvSpPr/>
          <p:nvPr/>
        </p:nvSpPr>
        <p:spPr>
          <a:xfrm>
            <a:off x="6705599" y="5715000"/>
            <a:ext cx="5311110" cy="10668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Boltiq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: штриховая вправо 8">
            <a:extLst>
              <a:ext uri="{FF2B5EF4-FFF2-40B4-BE49-F238E27FC236}">
                <a16:creationId xmlns:a16="http://schemas.microsoft.com/office/drawing/2014/main" xmlns="" id="{5FC98E58-A0F3-4BE4-BCFC-9E38670406A7}"/>
              </a:ext>
            </a:extLst>
          </p:cNvPr>
          <p:cNvSpPr/>
          <p:nvPr/>
        </p:nvSpPr>
        <p:spPr>
          <a:xfrm>
            <a:off x="6095999" y="1306096"/>
            <a:ext cx="609599" cy="74060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xmlns="" id="{65076DD1-B878-4968-8370-F85417FC2F47}"/>
              </a:ext>
            </a:extLst>
          </p:cNvPr>
          <p:cNvSpPr/>
          <p:nvPr/>
        </p:nvSpPr>
        <p:spPr>
          <a:xfrm rot="5400000">
            <a:off x="9171630" y="2463241"/>
            <a:ext cx="583082" cy="533401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xmlns="" id="{C6240076-4D2E-46FB-8710-E77826944588}"/>
              </a:ext>
            </a:extLst>
          </p:cNvPr>
          <p:cNvSpPr/>
          <p:nvPr/>
        </p:nvSpPr>
        <p:spPr>
          <a:xfrm rot="5400000">
            <a:off x="9158394" y="4946164"/>
            <a:ext cx="611266" cy="531690"/>
          </a:xfrm>
          <a:prstGeom prst="chevron">
            <a:avLst/>
          </a:prstGeom>
          <a:solidFill>
            <a:srgbClr val="92D05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United States Map - Europe Map: Political Europe Map_">
            <a:extLst>
              <a:ext uri="{FF2B5EF4-FFF2-40B4-BE49-F238E27FC236}">
                <a16:creationId xmlns:a16="http://schemas.microsoft.com/office/drawing/2014/main" xmlns="" id="{43888704-D129-4561-A153-3ACD4506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6" y="2600739"/>
            <a:ext cx="592733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7DFACE4-7281-4E11-9023-453E30EDDEEC}"/>
              </a:ext>
            </a:extLst>
          </p:cNvPr>
          <p:cNvSpPr/>
          <p:nvPr/>
        </p:nvSpPr>
        <p:spPr>
          <a:xfrm rot="17034010">
            <a:off x="1255075" y="4417279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AA7651E-5985-4AA8-93A4-5EDEFBC370F4}"/>
              </a:ext>
            </a:extLst>
          </p:cNvPr>
          <p:cNvSpPr/>
          <p:nvPr/>
        </p:nvSpPr>
        <p:spPr>
          <a:xfrm>
            <a:off x="623635" y="4815509"/>
            <a:ext cx="920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Irlandiya</a:t>
            </a:r>
            <a:endParaRPr lang="ru-RU" sz="1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8A470BE-30C5-46A5-83BA-94D62A7B9CA7}"/>
              </a:ext>
            </a:extLst>
          </p:cNvPr>
          <p:cNvSpPr/>
          <p:nvPr/>
        </p:nvSpPr>
        <p:spPr>
          <a:xfrm>
            <a:off x="588346" y="3059668"/>
            <a:ext cx="949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Islandiya</a:t>
            </a:r>
            <a:endParaRPr lang="ru-RU" sz="1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082FE61-A6B0-4ADD-AAC8-DB5F41AD7A24}"/>
              </a:ext>
            </a:extLst>
          </p:cNvPr>
          <p:cNvSpPr/>
          <p:nvPr/>
        </p:nvSpPr>
        <p:spPr>
          <a:xfrm rot="17744003">
            <a:off x="2394837" y="3598578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Norvegiya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33CC2E4-EA22-4070-85AF-75D14F9DCABA}"/>
              </a:ext>
            </a:extLst>
          </p:cNvPr>
          <p:cNvSpPr/>
          <p:nvPr/>
        </p:nvSpPr>
        <p:spPr>
          <a:xfrm rot="17774871">
            <a:off x="2869695" y="3699200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Shvetsiya</a:t>
            </a:r>
            <a:endParaRPr lang="ru-RU" sz="14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681371E-A457-412F-BFA1-F624CF938D1A}"/>
              </a:ext>
            </a:extLst>
          </p:cNvPr>
          <p:cNvSpPr/>
          <p:nvPr/>
        </p:nvSpPr>
        <p:spPr>
          <a:xfrm>
            <a:off x="2280565" y="4288624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Daniya</a:t>
            </a:r>
            <a:endParaRPr lang="ru-RU" sz="14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8E93583-879A-470E-B9C8-5FA3AD9C8023}"/>
              </a:ext>
            </a:extLst>
          </p:cNvPr>
          <p:cNvSpPr/>
          <p:nvPr/>
        </p:nvSpPr>
        <p:spPr>
          <a:xfrm>
            <a:off x="3051930" y="6550223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Malta </a:t>
            </a:r>
            <a:endParaRPr lang="ru-RU" sz="1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48AEB19-7C2B-49E1-A5A3-C69348D14E56}"/>
              </a:ext>
            </a:extLst>
          </p:cNvPr>
          <p:cNvSpPr/>
          <p:nvPr/>
        </p:nvSpPr>
        <p:spPr>
          <a:xfrm>
            <a:off x="1657449" y="6096000"/>
            <a:ext cx="899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endParaRPr lang="ru-RU" sz="14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65D1412-5D18-45FE-B656-31140779768B}"/>
              </a:ext>
            </a:extLst>
          </p:cNvPr>
          <p:cNvSpPr/>
          <p:nvPr/>
        </p:nvSpPr>
        <p:spPr>
          <a:xfrm>
            <a:off x="411292" y="6138734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endParaRPr lang="ru-RU" sz="14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A0B9CEB-AE01-4A5E-AF3A-FCABF896A107}"/>
              </a:ext>
            </a:extLst>
          </p:cNvPr>
          <p:cNvSpPr/>
          <p:nvPr/>
        </p:nvSpPr>
        <p:spPr>
          <a:xfrm rot="2669755">
            <a:off x="2825175" y="5744008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endParaRPr lang="ru-RU" sz="14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C045FD1-D25D-40F7-B7B1-16DF12A1A8F9}"/>
              </a:ext>
            </a:extLst>
          </p:cNvPr>
          <p:cNvSpPr/>
          <p:nvPr/>
        </p:nvSpPr>
        <p:spPr>
          <a:xfrm>
            <a:off x="3425317" y="6355370"/>
            <a:ext cx="901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endParaRPr lang="ru-RU" sz="14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DBA7825-D29A-4016-8F25-480D7D7358F9}"/>
              </a:ext>
            </a:extLst>
          </p:cNvPr>
          <p:cNvSpPr/>
          <p:nvPr/>
        </p:nvSpPr>
        <p:spPr>
          <a:xfrm>
            <a:off x="3718938" y="5975139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Albaniya</a:t>
            </a:r>
            <a:endParaRPr lang="ru-RU" sz="14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5D63570-E3C7-4F2F-B732-64B80F6BA167}"/>
              </a:ext>
            </a:extLst>
          </p:cNvPr>
          <p:cNvSpPr/>
          <p:nvPr/>
        </p:nvSpPr>
        <p:spPr>
          <a:xfrm>
            <a:off x="4195426" y="5802168"/>
            <a:ext cx="1000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endParaRPr lang="ru-RU" sz="1400" b="1" dirty="0"/>
          </a:p>
        </p:txBody>
      </p:sp>
      <p:sp>
        <p:nvSpPr>
          <p:cNvPr id="24" name="Скругленный прямоугольник 2">
            <a:extLst>
              <a:ext uri="{FF2B5EF4-FFF2-40B4-BE49-F238E27FC236}">
                <a16:creationId xmlns:a16="http://schemas.microsoft.com/office/drawing/2014/main" xmlns="" id="{EA378223-5BF1-4EA2-BF9C-A15712D86140}"/>
              </a:ext>
            </a:extLst>
          </p:cNvPr>
          <p:cNvSpPr/>
          <p:nvPr/>
        </p:nvSpPr>
        <p:spPr>
          <a:xfrm>
            <a:off x="76199" y="996699"/>
            <a:ext cx="6019799" cy="156830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Boltiq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  ta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" y="1013888"/>
            <a:ext cx="2829487" cy="2643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9" y="1031238"/>
            <a:ext cx="3501817" cy="2626362"/>
          </a:xfrm>
          <a:prstGeom prst="rect">
            <a:avLst/>
          </a:prstGeom>
        </p:spPr>
      </p:pic>
      <p:pic>
        <p:nvPicPr>
          <p:cNvPr id="9" name="Picture 6" descr="Stromboli (vulkan) — Vikipediya">
            <a:extLst>
              <a:ext uri="{FF2B5EF4-FFF2-40B4-BE49-F238E27FC236}">
                <a16:creationId xmlns:a16="http://schemas.microsoft.com/office/drawing/2014/main" xmlns="" id="{BBD26DCB-BFBE-4B08-8CFE-F815B7FB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29" y="1038400"/>
            <a:ext cx="2745440" cy="26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79" y="3733800"/>
            <a:ext cx="3048000" cy="30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29" y="3745766"/>
            <a:ext cx="2564475" cy="3032883"/>
          </a:xfrm>
          <a:prstGeom prst="rect">
            <a:avLst/>
          </a:prstGeom>
        </p:spPr>
      </p:pic>
      <p:pic>
        <p:nvPicPr>
          <p:cNvPr id="15" name="Picture 4" descr="нефтяная платформа Петробрайс | Платформа, Марки">
            <a:extLst>
              <a:ext uri="{FF2B5EF4-FFF2-40B4-BE49-F238E27FC236}">
                <a16:creationId xmlns:a16="http://schemas.microsoft.com/office/drawing/2014/main" xmlns="" id="{4EAC33BD-825B-406C-B653-BB3E29C1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92" y="1031238"/>
            <a:ext cx="2856787" cy="26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Рогунская ГЭС и СпецЭлектрод">
            <a:extLst>
              <a:ext uri="{FF2B5EF4-FFF2-40B4-BE49-F238E27FC236}">
                <a16:creationId xmlns:a16="http://schemas.microsoft.com/office/drawing/2014/main" xmlns="" id="{6CDF6C63-2D30-47E7-9550-E4D5B389A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7"/>
          <a:stretch/>
        </p:blipFill>
        <p:spPr bwMode="auto">
          <a:xfrm>
            <a:off x="3048000" y="3772851"/>
            <a:ext cx="3392452" cy="30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A8F074E-E0DD-48D0-BBFF-4D8150BBB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86" y="3774438"/>
            <a:ext cx="2878514" cy="30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ankfurt am Main Travel Guide | Frankfurt am Main Tourism - KAYAK">
            <a:extLst>
              <a:ext uri="{FF2B5EF4-FFF2-40B4-BE49-F238E27FC236}">
                <a16:creationId xmlns:a16="http://schemas.microsoft.com/office/drawing/2014/main" xmlns="" id="{500614AA-3B79-4EED-ADEF-519F6A84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9253" y="3836211"/>
            <a:ext cx="4545162" cy="29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479"/>
            <a:ext cx="4572000" cy="2971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53" y="820657"/>
            <a:ext cx="4562747" cy="2944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9253" y="809065"/>
            <a:ext cx="4545162" cy="2991062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110831473"/>
              </p:ext>
            </p:extLst>
          </p:nvPr>
        </p:nvGraphicFramePr>
        <p:xfrm>
          <a:off x="2133600" y="1219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31238"/>
            <a:ext cx="3276600" cy="2806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04" y="1031238"/>
            <a:ext cx="2742696" cy="2804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73" y="1401789"/>
            <a:ext cx="2501277" cy="2100422"/>
          </a:xfrm>
          <a:prstGeom prst="rect">
            <a:avLst/>
          </a:prstGeom>
        </p:spPr>
      </p:pic>
      <p:pic>
        <p:nvPicPr>
          <p:cNvPr id="7" name="Picture 2" descr="Транспортные компании РФ объединились для создания ассоциации «Цифровой  транспорт и логистика» – Склад и техника">
            <a:extLst>
              <a:ext uri="{FF2B5EF4-FFF2-40B4-BE49-F238E27FC236}">
                <a16:creationId xmlns:a16="http://schemas.microsoft.com/office/drawing/2014/main" xmlns="" id="{64F86FBA-7CAB-45ED-8E1B-EE88D146C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23522"/>
          <a:stretch/>
        </p:blipFill>
        <p:spPr bwMode="auto">
          <a:xfrm>
            <a:off x="8574548" y="1081722"/>
            <a:ext cx="3550246" cy="25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Морской транспорт. Положительные и отрицательные стороны » Транспорт и  грузоперевозки">
            <a:extLst>
              <a:ext uri="{FF2B5EF4-FFF2-40B4-BE49-F238E27FC236}">
                <a16:creationId xmlns:a16="http://schemas.microsoft.com/office/drawing/2014/main" xmlns="" id="{5286AAA4-B5EF-4333-A2E8-116C70C9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52554"/>
            <a:ext cx="2971800" cy="28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O'zbekistonda baliqchilik klasterlari tashkil etiladi | UzReport.news">
            <a:extLst>
              <a:ext uri="{FF2B5EF4-FFF2-40B4-BE49-F238E27FC236}">
                <a16:creationId xmlns:a16="http://schemas.microsoft.com/office/drawing/2014/main" xmlns="" id="{27387609-1944-44D7-B0D1-94463454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63" y="3952553"/>
            <a:ext cx="2679227" cy="2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'zA - Chorvachilik kuni e'lon qilindi">
            <a:extLst>
              <a:ext uri="{FF2B5EF4-FFF2-40B4-BE49-F238E27FC236}">
                <a16:creationId xmlns:a16="http://schemas.microsoft.com/office/drawing/2014/main" xmlns="" id="{D21FA39A-22EE-460C-8A35-D6D4C65A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94" y="3952554"/>
            <a:ext cx="3200400" cy="28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555" r="14583" b="11112"/>
          <a:stretch/>
        </p:blipFill>
        <p:spPr>
          <a:xfrm>
            <a:off x="3110542" y="3952553"/>
            <a:ext cx="3036679" cy="280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G‘arbiy Yevropa davlatlari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4C22D002-378D-4D55-B74E-ADFEFD685497}"/>
              </a:ext>
            </a:extLst>
          </p:cNvPr>
          <p:cNvSpPr/>
          <p:nvPr/>
        </p:nvSpPr>
        <p:spPr>
          <a:xfrm>
            <a:off x="152402" y="1132239"/>
            <a:ext cx="5486398" cy="11537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Monako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xmlns="" id="{CF67F02B-22F1-4BB2-B791-71AEAF185DEE}"/>
              </a:ext>
            </a:extLst>
          </p:cNvPr>
          <p:cNvSpPr/>
          <p:nvPr/>
        </p:nvSpPr>
        <p:spPr>
          <a:xfrm>
            <a:off x="153475" y="2653348"/>
            <a:ext cx="5485325" cy="14614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mamlakatlari: Avstriya</a:t>
            </a:r>
            <a:r>
              <a:rPr lang="fi-FI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Shveytsariya  va  Lixtenshteyn </a:t>
            </a: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">
            <a:extLst>
              <a:ext uri="{FF2B5EF4-FFF2-40B4-BE49-F238E27FC236}">
                <a16:creationId xmlns:a16="http://schemas.microsoft.com/office/drawing/2014/main" xmlns="" id="{44C8FE19-634A-4977-9426-F3BD55568C03}"/>
              </a:ext>
            </a:extLst>
          </p:cNvPr>
          <p:cNvSpPr/>
          <p:nvPr/>
        </p:nvSpPr>
        <p:spPr>
          <a:xfrm>
            <a:off x="149182" y="4416347"/>
            <a:ext cx="5582122" cy="1880990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Benilyuks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Belgiya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Niderlandiya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Lyuksemburg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fransiya | www.ziyouz.uz">
            <a:extLst>
              <a:ext uri="{FF2B5EF4-FFF2-40B4-BE49-F238E27FC236}">
                <a16:creationId xmlns="" xmlns:a16="http://schemas.microsoft.com/office/drawing/2014/main" id="{7FE6382F-8939-492B-985E-5C6A81F9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132239"/>
            <a:ext cx="3124200" cy="222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ance coronavirus: Paris' famed Louvre Museum is closed Sunday over virus  concerns - CNN">
            <a:extLst>
              <a:ext uri="{FF2B5EF4-FFF2-40B4-BE49-F238E27FC236}">
                <a16:creationId xmlns="" xmlns:a16="http://schemas.microsoft.com/office/drawing/2014/main" id="{88D185B9-D221-420B-83A1-4C57B790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46" y="5100591"/>
            <a:ext cx="2209800" cy="17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op cities to live and work in the UK revealed">
            <a:extLst>
              <a:ext uri="{FF2B5EF4-FFF2-40B4-BE49-F238E27FC236}">
                <a16:creationId xmlns="" xmlns:a16="http://schemas.microsoft.com/office/drawing/2014/main" id="{6DC902CD-4EE1-4617-BD3A-150677CB8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80" y="3974666"/>
            <a:ext cx="2895600" cy="15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ndon Travel Guide - Expert Picks for your Vacation | Fodor's Travel">
            <a:extLst>
              <a:ext uri="{FF2B5EF4-FFF2-40B4-BE49-F238E27FC236}">
                <a16:creationId xmlns="" xmlns:a16="http://schemas.microsoft.com/office/drawing/2014/main" id="{6614B0C9-2604-4E29-B59B-D0FA9081A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28" y="3458036"/>
            <a:ext cx="2805007" cy="14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rivate equity accused of 'cashing in' UK government loans | Private Equity  Insights">
            <a:extLst>
              <a:ext uri="{FF2B5EF4-FFF2-40B4-BE49-F238E27FC236}">
                <a16:creationId xmlns="" xmlns:a16="http://schemas.microsoft.com/office/drawing/2014/main" id="{02C0977B-1F84-486E-AC24-0F86750F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9" y="983397"/>
            <a:ext cx="2335167" cy="17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ankfurt am Main Travel Guide | Frankfurt am Main Tourism - KAYAK">
            <a:extLst>
              <a:ext uri="{FF2B5EF4-FFF2-40B4-BE49-F238E27FC236}">
                <a16:creationId xmlns="" xmlns:a16="http://schemas.microsoft.com/office/drawing/2014/main" id="{500614AA-3B79-4EED-ADEF-519F6A84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201" y="2629504"/>
            <a:ext cx="2502401" cy="13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Содержимое 6" descr="Screenshot_2015-01-07-23-26-46-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4243" y="4690162"/>
            <a:ext cx="2661217" cy="188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3198</TotalTime>
  <Words>713</Words>
  <Application>Microsoft Office PowerPoint</Application>
  <PresentationFormat>Широкоэкранный</PresentationFormat>
  <Paragraphs>112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Yevropa </vt:lpstr>
      <vt:lpstr>Презентация PowerPoint</vt:lpstr>
      <vt:lpstr>Презентация PowerPoint</vt:lpstr>
      <vt:lpstr>Презентация PowerPoint</vt:lpstr>
      <vt:lpstr>Презентация PowerPoint</vt:lpstr>
      <vt:lpstr>G‘arbiy Yevropa davlatlari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Sharqiy Yevropa davlatlari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Nafosat Shodiyeva</cp:lastModifiedBy>
  <cp:revision>284</cp:revision>
  <dcterms:created xsi:type="dcterms:W3CDTF">2020-06-30T15:34:35Z</dcterms:created>
  <dcterms:modified xsi:type="dcterms:W3CDTF">2021-02-19T16:47:30Z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