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82" r:id="rId3"/>
    <p:sldId id="313" r:id="rId4"/>
    <p:sldId id="258" r:id="rId5"/>
    <p:sldId id="290" r:id="rId6"/>
    <p:sldId id="300" r:id="rId7"/>
    <p:sldId id="301" r:id="rId8"/>
    <p:sldId id="291" r:id="rId9"/>
    <p:sldId id="302" r:id="rId10"/>
    <p:sldId id="307" r:id="rId11"/>
    <p:sldId id="304" r:id="rId12"/>
    <p:sldId id="305" r:id="rId13"/>
    <p:sldId id="306" r:id="rId14"/>
    <p:sldId id="308" r:id="rId15"/>
    <p:sldId id="292" r:id="rId16"/>
    <p:sldId id="259" r:id="rId17"/>
    <p:sldId id="309" r:id="rId18"/>
    <p:sldId id="312" r:id="rId19"/>
    <p:sldId id="310" r:id="rId20"/>
  </p:sldIdLst>
  <p:sldSz cx="12192000" cy="6858000"/>
  <p:notesSz cx="6858000" cy="9144000"/>
  <p:custDataLst>
    <p:tags r:id="rId2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ED8D78"/>
    <a:srgbClr val="F99D77"/>
    <a:srgbClr val="DF7C17"/>
    <a:srgbClr val="FED500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291" autoAdjust="0"/>
  </p:normalViewPr>
  <p:slideViewPr>
    <p:cSldViewPr snapToGrid="0">
      <p:cViewPr varScale="1">
        <p:scale>
          <a:sx n="81" d="100"/>
          <a:sy n="81" d="100"/>
        </p:scale>
        <p:origin x="29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BB870C-DC34-4DA3-9253-FA9704F808FE}" type="doc">
      <dgm:prSet loTypeId="urn:microsoft.com/office/officeart/2005/8/layout/hList9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C43762A-5DA7-4FE9-9533-BDC1336BCABD}">
      <dgm:prSet phldrT="[Текст]" custT="1"/>
      <dgm:spPr/>
      <dgm:t>
        <a:bodyPr/>
        <a:lstStyle/>
        <a:p>
          <a:r>
            <a:rPr lang="en-US" sz="20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odamlarning</a:t>
          </a:r>
          <a:r>
            <a:rPr lang="en-US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0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yashashi</a:t>
          </a:r>
          <a:r>
            <a:rPr lang="en-US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0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uchun</a:t>
          </a:r>
          <a:r>
            <a:rPr lang="en-US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0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qulay</a:t>
          </a:r>
          <a:r>
            <a:rPr lang="en-US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 </a:t>
          </a:r>
          <a:r>
            <a:rPr lang="en-US" sz="20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sog‘lig‘ini</a:t>
          </a:r>
          <a:r>
            <a:rPr lang="en-US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saqlashi</a:t>
          </a:r>
          <a:r>
            <a:rPr lang="en-US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 </a:t>
          </a:r>
          <a:r>
            <a:rPr lang="en-US" sz="20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jismoniy</a:t>
          </a:r>
          <a:r>
            <a:rPr lang="en-US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0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0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ma’naviy</a:t>
          </a:r>
          <a:r>
            <a:rPr lang="en-US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0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rivojlanishiga</a:t>
          </a:r>
          <a:r>
            <a:rPr lang="en-US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0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yordam</a:t>
          </a:r>
          <a:r>
            <a:rPr lang="en-US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0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beradigan</a:t>
          </a:r>
          <a:r>
            <a:rPr lang="en-US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0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muhit</a:t>
          </a:r>
          <a:endParaRPr lang="en-US" sz="20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572969-384D-459C-9947-22EAF1387F72}" type="parTrans" cxnId="{50504374-EA25-44A1-8E61-65497B40405E}">
      <dgm:prSet/>
      <dgm:spPr/>
      <dgm:t>
        <a:bodyPr/>
        <a:lstStyle/>
        <a:p>
          <a:endParaRPr lang="en-US"/>
        </a:p>
      </dgm:t>
    </dgm:pt>
    <dgm:pt modelId="{D66FBF05-6D2A-41D7-BD46-21B98BE0BCDD}" type="sibTrans" cxnId="{50504374-EA25-44A1-8E61-65497B40405E}">
      <dgm:prSet/>
      <dgm:spPr/>
      <dgm:t>
        <a:bodyPr/>
        <a:lstStyle/>
        <a:p>
          <a:endParaRPr lang="en-US"/>
        </a:p>
      </dgm:t>
    </dgm:pt>
    <dgm:pt modelId="{B8149FA6-3D6C-4DFB-A9DF-F82E60EDD387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en-US" sz="20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yuqori</a:t>
          </a:r>
          <a:r>
            <a:rPr lang="en-US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0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mahsuldorlik</a:t>
          </a:r>
          <a:r>
            <a:rPr lang="en-US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0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0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iqtisodiy</a:t>
          </a:r>
          <a:r>
            <a:rPr lang="en-US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0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samaradorlik</a:t>
          </a:r>
          <a:endParaRPr lang="en-US" sz="20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41C500-8AD7-4BBC-B3A0-A562AADD26D8}" type="parTrans" cxnId="{E90D35A7-21EB-4875-9571-E5000457863E}">
      <dgm:prSet/>
      <dgm:spPr/>
      <dgm:t>
        <a:bodyPr/>
        <a:lstStyle/>
        <a:p>
          <a:endParaRPr lang="en-US"/>
        </a:p>
      </dgm:t>
    </dgm:pt>
    <dgm:pt modelId="{851848C0-D859-48FB-8052-5327A9212E9D}" type="sibTrans" cxnId="{E90D35A7-21EB-4875-9571-E5000457863E}">
      <dgm:prSet/>
      <dgm:spPr/>
      <dgm:t>
        <a:bodyPr/>
        <a:lstStyle/>
        <a:p>
          <a:endParaRPr lang="en-US"/>
        </a:p>
      </dgm:t>
    </dgm:pt>
    <dgm:pt modelId="{9E657D82-EB83-46E5-86D3-A787ABBCA5DE}">
      <dgm:prSet phldrT="[Текст]"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B298FB38-49A8-4E90-AC1A-0A603E568B37}" type="parTrans" cxnId="{A4CC292A-0903-47CA-8A86-8CAB780CB500}">
      <dgm:prSet/>
      <dgm:spPr/>
      <dgm:t>
        <a:bodyPr/>
        <a:lstStyle/>
        <a:p>
          <a:endParaRPr lang="en-US"/>
        </a:p>
      </dgm:t>
    </dgm:pt>
    <dgm:pt modelId="{424A0071-DB6A-4F62-B193-30201E0F6618}" type="sibTrans" cxnId="{A4CC292A-0903-47CA-8A86-8CAB780CB500}">
      <dgm:prSet/>
      <dgm:spPr/>
      <dgm:t>
        <a:bodyPr/>
        <a:lstStyle/>
        <a:p>
          <a:endParaRPr lang="en-US"/>
        </a:p>
      </dgm:t>
    </dgm:pt>
    <dgm:pt modelId="{FD05A550-0E56-4F3A-B591-C9BDC086493C}" type="pres">
      <dgm:prSet presAssocID="{3CBB870C-DC34-4DA3-9253-FA9704F808FE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43CB921-C17F-4A8C-896A-22DE750D1E97}" type="pres">
      <dgm:prSet presAssocID="{4C43762A-5DA7-4FE9-9533-BDC1336BCABD}" presName="posSpace" presStyleCnt="0"/>
      <dgm:spPr/>
    </dgm:pt>
    <dgm:pt modelId="{95CEF2AD-E853-4E3F-9565-BA7FBBD17C48}" type="pres">
      <dgm:prSet presAssocID="{4C43762A-5DA7-4FE9-9533-BDC1336BCABD}" presName="vertFlow" presStyleCnt="0"/>
      <dgm:spPr/>
    </dgm:pt>
    <dgm:pt modelId="{C56CB0D7-7861-40C8-83FF-D223294289BB}" type="pres">
      <dgm:prSet presAssocID="{4C43762A-5DA7-4FE9-9533-BDC1336BCABD}" presName="topSpace" presStyleCnt="0"/>
      <dgm:spPr/>
    </dgm:pt>
    <dgm:pt modelId="{26C8574A-8533-4320-AF35-8935E5067370}" type="pres">
      <dgm:prSet presAssocID="{4C43762A-5DA7-4FE9-9533-BDC1336BCABD}" presName="firstComp" presStyleCnt="0"/>
      <dgm:spPr/>
    </dgm:pt>
    <dgm:pt modelId="{5770A612-B913-4303-9322-83ECE34997B7}" type="pres">
      <dgm:prSet presAssocID="{4C43762A-5DA7-4FE9-9533-BDC1336BCABD}" presName="firstChild" presStyleLbl="bgAccFollowNode1" presStyleIdx="0" presStyleCnt="2" custScaleX="147911" custScaleY="226813" custLinFactNeighborX="40377" custLinFactNeighborY="97966"/>
      <dgm:spPr>
        <a:blipFill rotWithShape="0">
          <a:blip xmlns:r="http://schemas.openxmlformats.org/officeDocument/2006/relationships" r:embed="rId2"/>
          <a:srcRect/>
          <a:stretch>
            <a:fillRect l="-4000" r="-4000"/>
          </a:stretch>
        </a:blipFill>
      </dgm:spPr>
    </dgm:pt>
    <dgm:pt modelId="{6B332201-D391-4DB4-B66D-C95488E96D46}" type="pres">
      <dgm:prSet presAssocID="{4C43762A-5DA7-4FE9-9533-BDC1336BCABD}" presName="firstChildTx" presStyleLbl="bgAccFollowNode1" presStyleIdx="0" presStyleCnt="2">
        <dgm:presLayoutVars>
          <dgm:bulletEnabled val="1"/>
        </dgm:presLayoutVars>
      </dgm:prSet>
      <dgm:spPr/>
    </dgm:pt>
    <dgm:pt modelId="{E7D95943-A587-4FD8-8C28-8B1EE19B55DC}" type="pres">
      <dgm:prSet presAssocID="{4C43762A-5DA7-4FE9-9533-BDC1336BCABD}" presName="negSpace" presStyleCnt="0"/>
      <dgm:spPr/>
    </dgm:pt>
    <dgm:pt modelId="{8915185B-59A7-4C93-B54F-12F4AAFBC8DB}" type="pres">
      <dgm:prSet presAssocID="{4C43762A-5DA7-4FE9-9533-BDC1336BCABD}" presName="circle" presStyleLbl="node1" presStyleIdx="0" presStyleCnt="2" custScaleX="376035" custScaleY="176350" custLinFactNeighborX="-22866" custLinFactNeighborY="-44096"/>
      <dgm:spPr/>
      <dgm:t>
        <a:bodyPr/>
        <a:lstStyle/>
        <a:p>
          <a:endParaRPr lang="ru-RU"/>
        </a:p>
      </dgm:t>
    </dgm:pt>
    <dgm:pt modelId="{9D56B815-3938-475A-A8FE-D1536AE8BC57}" type="pres">
      <dgm:prSet presAssocID="{D66FBF05-6D2A-41D7-BD46-21B98BE0BCDD}" presName="transSpace" presStyleCnt="0"/>
      <dgm:spPr/>
    </dgm:pt>
    <dgm:pt modelId="{8FC564CC-67DD-4822-98A1-7DE4595B89A1}" type="pres">
      <dgm:prSet presAssocID="{B8149FA6-3D6C-4DFB-A9DF-F82E60EDD387}" presName="posSpace" presStyleCnt="0"/>
      <dgm:spPr/>
    </dgm:pt>
    <dgm:pt modelId="{16883EEA-613B-4BC6-B199-320F057A19CC}" type="pres">
      <dgm:prSet presAssocID="{B8149FA6-3D6C-4DFB-A9DF-F82E60EDD387}" presName="vertFlow" presStyleCnt="0"/>
      <dgm:spPr/>
    </dgm:pt>
    <dgm:pt modelId="{63D7CA5F-26FA-4B7A-BC0A-51F59B04CB39}" type="pres">
      <dgm:prSet presAssocID="{B8149FA6-3D6C-4DFB-A9DF-F82E60EDD387}" presName="topSpace" presStyleCnt="0"/>
      <dgm:spPr/>
    </dgm:pt>
    <dgm:pt modelId="{39807960-D251-4E20-85C8-FFC381F6932A}" type="pres">
      <dgm:prSet presAssocID="{B8149FA6-3D6C-4DFB-A9DF-F82E60EDD387}" presName="firstComp" presStyleCnt="0"/>
      <dgm:spPr/>
    </dgm:pt>
    <dgm:pt modelId="{A04618F4-E53C-427B-9DB5-C5BC47BBDD4D}" type="pres">
      <dgm:prSet presAssocID="{B8149FA6-3D6C-4DFB-A9DF-F82E60EDD387}" presName="firstChild" presStyleLbl="bgAccFollowNode1" presStyleIdx="1" presStyleCnt="2" custScaleX="147834" custScaleY="226790" custLinFactNeighborX="-42624" custLinFactNeighborY="91494"/>
      <dgm:spPr/>
      <dgm:t>
        <a:bodyPr/>
        <a:lstStyle/>
        <a:p>
          <a:endParaRPr lang="ru-RU"/>
        </a:p>
      </dgm:t>
    </dgm:pt>
    <dgm:pt modelId="{07E208A1-1544-48C6-B621-030C067772F9}" type="pres">
      <dgm:prSet presAssocID="{B8149FA6-3D6C-4DFB-A9DF-F82E60EDD387}" presName="firstChildTx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603803-A1B9-4C7A-8B60-F38156502267}" type="pres">
      <dgm:prSet presAssocID="{B8149FA6-3D6C-4DFB-A9DF-F82E60EDD387}" presName="negSpace" presStyleCnt="0"/>
      <dgm:spPr/>
    </dgm:pt>
    <dgm:pt modelId="{74DB29AF-99CE-45BD-A857-0D5A8A128F46}" type="pres">
      <dgm:prSet presAssocID="{B8149FA6-3D6C-4DFB-A9DF-F82E60EDD387}" presName="circle" presStyleLbl="node1" presStyleIdx="1" presStyleCnt="2" custScaleX="359224" custScaleY="169881" custLinFactNeighborX="-84811" custLinFactNeighborY="-49138"/>
      <dgm:spPr/>
      <dgm:t>
        <a:bodyPr/>
        <a:lstStyle/>
        <a:p>
          <a:endParaRPr lang="ru-RU"/>
        </a:p>
      </dgm:t>
    </dgm:pt>
  </dgm:ptLst>
  <dgm:cxnLst>
    <dgm:cxn modelId="{C3904C42-CD2C-4C52-95AF-EF6C1E16C605}" type="presOf" srcId="{B8149FA6-3D6C-4DFB-A9DF-F82E60EDD387}" destId="{74DB29AF-99CE-45BD-A857-0D5A8A128F46}" srcOrd="0" destOrd="0" presId="urn:microsoft.com/office/officeart/2005/8/layout/hList9"/>
    <dgm:cxn modelId="{50504374-EA25-44A1-8E61-65497B40405E}" srcId="{3CBB870C-DC34-4DA3-9253-FA9704F808FE}" destId="{4C43762A-5DA7-4FE9-9533-BDC1336BCABD}" srcOrd="0" destOrd="0" parTransId="{2F572969-384D-459C-9947-22EAF1387F72}" sibTransId="{D66FBF05-6D2A-41D7-BD46-21B98BE0BCDD}"/>
    <dgm:cxn modelId="{E90D35A7-21EB-4875-9571-E5000457863E}" srcId="{3CBB870C-DC34-4DA3-9253-FA9704F808FE}" destId="{B8149FA6-3D6C-4DFB-A9DF-F82E60EDD387}" srcOrd="1" destOrd="0" parTransId="{B741C500-8AD7-4BBC-B3A0-A562AADD26D8}" sibTransId="{851848C0-D859-48FB-8052-5327A9212E9D}"/>
    <dgm:cxn modelId="{4D960FE9-7304-400E-AC3D-650CE4C533DE}" type="presOf" srcId="{9E657D82-EB83-46E5-86D3-A787ABBCA5DE}" destId="{07E208A1-1544-48C6-B621-030C067772F9}" srcOrd="1" destOrd="0" presId="urn:microsoft.com/office/officeart/2005/8/layout/hList9"/>
    <dgm:cxn modelId="{A35595A5-C65A-4C01-AC11-5FE750E06B84}" type="presOf" srcId="{4C43762A-5DA7-4FE9-9533-BDC1336BCABD}" destId="{8915185B-59A7-4C93-B54F-12F4AAFBC8DB}" srcOrd="0" destOrd="0" presId="urn:microsoft.com/office/officeart/2005/8/layout/hList9"/>
    <dgm:cxn modelId="{A4CC292A-0903-47CA-8A86-8CAB780CB500}" srcId="{B8149FA6-3D6C-4DFB-A9DF-F82E60EDD387}" destId="{9E657D82-EB83-46E5-86D3-A787ABBCA5DE}" srcOrd="0" destOrd="0" parTransId="{B298FB38-49A8-4E90-AC1A-0A603E568B37}" sibTransId="{424A0071-DB6A-4F62-B193-30201E0F6618}"/>
    <dgm:cxn modelId="{24AFD409-9FE8-4154-BBF4-98A29BF3B80C}" type="presOf" srcId="{3CBB870C-DC34-4DA3-9253-FA9704F808FE}" destId="{FD05A550-0E56-4F3A-B591-C9BDC086493C}" srcOrd="0" destOrd="0" presId="urn:microsoft.com/office/officeart/2005/8/layout/hList9"/>
    <dgm:cxn modelId="{67AC8BF0-F2E9-44DC-9C75-768A6746AADE}" type="presOf" srcId="{9E657D82-EB83-46E5-86D3-A787ABBCA5DE}" destId="{A04618F4-E53C-427B-9DB5-C5BC47BBDD4D}" srcOrd="0" destOrd="0" presId="urn:microsoft.com/office/officeart/2005/8/layout/hList9"/>
    <dgm:cxn modelId="{B63E2D93-ED41-4A39-A7A2-FC0DC429F2D2}" type="presParOf" srcId="{FD05A550-0E56-4F3A-B591-C9BDC086493C}" destId="{C43CB921-C17F-4A8C-896A-22DE750D1E97}" srcOrd="0" destOrd="0" presId="urn:microsoft.com/office/officeart/2005/8/layout/hList9"/>
    <dgm:cxn modelId="{9D602685-0882-4BD9-B1AC-DA541E01C2A1}" type="presParOf" srcId="{FD05A550-0E56-4F3A-B591-C9BDC086493C}" destId="{95CEF2AD-E853-4E3F-9565-BA7FBBD17C48}" srcOrd="1" destOrd="0" presId="urn:microsoft.com/office/officeart/2005/8/layout/hList9"/>
    <dgm:cxn modelId="{E2894DF7-EE71-4129-B626-601E2CB4D5A7}" type="presParOf" srcId="{95CEF2AD-E853-4E3F-9565-BA7FBBD17C48}" destId="{C56CB0D7-7861-40C8-83FF-D223294289BB}" srcOrd="0" destOrd="0" presId="urn:microsoft.com/office/officeart/2005/8/layout/hList9"/>
    <dgm:cxn modelId="{FF93AD98-68B9-4DC7-B10D-421E74552AF3}" type="presParOf" srcId="{95CEF2AD-E853-4E3F-9565-BA7FBBD17C48}" destId="{26C8574A-8533-4320-AF35-8935E5067370}" srcOrd="1" destOrd="0" presId="urn:microsoft.com/office/officeart/2005/8/layout/hList9"/>
    <dgm:cxn modelId="{CD42C958-CA39-4394-B6C3-C65462EA3D9C}" type="presParOf" srcId="{26C8574A-8533-4320-AF35-8935E5067370}" destId="{5770A612-B913-4303-9322-83ECE34997B7}" srcOrd="0" destOrd="0" presId="urn:microsoft.com/office/officeart/2005/8/layout/hList9"/>
    <dgm:cxn modelId="{378BB680-2765-4573-BA5C-B3E728FCD0A9}" type="presParOf" srcId="{26C8574A-8533-4320-AF35-8935E5067370}" destId="{6B332201-D391-4DB4-B66D-C95488E96D46}" srcOrd="1" destOrd="0" presId="urn:microsoft.com/office/officeart/2005/8/layout/hList9"/>
    <dgm:cxn modelId="{763C08F4-96E6-4D66-85CD-12EE5D8653C4}" type="presParOf" srcId="{FD05A550-0E56-4F3A-B591-C9BDC086493C}" destId="{E7D95943-A587-4FD8-8C28-8B1EE19B55DC}" srcOrd="2" destOrd="0" presId="urn:microsoft.com/office/officeart/2005/8/layout/hList9"/>
    <dgm:cxn modelId="{2EBDC909-07FA-43AC-9AF8-A2C522B55991}" type="presParOf" srcId="{FD05A550-0E56-4F3A-B591-C9BDC086493C}" destId="{8915185B-59A7-4C93-B54F-12F4AAFBC8DB}" srcOrd="3" destOrd="0" presId="urn:microsoft.com/office/officeart/2005/8/layout/hList9"/>
    <dgm:cxn modelId="{20F97061-161E-4381-8FAB-0EE6D0E1D5B6}" type="presParOf" srcId="{FD05A550-0E56-4F3A-B591-C9BDC086493C}" destId="{9D56B815-3938-475A-A8FE-D1536AE8BC57}" srcOrd="4" destOrd="0" presId="urn:microsoft.com/office/officeart/2005/8/layout/hList9"/>
    <dgm:cxn modelId="{C7EC0F84-5BE9-4918-A7CA-AAD5EAF2E8B0}" type="presParOf" srcId="{FD05A550-0E56-4F3A-B591-C9BDC086493C}" destId="{8FC564CC-67DD-4822-98A1-7DE4595B89A1}" srcOrd="5" destOrd="0" presId="urn:microsoft.com/office/officeart/2005/8/layout/hList9"/>
    <dgm:cxn modelId="{8F823455-D5B9-40A6-A796-F26C0EB70BCF}" type="presParOf" srcId="{FD05A550-0E56-4F3A-B591-C9BDC086493C}" destId="{16883EEA-613B-4BC6-B199-320F057A19CC}" srcOrd="6" destOrd="0" presId="urn:microsoft.com/office/officeart/2005/8/layout/hList9"/>
    <dgm:cxn modelId="{5FA81D96-9642-4BFE-9E73-997DE3554AFD}" type="presParOf" srcId="{16883EEA-613B-4BC6-B199-320F057A19CC}" destId="{63D7CA5F-26FA-4B7A-BC0A-51F59B04CB39}" srcOrd="0" destOrd="0" presId="urn:microsoft.com/office/officeart/2005/8/layout/hList9"/>
    <dgm:cxn modelId="{0C07B414-5B5B-4353-9803-B4865C17D31E}" type="presParOf" srcId="{16883EEA-613B-4BC6-B199-320F057A19CC}" destId="{39807960-D251-4E20-85C8-FFC381F6932A}" srcOrd="1" destOrd="0" presId="urn:microsoft.com/office/officeart/2005/8/layout/hList9"/>
    <dgm:cxn modelId="{05B09448-A88A-4124-8CF0-557407751ED1}" type="presParOf" srcId="{39807960-D251-4E20-85C8-FFC381F6932A}" destId="{A04618F4-E53C-427B-9DB5-C5BC47BBDD4D}" srcOrd="0" destOrd="0" presId="urn:microsoft.com/office/officeart/2005/8/layout/hList9"/>
    <dgm:cxn modelId="{87D7EDB7-9832-4FA1-933C-041DB5EAF908}" type="presParOf" srcId="{39807960-D251-4E20-85C8-FFC381F6932A}" destId="{07E208A1-1544-48C6-B621-030C067772F9}" srcOrd="1" destOrd="0" presId="urn:microsoft.com/office/officeart/2005/8/layout/hList9"/>
    <dgm:cxn modelId="{4D2D6C06-21CE-4E90-8CF5-99CAFD10765A}" type="presParOf" srcId="{FD05A550-0E56-4F3A-B591-C9BDC086493C}" destId="{A3603803-A1B9-4C7A-8B60-F38156502267}" srcOrd="7" destOrd="0" presId="urn:microsoft.com/office/officeart/2005/8/layout/hList9"/>
    <dgm:cxn modelId="{7E9CAA44-5283-48AA-8B3B-CA25B94CBE06}" type="presParOf" srcId="{FD05A550-0E56-4F3A-B591-C9BDC086493C}" destId="{74DB29AF-99CE-45BD-A857-0D5A8A128F46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4531F-2341-46AA-A467-4B3083517FC1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498D5E-C033-47CA-A331-D1E441EE50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858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98D5E-C033-47CA-A331-D1E441EE50DA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81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383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445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816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19-Feb-21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372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19-Feb-21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430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19-Feb-21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318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19-Feb-21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568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19-Feb-21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2450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19-Feb-21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0339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19-Feb-21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709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19-Feb-21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799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6723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19-Feb-21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8693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19-Feb-21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2005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19-Feb-21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4391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19-Feb-21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647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00"/>
            </a:lvl1pPr>
            <a:lvl2pPr marL="152375" indent="-152375">
              <a:buFont typeface="Arial" panose="020B0604020202020204" pitchFamily="34" charset="0"/>
              <a:buChar char="•"/>
              <a:defRPr sz="1300"/>
            </a:lvl2pPr>
            <a:lvl3pPr marL="304750" indent="-152375">
              <a:defRPr sz="1300"/>
            </a:lvl3pPr>
            <a:lvl4pPr marL="533311" indent="-228561">
              <a:defRPr sz="1300"/>
            </a:lvl4pPr>
            <a:lvl5pPr marL="761872" indent="-228561"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00"/>
            </a:lvl1pPr>
            <a:lvl2pPr marL="152375" indent="-152375">
              <a:buFont typeface="Arial" panose="020B0604020202020204" pitchFamily="34" charset="0"/>
              <a:buChar char="•"/>
              <a:defRPr sz="1300"/>
            </a:lvl2pPr>
            <a:lvl3pPr marL="304750" indent="-152375">
              <a:defRPr sz="1300"/>
            </a:lvl3pPr>
            <a:lvl4pPr marL="533311" indent="-228561">
              <a:defRPr sz="1300"/>
            </a:lvl4pPr>
            <a:lvl5pPr marL="761872" indent="-228561"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00"/>
            </a:lvl1pPr>
            <a:lvl2pPr marL="152375" indent="-152375">
              <a:buFont typeface="Arial" panose="020B0604020202020204" pitchFamily="34" charset="0"/>
              <a:buChar char="•"/>
              <a:defRPr sz="1300"/>
            </a:lvl2pPr>
            <a:lvl3pPr marL="304750" indent="-152375">
              <a:defRPr sz="1300"/>
            </a:lvl3pPr>
            <a:lvl4pPr marL="533311" indent="-228561">
              <a:defRPr sz="1300"/>
            </a:lvl4pPr>
            <a:lvl5pPr marL="761872" indent="-228561"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694737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692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62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48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114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352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32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079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B0A5E-F56F-47D4-9D98-0BCDDDC3958C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DD318-3BD6-4AC0-B386-A0E20A06C0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050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19-Feb-21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224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46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0" y="-15344"/>
            <a:ext cx="12175067" cy="185843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lIns="0" tIns="0" rIns="0" bIns="0"/>
          <a:lstStyle/>
          <a:p>
            <a:pPr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15" name="object 4"/>
          <p:cNvSpPr txBox="1"/>
          <p:nvPr/>
        </p:nvSpPr>
        <p:spPr>
          <a:xfrm>
            <a:off x="1050876" y="2125724"/>
            <a:ext cx="8625386" cy="2230416"/>
          </a:xfrm>
          <a:prstGeom prst="rect">
            <a:avLst/>
          </a:prstGeom>
          <a:solidFill>
            <a:schemeClr val="bg1"/>
          </a:solidFill>
        </p:spPr>
        <p:txBody>
          <a:bodyPr wrap="square" lIns="0" tIns="29525" rIns="0" bIns="0">
            <a:spAutoFit/>
          </a:bodyPr>
          <a:lstStyle/>
          <a:p>
            <a:pPr>
              <a:defRPr/>
            </a:pPr>
            <a:r>
              <a:rPr lang="en-US" altLang="ru-RU" sz="5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lang="en-US" altLang="ru-RU" sz="5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  <a:endParaRPr lang="en-US" altLang="ru-RU" sz="5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altLang="ru-RU" sz="5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Antropogen</a:t>
            </a:r>
            <a:r>
              <a:rPr lang="en-US" altLang="ru-RU" sz="5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5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landshaftlar</a:t>
            </a:r>
            <a:endParaRPr lang="ru-RU" sz="5400" b="1" spc="1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68438">
              <a:lnSpc>
                <a:spcPts val="4151"/>
              </a:lnSpc>
              <a:defRPr/>
            </a:pPr>
            <a:endParaRPr sz="40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6" name="object 5"/>
          <p:cNvSpPr/>
          <p:nvPr/>
        </p:nvSpPr>
        <p:spPr>
          <a:xfrm>
            <a:off x="306917" y="2169310"/>
            <a:ext cx="603251" cy="176406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lIns="0" tIns="0" rIns="0" bIns="0"/>
          <a:lstStyle/>
          <a:p>
            <a:pPr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8" name="object 2"/>
          <p:cNvSpPr txBox="1">
            <a:spLocks/>
          </p:cNvSpPr>
          <p:nvPr/>
        </p:nvSpPr>
        <p:spPr>
          <a:xfrm>
            <a:off x="1427159" y="295714"/>
            <a:ext cx="7776908" cy="1139207"/>
          </a:xfrm>
          <a:prstGeom prst="rect">
            <a:avLst/>
          </a:prstGeom>
        </p:spPr>
        <p:txBody>
          <a:bodyPr wrap="square" lIns="0" tIns="30910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911225"/>
            <a:r>
              <a:rPr lang="en-US" altLang="ru-RU" sz="7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GEOGRAFIYA</a:t>
            </a:r>
            <a:endParaRPr lang="ru-RU" altLang="ru-RU" sz="7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object 12"/>
          <p:cNvSpPr/>
          <p:nvPr/>
        </p:nvSpPr>
        <p:spPr>
          <a:xfrm>
            <a:off x="1166284" y="893233"/>
            <a:ext cx="133349" cy="228600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370">
              <a:defRPr/>
            </a:pPr>
            <a:endParaRPr sz="39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83" name="Picture 11" descr="https://pngicon.ru/file/uploads/iconka_globus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" y="1"/>
            <a:ext cx="1745796" cy="1745796"/>
          </a:xfrm>
          <a:prstGeom prst="rect">
            <a:avLst/>
          </a:prstGeom>
          <a:noFill/>
        </p:spPr>
      </p:pic>
      <p:sp>
        <p:nvSpPr>
          <p:cNvPr id="4104" name="AutoShape 13" descr="https://ykl-res.azureedge.net/d732e253-a486-44c3-8d13-eeff19a0412b/27-08-2018%2020-35-37.jpg"/>
          <p:cNvSpPr>
            <a:spLocks noChangeAspect="1" noChangeArrowheads="1"/>
          </p:cNvSpPr>
          <p:nvPr/>
        </p:nvSpPr>
        <p:spPr bwMode="auto">
          <a:xfrm>
            <a:off x="154517" y="-14393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/>
          <a:lstStyle/>
          <a:p>
            <a:endParaRPr lang="ru-RU" altLang="ru-RU"/>
          </a:p>
        </p:txBody>
      </p:sp>
      <p:sp>
        <p:nvSpPr>
          <p:cNvPr id="4105" name="AutoShape 15" descr="https://ykl-res.azureedge.net/d732e253-a486-44c3-8d13-eeff19a0412b/27-08-2018%2020-35-37.jpg"/>
          <p:cNvSpPr>
            <a:spLocks noChangeAspect="1" noChangeArrowheads="1"/>
          </p:cNvSpPr>
          <p:nvPr/>
        </p:nvSpPr>
        <p:spPr bwMode="auto">
          <a:xfrm>
            <a:off x="306917" y="8467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/>
          <a:lstStyle/>
          <a:p>
            <a:endParaRPr lang="ru-RU" altLang="ru-RU"/>
          </a:p>
        </p:txBody>
      </p:sp>
      <p:pic>
        <p:nvPicPr>
          <p:cNvPr id="4107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593" y="210609"/>
            <a:ext cx="2080683" cy="1437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31E9F20-63B9-4F07-A912-3DEB9BB3481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31593" y="2082695"/>
            <a:ext cx="2710070" cy="3157152"/>
          </a:xfrm>
          <a:prstGeom prst="rect">
            <a:avLst/>
          </a:prstGeom>
        </p:spPr>
      </p:pic>
      <p:sp>
        <p:nvSpPr>
          <p:cNvPr id="14" name="object 13">
            <a:extLst/>
          </p:cNvPr>
          <p:cNvSpPr txBox="1"/>
          <p:nvPr/>
        </p:nvSpPr>
        <p:spPr>
          <a:xfrm>
            <a:off x="10498710" y="614136"/>
            <a:ext cx="979487" cy="517525"/>
          </a:xfrm>
          <a:prstGeom prst="rect">
            <a:avLst/>
          </a:prstGeom>
        </p:spPr>
        <p:txBody>
          <a:bodyPr lIns="0" tIns="25498" rIns="0" bIns="0">
            <a:spAutoFit/>
          </a:bodyPr>
          <a:lstStyle/>
          <a:p>
            <a:pPr defTabSz="1218848">
              <a:spcBef>
                <a:spcPts val="201"/>
              </a:spcBef>
              <a:defRPr/>
            </a:pPr>
            <a:r>
              <a:rPr lang="en-US" sz="3200" b="1" spc="-11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32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17" name="object 12">
            <a:extLst/>
          </p:cNvPr>
          <p:cNvSpPr txBox="1"/>
          <p:nvPr/>
        </p:nvSpPr>
        <p:spPr>
          <a:xfrm>
            <a:off x="9509688" y="479046"/>
            <a:ext cx="1188994" cy="772542"/>
          </a:xfrm>
          <a:prstGeom prst="rect">
            <a:avLst/>
          </a:prstGeom>
        </p:spPr>
        <p:txBody>
          <a:bodyPr wrap="square" lIns="0" tIns="33551" rIns="0" bIns="0">
            <a:spAutoFit/>
          </a:bodyPr>
          <a:lstStyle/>
          <a:p>
            <a:pPr defTabSz="1218848">
              <a:spcBef>
                <a:spcPts val="265"/>
              </a:spcBef>
              <a:defRPr/>
            </a:pPr>
            <a:r>
              <a:rPr lang="en-US" sz="4800" b="1" spc="21" dirty="0" smtClean="0">
                <a:solidFill>
                  <a:srgbClr val="FEFEFE"/>
                </a:solidFill>
                <a:latin typeface="Arial"/>
                <a:cs typeface="Arial"/>
              </a:rPr>
              <a:t>10-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19" name="object 5"/>
          <p:cNvSpPr/>
          <p:nvPr/>
        </p:nvSpPr>
        <p:spPr>
          <a:xfrm>
            <a:off x="306917" y="4357817"/>
            <a:ext cx="603251" cy="176406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lIns="0" tIns="0" rIns="0" bIns="0"/>
          <a:lstStyle/>
          <a:p>
            <a:pPr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0876" y="4669100"/>
            <a:ext cx="7975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Shayxontohur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tumani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276-maktabning </a:t>
            </a:r>
          </a:p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geografiya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fani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o’qituvchisi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Shodiyeva Nafosat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9948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83099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Antropogen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landshaftlar</a:t>
            </a:r>
            <a:endParaRPr lang="ru-RU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23680ED-75D2-4134-A3E4-7BE61E094BEB}"/>
              </a:ext>
            </a:extLst>
          </p:cNvPr>
          <p:cNvSpPr txBox="1"/>
          <p:nvPr/>
        </p:nvSpPr>
        <p:spPr>
          <a:xfrm>
            <a:off x="68181" y="3788111"/>
            <a:ext cx="4555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Kuchsiz o‘zgartirilgan landshaftlar</a:t>
            </a:r>
            <a:endParaRPr lang="en-US" sz="2800" b="1" i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34FEFE9-AF1A-4B36-8B56-EBAEE279EA98}"/>
              </a:ext>
            </a:extLst>
          </p:cNvPr>
          <p:cNvSpPr txBox="1"/>
          <p:nvPr/>
        </p:nvSpPr>
        <p:spPr>
          <a:xfrm>
            <a:off x="68181" y="4742218"/>
            <a:ext cx="43754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faoliyatining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ekstensiv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xili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ta’siriga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duchor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landshaftlar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300C0E5-B9E7-43DE-9D2D-35BF5E8D2000}"/>
              </a:ext>
            </a:extLst>
          </p:cNvPr>
          <p:cNvSpPr txBox="1"/>
          <p:nvPr/>
        </p:nvSpPr>
        <p:spPr>
          <a:xfrm>
            <a:off x="6749716" y="4172651"/>
            <a:ext cx="54422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landshaftlarda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faoliyati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ayrim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komponentlargagina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etib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aloqadorliklar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hali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buzilmagan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avvalgi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holatini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tiklab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olishi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C732543-F5AD-41A6-87AC-296953F6D6B5}"/>
              </a:ext>
            </a:extLst>
          </p:cNvPr>
          <p:cNvSpPr txBox="1"/>
          <p:nvPr/>
        </p:nvSpPr>
        <p:spPr>
          <a:xfrm>
            <a:off x="4868778" y="1874177"/>
            <a:ext cx="3160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Ovchilik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baliqchilik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B89428F-79B6-4FBE-ADA6-B8C2006357E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842" y="991270"/>
            <a:ext cx="4796588" cy="279684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AEDDCEA-A2A3-4859-A493-9896963E9BC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80421" y="991270"/>
            <a:ext cx="4259181" cy="26860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5163ED8-F568-458E-9022-DA9BA7E600E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43664" y="4027865"/>
            <a:ext cx="2306052" cy="260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6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83099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Antropogen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landshaftlar</a:t>
            </a:r>
            <a:endParaRPr lang="ru-RU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23680ED-75D2-4134-A3E4-7BE61E094BEB}"/>
              </a:ext>
            </a:extLst>
          </p:cNvPr>
          <p:cNvSpPr txBox="1"/>
          <p:nvPr/>
        </p:nvSpPr>
        <p:spPr>
          <a:xfrm>
            <a:off x="68181" y="3788111"/>
            <a:ext cx="4716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sz="28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o‘zgartirilgan</a:t>
            </a:r>
            <a:r>
              <a:rPr lang="en-US" sz="28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</a:t>
            </a:r>
            <a:r>
              <a:rPr lang="en-US" sz="2800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buzilgan</a:t>
            </a:r>
            <a:r>
              <a:rPr lang="en-US" sz="28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r>
              <a:rPr lang="en-US" sz="2800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landshaftlar</a:t>
            </a:r>
            <a:r>
              <a:rPr lang="en-US" sz="28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34FEFE9-AF1A-4B36-8B56-EBAEE279EA98}"/>
              </a:ext>
            </a:extLst>
          </p:cNvPr>
          <p:cNvSpPr txBox="1"/>
          <p:nvPr/>
        </p:nvSpPr>
        <p:spPr>
          <a:xfrm>
            <a:off x="68182" y="4992506"/>
            <a:ext cx="4716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guruhdagi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landshaftlar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faoliyatining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jadal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o‘zgargan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landshaftlardir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300C0E5-B9E7-43DE-9D2D-35BF5E8D2000}"/>
              </a:ext>
            </a:extLst>
          </p:cNvPr>
          <p:cNvSpPr txBox="1"/>
          <p:nvPr/>
        </p:nvSpPr>
        <p:spPr>
          <a:xfrm>
            <a:off x="7944852" y="4132383"/>
            <a:ext cx="41789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komponentlari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o‘zgarib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landshaftlar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tuzilishining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sezilarli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darajada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buzilishiga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kelgan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C732543-F5AD-41A6-87AC-296953F6D6B5}"/>
              </a:ext>
            </a:extLst>
          </p:cNvPr>
          <p:cNvSpPr txBox="1"/>
          <p:nvPr/>
        </p:nvSpPr>
        <p:spPr>
          <a:xfrm>
            <a:off x="4894847" y="1431387"/>
            <a:ext cx="29397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karyerlar,  konchilik </a:t>
            </a:r>
          </a:p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sanoati  chiqindilari  uyumlari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62A00A0-DFE4-48D0-AA2F-163B2A21F00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8812" y="1014056"/>
            <a:ext cx="4808620" cy="27740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BE28B9B-09BA-42D4-9A84-EA2A127BAD5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36042" y="1014056"/>
            <a:ext cx="4283241" cy="277405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25AB84F-2B29-4356-A9AE-587CA3A8A86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4557" y="4010526"/>
            <a:ext cx="3160295" cy="266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9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83099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Antropogen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landshaftlar</a:t>
            </a:r>
            <a:endParaRPr lang="ru-RU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23680ED-75D2-4134-A3E4-7BE61E094BEB}"/>
              </a:ext>
            </a:extLst>
          </p:cNvPr>
          <p:cNvSpPr txBox="1"/>
          <p:nvPr/>
        </p:nvSpPr>
        <p:spPr>
          <a:xfrm>
            <a:off x="4836695" y="2283765"/>
            <a:ext cx="42832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Madaniy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landshaftlar</a:t>
            </a:r>
            <a:endParaRPr lang="en-US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34FEFE9-AF1A-4B36-8B56-EBAEE279EA98}"/>
              </a:ext>
            </a:extLst>
          </p:cNvPr>
          <p:cNvSpPr txBox="1"/>
          <p:nvPr/>
        </p:nvSpPr>
        <p:spPr>
          <a:xfrm>
            <a:off x="5608271" y="4009990"/>
            <a:ext cx="6529137" cy="2585323"/>
          </a:xfrm>
          <a:prstGeom prst="rect">
            <a:avLst/>
          </a:prstGeom>
          <a:noFill/>
          <a:ln w="57150">
            <a:solidFill>
              <a:srgbClr val="0070C0"/>
            </a:solidFill>
            <a:prstDash val="solid"/>
          </a:ln>
        </p:spPr>
        <p:txBody>
          <a:bodyPr wrap="square" rtlCol="0">
            <a:spAutoFit/>
          </a:bodyPr>
          <a:lstStyle/>
          <a:p>
            <a:pPr indent="363538" algn="just"/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tomonidan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jamiyat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manfaatlarini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ko‘zlagan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ilmiy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asoslangan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oqilona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o‘zgartirilgan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landshaftlar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en-US" sz="2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63538" algn="just"/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Masalan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sifatli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ishlov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berilayotgan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bog‘lar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paxtazorlar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plantatsiyalar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h.k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73C24A5-98F8-4FE3-A8B0-5435F903BC8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4171" y="885711"/>
            <a:ext cx="5318271" cy="32312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ACFB095-C361-4FEF-A632-D416BB098B4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11411" y="885711"/>
            <a:ext cx="3577390" cy="29705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025050B-F0C7-47AD-83E7-259F6F066E7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4171" y="4309526"/>
            <a:ext cx="5318271" cy="224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0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83099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Madaniy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landshaft</a:t>
            </a:r>
            <a:endParaRPr lang="ru-RU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="" xmlns:a16="http://schemas.microsoft.com/office/drawing/2014/main" id="{4A394729-3C02-4DDE-BFF7-651C8C9807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0224942"/>
              </p:ext>
            </p:extLst>
          </p:nvPr>
        </p:nvGraphicFramePr>
        <p:xfrm>
          <a:off x="609600" y="375742"/>
          <a:ext cx="11582400" cy="6089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446A94B1-5214-4A3F-BF06-6DBEE193EF79}"/>
              </a:ext>
            </a:extLst>
          </p:cNvPr>
          <p:cNvCxnSpPr/>
          <p:nvPr/>
        </p:nvCxnSpPr>
        <p:spPr>
          <a:xfrm>
            <a:off x="6096000" y="1219200"/>
            <a:ext cx="0" cy="5245768"/>
          </a:xfrm>
          <a:prstGeom prst="line">
            <a:avLst/>
          </a:prstGeom>
          <a:ln w="28575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51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80887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Buzilgan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yerlar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трелка: вправо 6">
            <a:extLst>
              <a:ext uri="{FF2B5EF4-FFF2-40B4-BE49-F238E27FC236}">
                <a16:creationId xmlns="" xmlns:a16="http://schemas.microsoft.com/office/drawing/2014/main" id="{27D998CE-29EA-46A5-B811-8A3552CC47CA}"/>
              </a:ext>
            </a:extLst>
          </p:cNvPr>
          <p:cNvSpPr/>
          <p:nvPr/>
        </p:nvSpPr>
        <p:spPr>
          <a:xfrm rot="5400000">
            <a:off x="5825548" y="429608"/>
            <a:ext cx="540902" cy="1349221"/>
          </a:xfrm>
          <a:prstGeom prst="rightArrow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CC"/>
              </a:solidFill>
            </a:endParaRPr>
          </a:p>
        </p:txBody>
      </p:sp>
      <p:sp>
        <p:nvSpPr>
          <p:cNvPr id="8" name="Блок-схема: альтернативный процесс 7">
            <a:extLst>
              <a:ext uri="{FF2B5EF4-FFF2-40B4-BE49-F238E27FC236}">
                <a16:creationId xmlns="" xmlns:a16="http://schemas.microsoft.com/office/drawing/2014/main" id="{AE370652-5A32-4E72-A95E-EE55AE80E094}"/>
              </a:ext>
            </a:extLst>
          </p:cNvPr>
          <p:cNvSpPr/>
          <p:nvPr/>
        </p:nvSpPr>
        <p:spPr>
          <a:xfrm>
            <a:off x="88230" y="1374669"/>
            <a:ext cx="12015537" cy="2061507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faoliyati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jarayonlar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oqibatida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xo‘jalik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qiymatini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yo‘qotgan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yaroqsiz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yaroqli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holga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kelgan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tuproq-o‘simlik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qoplamining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gidrologik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rejimining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o‘zgarishi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texnogen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relyefning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keltirilishi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munosabati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atrof-muhitga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salbiy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manbayi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yoqimsiz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manzarali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1C760A3-D838-4C24-AB48-B9B4BA1A728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3198" y="3516959"/>
            <a:ext cx="5297308" cy="25703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60379A9-E4BD-4F93-B354-09FCD3324C22}"/>
              </a:ext>
            </a:extLst>
          </p:cNvPr>
          <p:cNvSpPr txBox="1"/>
          <p:nvPr/>
        </p:nvSpPr>
        <p:spPr>
          <a:xfrm>
            <a:off x="88230" y="6063479"/>
            <a:ext cx="11973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Buzilgan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yerlarga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ekin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dalalaridagi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jarlar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suvomborlari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yonidagi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botqoqlar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konchilik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hududlaridagi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surilmalar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o‘pirilishlar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tashlamalar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chiqindixonalarni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misol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keltirish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020" y="3516959"/>
            <a:ext cx="3143106" cy="25703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8" t="46275" r="4248"/>
          <a:stretch/>
        </p:blipFill>
        <p:spPr>
          <a:xfrm>
            <a:off x="9066055" y="3516959"/>
            <a:ext cx="2568825" cy="257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74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80887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Rekultivatsiya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2C3A9B8-F757-44FC-838C-DA0FC1EBCCD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451" y="896667"/>
            <a:ext cx="2919663" cy="22957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5CC8772-90C4-4C22-9FD3-2308660B15F0}"/>
              </a:ext>
            </a:extLst>
          </p:cNvPr>
          <p:cNvSpPr txBox="1"/>
          <p:nvPr/>
        </p:nvSpPr>
        <p:spPr>
          <a:xfrm>
            <a:off x="224341" y="5346447"/>
            <a:ext cx="5638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Buzilgan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yerlarni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rekultivatsiya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ularni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qayta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tiklash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ishlov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berish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demakdir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2DC266C4-2CFD-4265-B16A-FE93EB2871F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1122" y="896667"/>
            <a:ext cx="5831304" cy="36934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8832332-4A75-474D-8749-32EDBAE90BF0}"/>
              </a:ext>
            </a:extLst>
          </p:cNvPr>
          <p:cNvSpPr txBox="1"/>
          <p:nvPr/>
        </p:nvSpPr>
        <p:spPr>
          <a:xfrm>
            <a:off x="5775158" y="4677936"/>
            <a:ext cx="624087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Buzilgan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yerlarni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qayta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tiklash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ishlariga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mablag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‘ 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talab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qilinadi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Respublikamizda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hozirgi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paytda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yerlarda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yaylovlar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bog‘lar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ko‘llar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rekreatsiya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maskanlari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barpo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etilib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xo‘jalikda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foydalanilmoqda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5206B30C-EE00-4945-AACE-FA21BBF5BF73}"/>
              </a:ext>
            </a:extLst>
          </p:cNvPr>
          <p:cNvCxnSpPr/>
          <p:nvPr/>
        </p:nvCxnSpPr>
        <p:spPr>
          <a:xfrm>
            <a:off x="5775158" y="896667"/>
            <a:ext cx="0" cy="56324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280721C0-9A54-4C30-AE51-7245DDBB12E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21450" y="932696"/>
            <a:ext cx="2425372" cy="225968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BCFB4687-574D-4490-B026-9B0A0B16BEB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6463" y="3225659"/>
            <a:ext cx="5510714" cy="18322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905767" y="4121624"/>
            <a:ext cx="1296537" cy="46852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avval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774072" y="4141796"/>
            <a:ext cx="1296537" cy="46852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keyin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79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80887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Geotextizim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0673A04-B929-430E-92D8-42095A23070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4590" y="924961"/>
            <a:ext cx="5494420" cy="27609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9714467-1FE5-43FC-91A1-7E50B282AAE1}"/>
              </a:ext>
            </a:extLst>
          </p:cNvPr>
          <p:cNvSpPr txBox="1"/>
          <p:nvPr/>
        </p:nvSpPr>
        <p:spPr>
          <a:xfrm>
            <a:off x="5992369" y="1182042"/>
            <a:ext cx="6062553" cy="2246769"/>
          </a:xfrm>
          <a:prstGeom prst="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abiiy-texnik</a:t>
            </a:r>
            <a:r>
              <a:rPr lang="en-US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tizimlarning</a:t>
            </a:r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alohida</a:t>
            </a:r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xili</a:t>
            </a:r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 </a:t>
            </a:r>
            <a:r>
              <a:rPr lang="en-US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texnika</a:t>
            </a:r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texnik</a:t>
            </a:r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tizimlarning</a:t>
            </a:r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uyg‘unligi</a:t>
            </a:r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tushuniladi</a:t>
            </a:r>
            <a:r>
              <a:rPr lang="en-US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" b="15771"/>
          <a:stretch/>
        </p:blipFill>
        <p:spPr>
          <a:xfrm>
            <a:off x="224590" y="3916907"/>
            <a:ext cx="5526153" cy="27909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836" y="3916906"/>
            <a:ext cx="2919618" cy="27909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555" y="3916907"/>
            <a:ext cx="3075367" cy="279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7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80887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Mavzuni</a:t>
            </a:r>
            <a:r>
              <a:rPr lang="en-US" altLang="ru-RU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endParaRPr lang="en-US" altLang="ru-RU" sz="4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76058" y="915399"/>
            <a:ext cx="1182029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Antropogen</a:t>
            </a:r>
            <a:r>
              <a:rPr lang="en-US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landshaftlar</a:t>
            </a:r>
            <a:r>
              <a:rPr lang="en-US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24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nimaga</a:t>
            </a:r>
            <a:r>
              <a:rPr lang="en-US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aytiladi</a:t>
            </a:r>
            <a:r>
              <a:rPr lang="en-US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61938" indent="-261938"/>
            <a:r>
              <a:rPr 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xo‘jalik</a:t>
            </a:r>
            <a:r>
              <a:rPr lang="en-US" sz="24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faoliyati</a:t>
            </a:r>
            <a:r>
              <a:rPr lang="en-US" sz="24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en-US" sz="24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o‘zgargan</a:t>
            </a:r>
            <a:r>
              <a:rPr lang="en-US" sz="24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geotizimlar</a:t>
            </a:r>
            <a:r>
              <a:rPr 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antropogen</a:t>
            </a:r>
            <a:r>
              <a:rPr 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landshaftlar</a:t>
            </a:r>
            <a:r>
              <a:rPr lang="en-US" sz="24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F.N.Milkov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tasnifiga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antropogen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landshaftlar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nechta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sinfga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ajratilgan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F.N.Milkov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antropogen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landshaftlarni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landshaft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sinfiga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ajratadi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A.G.Isachenko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tasnifiga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rasm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antropogen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landshaftlarning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guruhiga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mansub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62A00A0-DFE4-48D0-AA2F-163B2A21F00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721" y="4866934"/>
            <a:ext cx="3103461" cy="179036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014545" y="4470218"/>
            <a:ext cx="59763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o‘zgartirilgan</a:t>
            </a:r>
            <a:r>
              <a:rPr lang="en-US" sz="24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buzilgan</a:t>
            </a:r>
            <a:r>
              <a:rPr lang="en-US" sz="24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landshaftlar</a:t>
            </a:r>
            <a:endParaRPr lang="en-US" sz="24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10765" y="973455"/>
            <a:ext cx="518614" cy="53088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10765" y="2410385"/>
            <a:ext cx="518614" cy="530883"/>
          </a:xfrm>
          <a:prstGeom prst="ellips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Овал 9"/>
          <p:cNvSpPr/>
          <p:nvPr/>
        </p:nvSpPr>
        <p:spPr>
          <a:xfrm>
            <a:off x="210765" y="3605878"/>
            <a:ext cx="518614" cy="53088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38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80887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pc="5" dirty="0" err="1">
                <a:solidFill>
                  <a:schemeClr val="bg1"/>
                </a:solidFill>
                <a:latin typeface="Arial"/>
                <a:cs typeface="Arial"/>
              </a:rPr>
              <a:t>Mustaqil</a:t>
            </a:r>
            <a:r>
              <a:rPr lang="en-US" sz="4800" b="1" spc="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800" b="1" spc="5" dirty="0" err="1">
                <a:solidFill>
                  <a:schemeClr val="bg1"/>
                </a:solidFill>
                <a:latin typeface="Arial"/>
                <a:cs typeface="Arial"/>
              </a:rPr>
              <a:t>bajarish</a:t>
            </a:r>
            <a:r>
              <a:rPr lang="en-US" sz="4800" b="1" spc="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8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uchun</a:t>
            </a:r>
            <a:r>
              <a:rPr lang="en-US" sz="48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8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topshiriqlar</a:t>
            </a:r>
            <a:r>
              <a:rPr lang="ru-RU" altLang="ru-RU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5"/>
          <p:cNvSpPr>
            <a:spLocks/>
          </p:cNvSpPr>
          <p:nvPr/>
        </p:nvSpPr>
        <p:spPr bwMode="auto">
          <a:xfrm>
            <a:off x="186988" y="1441424"/>
            <a:ext cx="2313517" cy="846667"/>
          </a:xfrm>
          <a:custGeom>
            <a:avLst/>
            <a:gdLst>
              <a:gd name="T0" fmla="*/ 174603449 w 1094105"/>
              <a:gd name="T1" fmla="*/ 0 h 400050"/>
              <a:gd name="T2" fmla="*/ 44636802 w 1094105"/>
              <a:gd name="T3" fmla="*/ 0 h 400050"/>
              <a:gd name="T4" fmla="*/ 37421227 w 1094105"/>
              <a:gd name="T5" fmla="*/ 592613 h 400050"/>
              <a:gd name="T6" fmla="*/ 30567189 w 1094105"/>
              <a:gd name="T7" fmla="*/ 2307708 h 400050"/>
              <a:gd name="T8" fmla="*/ 24168430 w 1094105"/>
              <a:gd name="T9" fmla="*/ 5050416 h 400050"/>
              <a:gd name="T10" fmla="*/ 18318823 w 1094105"/>
              <a:gd name="T11" fmla="*/ 8726290 h 400050"/>
              <a:gd name="T12" fmla="*/ 13111863 w 1094105"/>
              <a:gd name="T13" fmla="*/ 13240356 h 400050"/>
              <a:gd name="T14" fmla="*/ 8641561 w 1094105"/>
              <a:gd name="T15" fmla="*/ 18498211 h 400050"/>
              <a:gd name="T16" fmla="*/ 5001493 w 1094105"/>
              <a:gd name="T17" fmla="*/ 24405044 h 400050"/>
              <a:gd name="T18" fmla="*/ 2285252 w 1094105"/>
              <a:gd name="T19" fmla="*/ 30866405 h 400050"/>
              <a:gd name="T20" fmla="*/ 586785 w 1094105"/>
              <a:gd name="T21" fmla="*/ 37787317 h 400050"/>
              <a:gd name="T22" fmla="*/ 0 w 1094105"/>
              <a:gd name="T23" fmla="*/ 45073514 h 400050"/>
              <a:gd name="T24" fmla="*/ 0 w 1094105"/>
              <a:gd name="T25" fmla="*/ 64399700 h 400050"/>
              <a:gd name="T26" fmla="*/ 129966509 w 1094105"/>
              <a:gd name="T27" fmla="*/ 64399700 h 400050"/>
              <a:gd name="T28" fmla="*/ 137182265 w 1094105"/>
              <a:gd name="T29" fmla="*/ 63806932 h 400050"/>
              <a:gd name="T30" fmla="*/ 144036376 w 1094105"/>
              <a:gd name="T31" fmla="*/ 62091883 h 400050"/>
              <a:gd name="T32" fmla="*/ 150435062 w 1094105"/>
              <a:gd name="T33" fmla="*/ 59349154 h 400050"/>
              <a:gd name="T34" fmla="*/ 156284594 w 1094105"/>
              <a:gd name="T35" fmla="*/ 55673294 h 400050"/>
              <a:gd name="T36" fmla="*/ 161491429 w 1094105"/>
              <a:gd name="T37" fmla="*/ 51159233 h 400050"/>
              <a:gd name="T38" fmla="*/ 165961916 w 1094105"/>
              <a:gd name="T39" fmla="*/ 45901413 h 400050"/>
              <a:gd name="T40" fmla="*/ 169602040 w 1094105"/>
              <a:gd name="T41" fmla="*/ 39994384 h 400050"/>
              <a:gd name="T42" fmla="*/ 172318048 w 1094105"/>
              <a:gd name="T43" fmla="*/ 33533119 h 400050"/>
              <a:gd name="T44" fmla="*/ 174016512 w 1094105"/>
              <a:gd name="T45" fmla="*/ 26612122 h 400050"/>
              <a:gd name="T46" fmla="*/ 174603449 w 1094105"/>
              <a:gd name="T47" fmla="*/ 19326041 h 400050"/>
              <a:gd name="T48" fmla="*/ 174603449 w 1094105"/>
              <a:gd name="T49" fmla="*/ 0 h 40005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object 8"/>
          <p:cNvSpPr txBox="1">
            <a:spLocks noChangeArrowheads="1"/>
          </p:cNvSpPr>
          <p:nvPr/>
        </p:nvSpPr>
        <p:spPr bwMode="auto">
          <a:xfrm>
            <a:off x="2827969" y="889139"/>
            <a:ext cx="8928602" cy="510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5643" rIns="0" bIns="0">
            <a:spAutoFit/>
          </a:bodyPr>
          <a:lstStyle>
            <a:lvl1pPr marL="190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8100" indent="411163" algn="just" defTabSz="685800">
              <a:lnSpc>
                <a:spcPct val="100000"/>
              </a:lnSpc>
              <a:spcAft>
                <a:spcPts val="600"/>
              </a:spcAft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Darslikning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45-49-sahifalaridagi    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Antropogen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landshaftlar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mavzusini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o‘qish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yakunidagi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yozish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8100" indent="411163" algn="just">
              <a:lnSpc>
                <a:spcPct val="10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O‘zingiz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yashaydigan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hududdagi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antropogen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landshaftlarga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misollar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keltiring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F.N.Milkov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A.G.Isachenko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tasnifiga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antropogen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landshaftning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turiga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mansubligini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aniqlang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3600" b="1" dirty="0">
              <a:solidFill>
                <a:srgbClr val="007035"/>
              </a:solidFill>
            </a:endParaRPr>
          </a:p>
        </p:txBody>
      </p:sp>
      <p:sp>
        <p:nvSpPr>
          <p:cNvPr id="5" name="object 10"/>
          <p:cNvSpPr>
            <a:spLocks/>
          </p:cNvSpPr>
          <p:nvPr/>
        </p:nvSpPr>
        <p:spPr bwMode="auto">
          <a:xfrm>
            <a:off x="4748433" y="6082933"/>
            <a:ext cx="5213351" cy="656167"/>
          </a:xfrm>
          <a:custGeom>
            <a:avLst/>
            <a:gdLst>
              <a:gd name="T0" fmla="*/ 393135305 w 2465704"/>
              <a:gd name="T1" fmla="*/ 0 h 310514"/>
              <a:gd name="T2" fmla="*/ 34628206 w 2465704"/>
              <a:gd name="T3" fmla="*/ 0 h 310514"/>
              <a:gd name="T4" fmla="*/ 26713092 w 2465704"/>
              <a:gd name="T5" fmla="*/ 913080 h 310514"/>
              <a:gd name="T6" fmla="*/ 19433913 w 2465704"/>
              <a:gd name="T7" fmla="*/ 3511715 h 310514"/>
              <a:gd name="T8" fmla="*/ 13003083 w 2465704"/>
              <a:gd name="T9" fmla="*/ 7585482 h 310514"/>
              <a:gd name="T10" fmla="*/ 7632179 w 2465704"/>
              <a:gd name="T11" fmla="*/ 12923384 h 310514"/>
              <a:gd name="T12" fmla="*/ 3533287 w 2465704"/>
              <a:gd name="T13" fmla="*/ 19314839 h 310514"/>
              <a:gd name="T14" fmla="*/ 918586 w 2465704"/>
              <a:gd name="T15" fmla="*/ 26548994 h 310514"/>
              <a:gd name="T16" fmla="*/ 0 w 2465704"/>
              <a:gd name="T17" fmla="*/ 34415249 h 310514"/>
              <a:gd name="T18" fmla="*/ 0 w 2465704"/>
              <a:gd name="T19" fmla="*/ 49171900 h 310514"/>
              <a:gd name="T20" fmla="*/ 358506744 w 2465704"/>
              <a:gd name="T21" fmla="*/ 49171900 h 310514"/>
              <a:gd name="T22" fmla="*/ 366422076 w 2465704"/>
              <a:gd name="T23" fmla="*/ 48258800 h 310514"/>
              <a:gd name="T24" fmla="*/ 373700991 w 2465704"/>
              <a:gd name="T25" fmla="*/ 45659941 h 310514"/>
              <a:gd name="T26" fmla="*/ 380132035 w 2465704"/>
              <a:gd name="T27" fmla="*/ 41586277 h 310514"/>
              <a:gd name="T28" fmla="*/ 385503021 w 2465704"/>
              <a:gd name="T29" fmla="*/ 36248374 h 310514"/>
              <a:gd name="T30" fmla="*/ 389601804 w 2465704"/>
              <a:gd name="T31" fmla="*/ 29856955 h 310514"/>
              <a:gd name="T32" fmla="*/ 392216589 w 2465704"/>
              <a:gd name="T33" fmla="*/ 22622790 h 310514"/>
              <a:gd name="T34" fmla="*/ 393135305 w 2465704"/>
              <a:gd name="T35" fmla="*/ 14756515 h 310514"/>
              <a:gd name="T36" fmla="*/ 393135305 w 2465704"/>
              <a:gd name="T37" fmla="*/ 0 h 31051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6" name="object 13"/>
          <p:cNvGrpSpPr>
            <a:grpSpLocks/>
          </p:cNvGrpSpPr>
          <p:nvPr/>
        </p:nvGrpSpPr>
        <p:grpSpPr bwMode="auto">
          <a:xfrm>
            <a:off x="310202" y="2515386"/>
            <a:ext cx="1917700" cy="2861733"/>
            <a:chOff x="377244" y="1199601"/>
            <a:chExt cx="906780" cy="1353820"/>
          </a:xfrm>
        </p:grpSpPr>
        <p:sp>
          <p:nvSpPr>
            <p:cNvPr id="7" name="object 14"/>
            <p:cNvSpPr>
              <a:spLocks/>
            </p:cNvSpPr>
            <p:nvPr/>
          </p:nvSpPr>
          <p:spPr bwMode="auto">
            <a:xfrm>
              <a:off x="377240" y="1303972"/>
              <a:ext cx="906780" cy="1249680"/>
            </a:xfrm>
            <a:custGeom>
              <a:avLst/>
              <a:gdLst>
                <a:gd name="T0" fmla="*/ 127190 w 906780"/>
                <a:gd name="T1" fmla="*/ 102743 h 1249680"/>
                <a:gd name="T2" fmla="*/ 176110 w 906780"/>
                <a:gd name="T3" fmla="*/ 937691 h 1249680"/>
                <a:gd name="T4" fmla="*/ 699592 w 906780"/>
                <a:gd name="T5" fmla="*/ 417474 h 1249680"/>
                <a:gd name="T6" fmla="*/ 334302 w 906780"/>
                <a:gd name="T7" fmla="*/ 466407 h 1249680"/>
                <a:gd name="T8" fmla="*/ 699592 w 906780"/>
                <a:gd name="T9" fmla="*/ 417474 h 1249680"/>
                <a:gd name="T10" fmla="*/ 102730 w 906780"/>
                <a:gd name="T11" fmla="*/ 1095870 h 1249680"/>
                <a:gd name="T12" fmla="*/ 882230 w 906780"/>
                <a:gd name="T13" fmla="*/ 1144803 h 1249680"/>
                <a:gd name="T14" fmla="*/ 906691 w 906780"/>
                <a:gd name="T15" fmla="*/ 0 h 1249680"/>
                <a:gd name="T16" fmla="*/ 752589 w 906780"/>
                <a:gd name="T17" fmla="*/ 48933 h 1249680"/>
                <a:gd name="T18" fmla="*/ 857770 w 906780"/>
                <a:gd name="T19" fmla="*/ 963790 h 1249680"/>
                <a:gd name="T20" fmla="*/ 849642 w 906780"/>
                <a:gd name="T21" fmla="*/ 983373 h 1249680"/>
                <a:gd name="T22" fmla="*/ 830046 w 906780"/>
                <a:gd name="T23" fmla="*/ 991501 h 1249680"/>
                <a:gd name="T24" fmla="*/ 69392 w 906780"/>
                <a:gd name="T25" fmla="*/ 991844 h 1249680"/>
                <a:gd name="T26" fmla="*/ 55499 w 906780"/>
                <a:gd name="T27" fmla="*/ 994498 h 1249680"/>
                <a:gd name="T28" fmla="*/ 48907 w 906780"/>
                <a:gd name="T29" fmla="*/ 76657 h 1249680"/>
                <a:gd name="T30" fmla="*/ 57035 w 906780"/>
                <a:gd name="T31" fmla="*/ 57061 h 1249680"/>
                <a:gd name="T32" fmla="*/ 76631 w 906780"/>
                <a:gd name="T33" fmla="*/ 48933 h 1249680"/>
                <a:gd name="T34" fmla="*/ 517753 w 906780"/>
                <a:gd name="T35" fmla="*/ 0 h 1249680"/>
                <a:gd name="T36" fmla="*/ 46837 w 906780"/>
                <a:gd name="T37" fmla="*/ 6032 h 1249680"/>
                <a:gd name="T38" fmla="*/ 6032 w 906780"/>
                <a:gd name="T39" fmla="*/ 46850 h 1249680"/>
                <a:gd name="T40" fmla="*/ 0 w 906780"/>
                <a:gd name="T41" fmla="*/ 1172527 h 1249680"/>
                <a:gd name="T42" fmla="*/ 22466 w 906780"/>
                <a:gd name="T43" fmla="*/ 1226693 h 1249680"/>
                <a:gd name="T44" fmla="*/ 76631 w 906780"/>
                <a:gd name="T45" fmla="*/ 1249172 h 1249680"/>
                <a:gd name="T46" fmla="*/ 882230 w 906780"/>
                <a:gd name="T47" fmla="*/ 1200238 h 1249680"/>
                <a:gd name="T48" fmla="*/ 65849 w 906780"/>
                <a:gd name="T49" fmla="*/ 1198067 h 1249680"/>
                <a:gd name="T50" fmla="*/ 51092 w 906780"/>
                <a:gd name="T51" fmla="*/ 1183309 h 1249680"/>
                <a:gd name="T52" fmla="*/ 48907 w 906780"/>
                <a:gd name="T53" fmla="*/ 1068158 h 1249680"/>
                <a:gd name="T54" fmla="*/ 57035 w 906780"/>
                <a:gd name="T55" fmla="*/ 1048562 h 1249680"/>
                <a:gd name="T56" fmla="*/ 76631 w 906780"/>
                <a:gd name="T57" fmla="*/ 1040434 h 1249680"/>
                <a:gd name="T58" fmla="*/ 859853 w 906780"/>
                <a:gd name="T59" fmla="*/ 1034402 h 1249680"/>
                <a:gd name="T60" fmla="*/ 900658 w 906780"/>
                <a:gd name="T61" fmla="*/ 993597 h 1249680"/>
                <a:gd name="T62" fmla="*/ 906691 w 906780"/>
                <a:gd name="T63" fmla="*/ 0 h 124968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8" name="object 15"/>
            <p:cNvSpPr>
              <a:spLocks/>
            </p:cNvSpPr>
            <p:nvPr/>
          </p:nvSpPr>
          <p:spPr bwMode="auto">
            <a:xfrm>
              <a:off x="660984" y="1199603"/>
              <a:ext cx="492759" cy="1014730"/>
            </a:xfrm>
            <a:custGeom>
              <a:avLst/>
              <a:gdLst>
                <a:gd name="T0" fmla="*/ 154927 w 492759"/>
                <a:gd name="T1" fmla="*/ 965415 h 1014730"/>
                <a:gd name="T2" fmla="*/ 102743 w 492759"/>
                <a:gd name="T3" fmla="*/ 965415 h 1014730"/>
                <a:gd name="T4" fmla="*/ 102743 w 492759"/>
                <a:gd name="T5" fmla="*/ 1014349 h 1014730"/>
                <a:gd name="T6" fmla="*/ 154927 w 492759"/>
                <a:gd name="T7" fmla="*/ 1014349 h 1014730"/>
                <a:gd name="T8" fmla="*/ 154927 w 492759"/>
                <a:gd name="T9" fmla="*/ 965415 h 1014730"/>
                <a:gd name="T10" fmla="*/ 259295 w 492759"/>
                <a:gd name="T11" fmla="*/ 965415 h 1014730"/>
                <a:gd name="T12" fmla="*/ 207111 w 492759"/>
                <a:gd name="T13" fmla="*/ 965415 h 1014730"/>
                <a:gd name="T14" fmla="*/ 207111 w 492759"/>
                <a:gd name="T15" fmla="*/ 1014349 h 1014730"/>
                <a:gd name="T16" fmla="*/ 259295 w 492759"/>
                <a:gd name="T17" fmla="*/ 1014349 h 1014730"/>
                <a:gd name="T18" fmla="*/ 259295 w 492759"/>
                <a:gd name="T19" fmla="*/ 965415 h 1014730"/>
                <a:gd name="T20" fmla="*/ 363664 w 492759"/>
                <a:gd name="T21" fmla="*/ 965415 h 1014730"/>
                <a:gd name="T22" fmla="*/ 311480 w 492759"/>
                <a:gd name="T23" fmla="*/ 965415 h 1014730"/>
                <a:gd name="T24" fmla="*/ 311480 w 492759"/>
                <a:gd name="T25" fmla="*/ 1014349 h 1014730"/>
                <a:gd name="T26" fmla="*/ 363664 w 492759"/>
                <a:gd name="T27" fmla="*/ 1014349 h 1014730"/>
                <a:gd name="T28" fmla="*/ 363664 w 492759"/>
                <a:gd name="T29" fmla="*/ 965415 h 1014730"/>
                <a:gd name="T30" fmla="*/ 466394 w 492759"/>
                <a:gd name="T31" fmla="*/ 313105 h 1014730"/>
                <a:gd name="T32" fmla="*/ 0 w 492759"/>
                <a:gd name="T33" fmla="*/ 313105 h 1014730"/>
                <a:gd name="T34" fmla="*/ 0 w 492759"/>
                <a:gd name="T35" fmla="*/ 466407 h 1014730"/>
                <a:gd name="T36" fmla="*/ 466394 w 492759"/>
                <a:gd name="T37" fmla="*/ 466407 h 1014730"/>
                <a:gd name="T38" fmla="*/ 466394 w 492759"/>
                <a:gd name="T39" fmla="*/ 313105 h 1014730"/>
                <a:gd name="T40" fmla="*/ 492493 w 492759"/>
                <a:gd name="T41" fmla="*/ 50558 h 1014730"/>
                <a:gd name="T42" fmla="*/ 488518 w 492759"/>
                <a:gd name="T43" fmla="*/ 30899 h 1014730"/>
                <a:gd name="T44" fmla="*/ 477672 w 492759"/>
                <a:gd name="T45" fmla="*/ 14820 h 1014730"/>
                <a:gd name="T46" fmla="*/ 461594 w 492759"/>
                <a:gd name="T47" fmla="*/ 3987 h 1014730"/>
                <a:gd name="T48" fmla="*/ 441934 w 492759"/>
                <a:gd name="T49" fmla="*/ 0 h 1014730"/>
                <a:gd name="T50" fmla="*/ 337566 w 492759"/>
                <a:gd name="T51" fmla="*/ 0 h 1014730"/>
                <a:gd name="T52" fmla="*/ 317906 w 492759"/>
                <a:gd name="T53" fmla="*/ 3987 h 1014730"/>
                <a:gd name="T54" fmla="*/ 301840 w 492759"/>
                <a:gd name="T55" fmla="*/ 14820 h 1014730"/>
                <a:gd name="T56" fmla="*/ 290995 w 492759"/>
                <a:gd name="T57" fmla="*/ 30899 h 1014730"/>
                <a:gd name="T58" fmla="*/ 287007 w 492759"/>
                <a:gd name="T59" fmla="*/ 50558 h 1014730"/>
                <a:gd name="T60" fmla="*/ 287007 w 492759"/>
                <a:gd name="T61" fmla="*/ 257670 h 1014730"/>
                <a:gd name="T62" fmla="*/ 492493 w 492759"/>
                <a:gd name="T63" fmla="*/ 257670 h 1014730"/>
                <a:gd name="T64" fmla="*/ 492493 w 492759"/>
                <a:gd name="T65" fmla="*/ 50558 h 101473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grpSp>
        <p:nvGrpSpPr>
          <p:cNvPr id="9" name="object 16"/>
          <p:cNvGrpSpPr>
            <a:grpSpLocks/>
          </p:cNvGrpSpPr>
          <p:nvPr/>
        </p:nvGrpSpPr>
        <p:grpSpPr bwMode="auto">
          <a:xfrm>
            <a:off x="239904" y="5593984"/>
            <a:ext cx="2207683" cy="488949"/>
            <a:chOff x="320975" y="2634669"/>
            <a:chExt cx="1043940" cy="231775"/>
          </a:xfrm>
        </p:grpSpPr>
        <p:sp>
          <p:nvSpPr>
            <p:cNvPr id="10" name="object 17"/>
            <p:cNvSpPr>
              <a:spLocks/>
            </p:cNvSpPr>
            <p:nvPr/>
          </p:nvSpPr>
          <p:spPr bwMode="auto">
            <a:xfrm>
              <a:off x="320975" y="2634669"/>
              <a:ext cx="1043940" cy="231775"/>
            </a:xfrm>
            <a:custGeom>
              <a:avLst/>
              <a:gdLst>
                <a:gd name="T0" fmla="*/ 989877 w 1043940"/>
                <a:gd name="T1" fmla="*/ 0 h 231775"/>
                <a:gd name="T2" fmla="*/ 652305 w 1043940"/>
                <a:gd name="T3" fmla="*/ 0 h 231775"/>
                <a:gd name="T4" fmla="*/ 652305 w 1043940"/>
                <a:gd name="T5" fmla="*/ 48930 h 231775"/>
                <a:gd name="T6" fmla="*/ 940956 w 1043940"/>
                <a:gd name="T7" fmla="*/ 48930 h 231775"/>
                <a:gd name="T8" fmla="*/ 940956 w 1043940"/>
                <a:gd name="T9" fmla="*/ 78277 h 231775"/>
                <a:gd name="T10" fmla="*/ 94233 w 1043940"/>
                <a:gd name="T11" fmla="*/ 78277 h 231775"/>
                <a:gd name="T12" fmla="*/ 42052 w 1043940"/>
                <a:gd name="T13" fmla="*/ 130463 h 231775"/>
                <a:gd name="T14" fmla="*/ 0 w 1043940"/>
                <a:gd name="T15" fmla="*/ 130463 h 231775"/>
                <a:gd name="T16" fmla="*/ 0 w 1043940"/>
                <a:gd name="T17" fmla="*/ 179391 h 231775"/>
                <a:gd name="T18" fmla="*/ 42052 w 1043940"/>
                <a:gd name="T19" fmla="*/ 179391 h 231775"/>
                <a:gd name="T20" fmla="*/ 94233 w 1043940"/>
                <a:gd name="T21" fmla="*/ 231576 h 231775"/>
                <a:gd name="T22" fmla="*/ 678394 w 1043940"/>
                <a:gd name="T23" fmla="*/ 231576 h 231775"/>
                <a:gd name="T24" fmla="*/ 678394 w 1043940"/>
                <a:gd name="T25" fmla="*/ 182648 h 231775"/>
                <a:gd name="T26" fmla="*/ 114505 w 1043940"/>
                <a:gd name="T27" fmla="*/ 182648 h 231775"/>
                <a:gd name="T28" fmla="*/ 86770 w 1043940"/>
                <a:gd name="T29" fmla="*/ 154926 h 231775"/>
                <a:gd name="T30" fmla="*/ 114505 w 1043940"/>
                <a:gd name="T31" fmla="*/ 127209 h 231775"/>
                <a:gd name="T32" fmla="*/ 989877 w 1043940"/>
                <a:gd name="T33" fmla="*/ 127209 h 231775"/>
                <a:gd name="T34" fmla="*/ 989877 w 1043940"/>
                <a:gd name="T35" fmla="*/ 0 h 231775"/>
                <a:gd name="T36" fmla="*/ 781138 w 1043940"/>
                <a:gd name="T37" fmla="*/ 127209 h 231775"/>
                <a:gd name="T38" fmla="*/ 732210 w 1043940"/>
                <a:gd name="T39" fmla="*/ 127209 h 231775"/>
                <a:gd name="T40" fmla="*/ 732210 w 1043940"/>
                <a:gd name="T41" fmla="*/ 231576 h 231775"/>
                <a:gd name="T42" fmla="*/ 989877 w 1043940"/>
                <a:gd name="T43" fmla="*/ 231576 h 231775"/>
                <a:gd name="T44" fmla="*/ 989877 w 1043940"/>
                <a:gd name="T45" fmla="*/ 182648 h 231775"/>
                <a:gd name="T46" fmla="*/ 781138 w 1043940"/>
                <a:gd name="T47" fmla="*/ 182648 h 231775"/>
                <a:gd name="T48" fmla="*/ 781138 w 1043940"/>
                <a:gd name="T49" fmla="*/ 127209 h 231775"/>
                <a:gd name="T50" fmla="*/ 259293 w 1043940"/>
                <a:gd name="T51" fmla="*/ 127209 h 231775"/>
                <a:gd name="T52" fmla="*/ 210366 w 1043940"/>
                <a:gd name="T53" fmla="*/ 127209 h 231775"/>
                <a:gd name="T54" fmla="*/ 210366 w 1043940"/>
                <a:gd name="T55" fmla="*/ 182648 h 231775"/>
                <a:gd name="T56" fmla="*/ 259293 w 1043940"/>
                <a:gd name="T57" fmla="*/ 182648 h 231775"/>
                <a:gd name="T58" fmla="*/ 259293 w 1043940"/>
                <a:gd name="T59" fmla="*/ 127209 h 231775"/>
                <a:gd name="T60" fmla="*/ 989877 w 1043940"/>
                <a:gd name="T61" fmla="*/ 127209 h 231775"/>
                <a:gd name="T62" fmla="*/ 940956 w 1043940"/>
                <a:gd name="T63" fmla="*/ 127209 h 231775"/>
                <a:gd name="T64" fmla="*/ 940956 w 1043940"/>
                <a:gd name="T65" fmla="*/ 182648 h 231775"/>
                <a:gd name="T66" fmla="*/ 989877 w 1043940"/>
                <a:gd name="T67" fmla="*/ 182648 h 231775"/>
                <a:gd name="T68" fmla="*/ 989877 w 1043940"/>
                <a:gd name="T69" fmla="*/ 179391 h 231775"/>
                <a:gd name="T70" fmla="*/ 1043687 w 1043940"/>
                <a:gd name="T71" fmla="*/ 179391 h 231775"/>
                <a:gd name="T72" fmla="*/ 1043687 w 1043940"/>
                <a:gd name="T73" fmla="*/ 130463 h 231775"/>
                <a:gd name="T74" fmla="*/ 989877 w 1043940"/>
                <a:gd name="T75" fmla="*/ 130463 h 231775"/>
                <a:gd name="T76" fmla="*/ 989877 w 1043940"/>
                <a:gd name="T77" fmla="*/ 127209 h 23177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1" name="object 18"/>
            <p:cNvSpPr>
              <a:spLocks/>
            </p:cNvSpPr>
            <p:nvPr/>
          </p:nvSpPr>
          <p:spPr bwMode="auto">
            <a:xfrm>
              <a:off x="1053186" y="2712947"/>
              <a:ext cx="257810" cy="153670"/>
            </a:xfrm>
            <a:custGeom>
              <a:avLst/>
              <a:gdLst>
                <a:gd name="T0" fmla="*/ 257677 w 257809"/>
                <a:gd name="T1" fmla="*/ 0 h 153669"/>
                <a:gd name="T2" fmla="*/ 0 w 257809"/>
                <a:gd name="T3" fmla="*/ 0 h 153669"/>
                <a:gd name="T4" fmla="*/ 0 w 257809"/>
                <a:gd name="T5" fmla="*/ 153310 h 153669"/>
                <a:gd name="T6" fmla="*/ 257677 w 257809"/>
                <a:gd name="T7" fmla="*/ 153310 h 153669"/>
                <a:gd name="T8" fmla="*/ 257677 w 257809"/>
                <a:gd name="T9" fmla="*/ 0 h 1536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90428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9" r="22279"/>
          <a:stretch>
            <a:fillRect/>
          </a:stretch>
        </p:blipFill>
        <p:spPr>
          <a:xfrm>
            <a:off x="6338458" y="1108115"/>
            <a:ext cx="2943367" cy="3487165"/>
          </a:xfrm>
        </p:spPr>
      </p:pic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>
          <a:xfrm>
            <a:off x="259309" y="4955927"/>
            <a:ext cx="3328416" cy="958851"/>
          </a:xfrm>
        </p:spPr>
        <p:txBody>
          <a:bodyPr/>
          <a:lstStyle/>
          <a:p>
            <a:pPr algn="ct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Antropogen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landshaftlar</a:t>
            </a:r>
            <a:endParaRPr lang="en-US" sz="2400" b="1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/>
          </p:nvPr>
        </p:nvSpPr>
        <p:spPr>
          <a:xfrm>
            <a:off x="3489106" y="4595280"/>
            <a:ext cx="3057098" cy="2092700"/>
          </a:xfrm>
        </p:spPr>
        <p:txBody>
          <a:bodyPr/>
          <a:lstStyle/>
          <a:p>
            <a:pPr algn="ct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F.N.Milkov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A.G.Isachenko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tasnifiga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antropogen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landshaftlarning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6"/>
          </p:nvPr>
        </p:nvSpPr>
        <p:spPr>
          <a:xfrm>
            <a:off x="6338458" y="4682779"/>
            <a:ext cx="3017794" cy="958851"/>
          </a:xfrm>
        </p:spPr>
        <p:txBody>
          <a:bodyPr/>
          <a:lstStyle/>
          <a:p>
            <a:pPr algn="ct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Rekultivatsiya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5964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altLang="ru-RU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O‘rganamiz</a:t>
            </a:r>
            <a:r>
              <a:rPr lang="en-US" altLang="ru-RU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endParaRPr lang="ru-RU" alt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28DF5D13-73BE-488F-AA2B-8DBE34695F4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35729" y="1108115"/>
            <a:ext cx="2474000" cy="199893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4F57086F-82A0-49A5-9789-77DE0E79778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35729" y="2808521"/>
            <a:ext cx="2474000" cy="177496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490" y="1104801"/>
            <a:ext cx="2554200" cy="3490479"/>
          </a:xfrm>
          <a:prstGeom prst="rect">
            <a:avLst/>
          </a:prstGeom>
        </p:spPr>
      </p:pic>
      <p:sp>
        <p:nvSpPr>
          <p:cNvPr id="18" name="Текст 7"/>
          <p:cNvSpPr>
            <a:spLocks noGrp="1"/>
          </p:cNvSpPr>
          <p:nvPr>
            <p:ph type="body" sz="quarter" idx="16"/>
          </p:nvPr>
        </p:nvSpPr>
        <p:spPr>
          <a:xfrm>
            <a:off x="9512490" y="4740434"/>
            <a:ext cx="2554198" cy="513737"/>
          </a:xfrm>
        </p:spPr>
        <p:txBody>
          <a:bodyPr/>
          <a:lstStyle/>
          <a:p>
            <a:pPr algn="ct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Geotextizimlar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7" y="1226780"/>
            <a:ext cx="3564446" cy="345274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32888" y="2450592"/>
            <a:ext cx="722376" cy="164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endParaRPr lang="ru-RU" sz="11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9816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Antropogen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landshaftlar</a:t>
            </a:r>
            <a:endParaRPr lang="ru-RU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61524C2-6449-4FAE-91F5-2480917BE633}"/>
              </a:ext>
            </a:extLst>
          </p:cNvPr>
          <p:cNvSpPr txBox="1"/>
          <p:nvPr/>
        </p:nvSpPr>
        <p:spPr>
          <a:xfrm>
            <a:off x="150943" y="4664715"/>
            <a:ext cx="57284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4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yuzida</a:t>
            </a:r>
            <a:r>
              <a:rPr lang="en-US" sz="24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sz="24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24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bo‘libdiki</a:t>
            </a:r>
            <a:r>
              <a:rPr lang="en-US" sz="24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to‘xtovsiz</a:t>
            </a:r>
            <a:r>
              <a:rPr lang="en-US" sz="24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ravishda</a:t>
            </a:r>
            <a:r>
              <a:rPr lang="en-US" sz="24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tabiatga</a:t>
            </a:r>
            <a:r>
              <a:rPr lang="en-US" sz="24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24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ko‘rsatib</a:t>
            </a:r>
            <a:r>
              <a:rPr lang="en-US" sz="24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undan</a:t>
            </a:r>
            <a:r>
              <a:rPr lang="en-US" sz="24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foydalanish</a:t>
            </a:r>
            <a:r>
              <a:rPr lang="en-US" sz="24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en-US" sz="24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qulay</a:t>
            </a:r>
            <a:r>
              <a:rPr lang="en-US" sz="24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r>
              <a:rPr lang="en-US" sz="24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maqsadida</a:t>
            </a:r>
            <a:r>
              <a:rPr lang="en-US" sz="24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o‘zgartirib</a:t>
            </a:r>
            <a:r>
              <a:rPr lang="en-US" sz="24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kelmoqda</a:t>
            </a:r>
            <a:r>
              <a:rPr lang="en-US" sz="24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A6D29D7-A0C8-4A1B-A25C-6253BF8EB922}"/>
              </a:ext>
            </a:extLst>
          </p:cNvPr>
          <p:cNvSpPr txBox="1"/>
          <p:nvPr/>
        </p:nvSpPr>
        <p:spPr>
          <a:xfrm>
            <a:off x="6177268" y="4864648"/>
            <a:ext cx="58736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500" b="1" i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ntropogen</a:t>
            </a:r>
            <a:r>
              <a:rPr lang="en-US" sz="2500" b="1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i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25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oqibatida</a:t>
            </a:r>
            <a:r>
              <a:rPr lang="en-US" sz="25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500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geotizimlarning</a:t>
            </a:r>
            <a:r>
              <a:rPr lang="en-US" sz="25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500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o‘zgarish</a:t>
            </a:r>
            <a:r>
              <a:rPr lang="en-US" sz="25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500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darajasi</a:t>
            </a:r>
            <a:r>
              <a:rPr lang="en-US" sz="25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2500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miqyosi</a:t>
            </a:r>
            <a:r>
              <a:rPr lang="en-US" sz="25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500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5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500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jadalligi</a:t>
            </a:r>
            <a:r>
              <a:rPr lang="en-US" sz="25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500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turlicha</a:t>
            </a:r>
            <a:r>
              <a:rPr lang="en-US" sz="25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500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5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63A9EA1-4B50-4ACA-906C-F8ABF4BE830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94782" y="1141885"/>
            <a:ext cx="5380383" cy="34074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E54A592-8087-491F-9DE1-1DE3863C1DD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4979" y="1141884"/>
            <a:ext cx="5380383" cy="3407413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BD38D855-02F5-425F-95A7-ED0701BD6FF8}"/>
              </a:ext>
            </a:extLst>
          </p:cNvPr>
          <p:cNvCxnSpPr/>
          <p:nvPr/>
        </p:nvCxnSpPr>
        <p:spPr>
          <a:xfrm>
            <a:off x="6003234" y="1141884"/>
            <a:ext cx="0" cy="5480601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952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E8C97C0-0A49-452D-BF5E-3DB901F5876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1303" y="1113184"/>
            <a:ext cx="4304863" cy="3477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A892802-9963-4273-AF8D-245359B71CEF}"/>
              </a:ext>
            </a:extLst>
          </p:cNvPr>
          <p:cNvSpPr txBox="1"/>
          <p:nvPr/>
        </p:nvSpPr>
        <p:spPr>
          <a:xfrm>
            <a:off x="4777461" y="1113184"/>
            <a:ext cx="729526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/>
            <a:r>
              <a:rPr lang="en-US" sz="22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Geotizimlarning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xususiyatlari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geotizimlarda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2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birga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faoliyati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ham  </a:t>
            </a:r>
            <a:r>
              <a:rPr lang="en-US" sz="2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turlichadir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en-US" sz="2200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55600" algn="just"/>
            <a:r>
              <a:rPr lang="en-US" sz="22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Masalan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geotizimlarga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konchilik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ko‘rsatsa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qurilishida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2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dehqonchilik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2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chorvachilik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2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xo‘jaligida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yana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boshqacharoq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355600" algn="just"/>
            <a:r>
              <a:rPr lang="en-US" sz="22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Natijada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ko‘rinishda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ijobiy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salbiy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o‘zgargan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geotizimlar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9EAC404C-CFDF-4870-8BF1-68A33CBE087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270" y="4802303"/>
            <a:ext cx="3914273" cy="2028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2A9377DB-4FBD-43F7-8623-85B7BB9BC4F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6060" y="4802303"/>
            <a:ext cx="3914273" cy="202840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CBB58B26-0F6C-4EBA-B39B-3FAFF11C614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2850" y="4802303"/>
            <a:ext cx="3799880" cy="202840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-11348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Antropogen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landshaftlar</a:t>
            </a:r>
            <a:endParaRPr lang="ru-RU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05350" y="1113184"/>
            <a:ext cx="1156771" cy="127079"/>
          </a:xfrm>
          <a:prstGeom prst="rect">
            <a:avLst/>
          </a:prstGeom>
          <a:solidFill>
            <a:srgbClr val="FED5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energiyasi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81340" y="1531345"/>
            <a:ext cx="528809" cy="132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endParaRPr 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82616" y="3310570"/>
            <a:ext cx="622452" cy="166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endParaRPr 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74603" y="3368853"/>
            <a:ext cx="694862" cy="3022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relyef</a:t>
            </a:r>
            <a:endParaRPr 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3106" y="2236675"/>
            <a:ext cx="1310210" cy="2890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hayvonot</a:t>
            </a:r>
            <a:r>
              <a:rPr lang="en-US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dunyosi</a:t>
            </a:r>
            <a:endParaRPr 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22034" y="2339787"/>
            <a:ext cx="1107595" cy="128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O’simlik</a:t>
            </a:r>
            <a:endParaRPr 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181339" y="2849560"/>
            <a:ext cx="528809" cy="132202"/>
          </a:xfrm>
          <a:prstGeom prst="rect">
            <a:avLst/>
          </a:prstGeom>
          <a:solidFill>
            <a:srgbClr val="ED8D78"/>
          </a:solidFill>
          <a:ln>
            <a:solidFill>
              <a:srgbClr val="F99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endParaRPr 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18211" y="4431590"/>
            <a:ext cx="2451254" cy="140905"/>
          </a:xfrm>
          <a:prstGeom prst="rect">
            <a:avLst/>
          </a:prstGeom>
          <a:solidFill>
            <a:srgbClr val="DF7C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energiyasi</a:t>
            </a:r>
            <a:endParaRPr 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414643" y="2317373"/>
            <a:ext cx="722376" cy="164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endParaRPr lang="ru-RU" sz="11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54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Antropogen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landshaftlar</a:t>
            </a:r>
            <a:endParaRPr lang="ru-RU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A892802-9963-4273-AF8D-245359B71CEF}"/>
              </a:ext>
            </a:extLst>
          </p:cNvPr>
          <p:cNvSpPr txBox="1"/>
          <p:nvPr/>
        </p:nvSpPr>
        <p:spPr>
          <a:xfrm>
            <a:off x="3759253" y="1004290"/>
            <a:ext cx="8237129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komponentlarining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shuningdek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yonma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-yon 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geotizimlarning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uzviy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bog‘liqligi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komponentlardan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biriga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biror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maqsadda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qilingan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ko‘pincha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komponentlarga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ataylab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qilinmagan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ta’sirning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sodir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bo‘lishiga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1714C4F-DE75-4088-93D2-3B6282F54F9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9728" y="3062428"/>
            <a:ext cx="4234590" cy="287578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859DCB0-F0A7-4D79-BDCF-1BE36B93EBC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2212" y="3224184"/>
            <a:ext cx="3427990" cy="30310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D09B0F2-03C9-4A28-9E97-715E73A2C75E}"/>
              </a:ext>
            </a:extLst>
          </p:cNvPr>
          <p:cNvSpPr txBox="1"/>
          <p:nvPr/>
        </p:nvSpPr>
        <p:spPr>
          <a:xfrm>
            <a:off x="7333131" y="5938209"/>
            <a:ext cx="48588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uvomborlarini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qurish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atrofdagi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yerlarni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bosishiga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sabab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42F7226-06BD-40D2-BABA-45330789C1D1}"/>
              </a:ext>
            </a:extLst>
          </p:cNvPr>
          <p:cNvSpPr txBox="1"/>
          <p:nvPr/>
        </p:nvSpPr>
        <p:spPr>
          <a:xfrm>
            <a:off x="197982" y="4620858"/>
            <a:ext cx="34279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erosti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suvlarining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olinishi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 – 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yuzasining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cho‘kishiga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sabab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7" y="1008529"/>
            <a:ext cx="3800475" cy="304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688336" y="2075688"/>
            <a:ext cx="722376" cy="164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endParaRPr lang="ru-RU" sz="11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44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7"/>
            <a:ext cx="12192000" cy="108249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Antropogen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landshaftlar</a:t>
            </a:r>
            <a:endParaRPr lang="ru-RU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F884413C-9FBD-4B3E-8293-F8A9B74B24A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466" y="4475633"/>
            <a:ext cx="3713945" cy="232000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62EB095D-9D47-4E2C-9C01-7128F9CF77F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5226" y="5014582"/>
            <a:ext cx="2832411" cy="176225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87425A25-5FB1-45A1-B24A-5876A535795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46969" y="5014582"/>
            <a:ext cx="2490439" cy="17813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783E235-594D-46DB-93E2-F721DCCF4F2C}"/>
              </a:ext>
            </a:extLst>
          </p:cNvPr>
          <p:cNvSpPr txBox="1"/>
          <p:nvPr/>
        </p:nvSpPr>
        <p:spPr>
          <a:xfrm>
            <a:off x="4460488" y="1093330"/>
            <a:ext cx="773151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1813" algn="just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Geotizimlar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turli-tuman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omillar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shakllanadi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rivojlanadi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o‘zgaradi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Shuningdek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antropogen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ta’siri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ostida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landshaftalarning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xususiyatlari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o‘zgaradi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indent="531813" algn="just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Demak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xulosa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aytadigan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bo‘lsak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xo‘jalik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faoliyati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o‘zgargan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geotizimlarni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antropogen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landshaftlar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ataymiz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" b="15771"/>
          <a:stretch/>
        </p:blipFill>
        <p:spPr>
          <a:xfrm>
            <a:off x="6891452" y="5014582"/>
            <a:ext cx="2542479" cy="17759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6" y="1243458"/>
            <a:ext cx="4282068" cy="311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4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Antropogen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landshaftlar</a:t>
            </a:r>
            <a:endParaRPr lang="ru-RU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8DF5D13-73BE-488F-AA2B-8DBE34695F4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829" y="1111552"/>
            <a:ext cx="2381250" cy="31527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3CD00B3-E113-4808-868A-BBF683A56FAB}"/>
              </a:ext>
            </a:extLst>
          </p:cNvPr>
          <p:cNvSpPr txBox="1"/>
          <p:nvPr/>
        </p:nvSpPr>
        <p:spPr>
          <a:xfrm>
            <a:off x="3188248" y="1377961"/>
            <a:ext cx="8867272" cy="1569660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F.N.Milkov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faoliyatining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turi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landshaftlarda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qay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darajada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aks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etganini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hisobga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antropogen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landshaftlarni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8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landshaft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sinfiga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ajratadi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Landshaft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sinf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turlarga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bo‘linib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ketadi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99B719E-CD1D-449F-83A1-43924BC8A167}"/>
              </a:ext>
            </a:extLst>
          </p:cNvPr>
          <p:cNvSpPr txBox="1"/>
          <p:nvPr/>
        </p:nvSpPr>
        <p:spPr>
          <a:xfrm>
            <a:off x="601829" y="4264327"/>
            <a:ext cx="2522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F.N.Milkov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1ABEF07-AA7E-49E9-8B70-F92C3794C7A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6149" y="3693805"/>
            <a:ext cx="3671689" cy="258973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0869420D-9D40-46F6-AC9D-CDAB54B8442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0531" y="4747288"/>
            <a:ext cx="3981351" cy="193899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CE9AD254-10BA-40C6-AECF-D6B1B8DDD1C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22105" y="3324264"/>
            <a:ext cx="3593433" cy="258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62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9CBA25DF-5C02-454F-A5EE-E184DF29DD1C}"/>
              </a:ext>
            </a:extLst>
          </p:cNvPr>
          <p:cNvSpPr/>
          <p:nvPr/>
        </p:nvSpPr>
        <p:spPr>
          <a:xfrm>
            <a:off x="0" y="-1"/>
            <a:ext cx="12192000" cy="75397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Antropogen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landshaftlarning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F.N.Milkov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" name="Таблица 19">
            <a:extLst>
              <a:ext uri="{FF2B5EF4-FFF2-40B4-BE49-F238E27FC236}">
                <a16:creationId xmlns="" xmlns:a16="http://schemas.microsoft.com/office/drawing/2014/main" id="{E2414608-D779-455C-9B3E-B57ACCC884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607287"/>
              </p:ext>
            </p:extLst>
          </p:nvPr>
        </p:nvGraphicFramePr>
        <p:xfrm>
          <a:off x="207560" y="890839"/>
          <a:ext cx="11764370" cy="596716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16340">
                  <a:extLst>
                    <a:ext uri="{9D8B030D-6E8A-4147-A177-3AD203B41FA5}">
                      <a16:colId xmlns="" xmlns:a16="http://schemas.microsoft.com/office/drawing/2014/main" val="4182851354"/>
                    </a:ext>
                  </a:extLst>
                </a:gridCol>
                <a:gridCol w="4229100">
                  <a:extLst>
                    <a:ext uri="{9D8B030D-6E8A-4147-A177-3AD203B41FA5}">
                      <a16:colId xmlns="" xmlns:a16="http://schemas.microsoft.com/office/drawing/2014/main" val="1750218931"/>
                    </a:ext>
                  </a:extLst>
                </a:gridCol>
                <a:gridCol w="7018930">
                  <a:extLst>
                    <a:ext uri="{9D8B030D-6E8A-4147-A177-3AD203B41FA5}">
                      <a16:colId xmlns="" xmlns:a16="http://schemas.microsoft.com/office/drawing/2014/main" val="4115854951"/>
                    </a:ext>
                  </a:extLst>
                </a:gridCol>
              </a:tblGrid>
              <a:tr h="920267"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en-US" sz="19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Antropogen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landshaft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sinflari</a:t>
                      </a:r>
                      <a:endParaRPr lang="en-US" sz="19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Antropogen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landshaft</a:t>
                      </a:r>
                      <a:r>
                        <a:rPr lang="en-US" sz="19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19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turlari</a:t>
                      </a:r>
                      <a:endParaRPr lang="en-US" sz="19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8373692"/>
                  </a:ext>
                </a:extLst>
              </a:tr>
              <a:tr h="475111"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Qishloq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xo‘jalik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landshaftlari</a:t>
                      </a:r>
                      <a:endParaRPr lang="en-US" sz="1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Dehqonchilik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bog‘dorchilik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o‘tloq-yaylov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aralash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93448952"/>
                  </a:ext>
                </a:extLst>
              </a:tr>
              <a:tr h="682779"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Sanoat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landshaftlari</a:t>
                      </a:r>
                      <a:endParaRPr lang="en-US" sz="1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Karyer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tashlamalar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terrikonlar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psevdokarst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boshq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90038357"/>
                  </a:ext>
                </a:extLst>
              </a:tr>
              <a:tr h="682779"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Chiziqli-yo‘l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landshaftlari</a:t>
                      </a:r>
                      <a:endParaRPr lang="en-US" sz="1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Avtomobil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yo‘llari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temiryo‘llar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neft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gaz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quvurlari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boshq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9015826"/>
                  </a:ext>
                </a:extLst>
              </a:tr>
              <a:tr h="682779"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O‘rmon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antropogen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landshaftlari</a:t>
                      </a:r>
                      <a:endParaRPr lang="en-US" sz="1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Daraxtzorlar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(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ihotazorlar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), 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kesilgan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o‘rmonlar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o‘rnidagi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ikkilamchi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o‘rmonlar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boshq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31854298"/>
                  </a:ext>
                </a:extLst>
              </a:tr>
              <a:tr h="682779"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Suv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antropogen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landshaftlari</a:t>
                      </a:r>
                      <a:endParaRPr lang="en-US" sz="1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Suvomborlar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kanallar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ko‘llar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baliqchilik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hovuzlari</a:t>
                      </a:r>
                      <a:r>
                        <a:rPr lang="en-US" sz="19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boshq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82946321"/>
                  </a:ext>
                </a:extLst>
              </a:tr>
              <a:tr h="682779"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Rekreatsion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landshaftlar</a:t>
                      </a:r>
                      <a:endParaRPr lang="en-US" sz="1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Sanatoriylar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dam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olish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maskanlari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atrofi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dagi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bog‘-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daraxtzorlar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boshq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59080221"/>
                  </a:ext>
                </a:extLst>
              </a:tr>
              <a:tr h="475111"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Seliteb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landshaftlar</a:t>
                      </a:r>
                      <a:r>
                        <a:rPr lang="ru-RU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Shaharlar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qishloqlar</a:t>
                      </a:r>
                      <a:endParaRPr lang="en-US" sz="1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90101196"/>
                  </a:ext>
                </a:extLst>
              </a:tr>
              <a:tr h="682779"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Belligerativ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(lot.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velligero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urush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Qo‘riqchilik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tepalari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himoya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qo‘rg‘onlari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devorlar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qal’alar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9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xandaqlar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okoplar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boshq</a:t>
                      </a:r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274186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190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Antropogen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landshaftlar</a:t>
            </a:r>
            <a:endParaRPr lang="ru-RU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3CD00B3-E113-4808-868A-BBF683A56FAB}"/>
              </a:ext>
            </a:extLst>
          </p:cNvPr>
          <p:cNvSpPr txBox="1"/>
          <p:nvPr/>
        </p:nvSpPr>
        <p:spPr>
          <a:xfrm>
            <a:off x="470848" y="5332463"/>
            <a:ext cx="11250304" cy="1200329"/>
          </a:xfrm>
          <a:prstGeom prst="rect">
            <a:avLst/>
          </a:prstGeom>
          <a:noFill/>
          <a:ln w="57150"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A.G.Isachenko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antropogen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oqibatida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geotizimlarning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qay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darajada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o‘zgarganligini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asos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antropogen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landshaftlarni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4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guruhga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ajratadi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99B719E-CD1D-449F-83A1-43924BC8A167}"/>
              </a:ext>
            </a:extLst>
          </p:cNvPr>
          <p:cNvSpPr txBox="1"/>
          <p:nvPr/>
        </p:nvSpPr>
        <p:spPr>
          <a:xfrm>
            <a:off x="1274607" y="4381679"/>
            <a:ext cx="31287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A.G.Isachenko</a:t>
            </a:r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F57086F-82A0-49A5-9789-77DE0E79778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0359" y="1152107"/>
            <a:ext cx="2522121" cy="31263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2A51EBD-60B9-4177-911B-9CAAFFD0340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9516" y="982928"/>
            <a:ext cx="6410702" cy="381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0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e6e7bc6911f0665d74e1b493645a8dc8baca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2420</TotalTime>
  <Words>795</Words>
  <Application>Microsoft Office PowerPoint</Application>
  <PresentationFormat>Широкоэкранный</PresentationFormat>
  <Paragraphs>131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Тема Office</vt:lpstr>
      <vt:lpstr>1_Тема Office</vt:lpstr>
      <vt:lpstr>Презентация PowerPoint</vt:lpstr>
      <vt:lpstr>O‘rganamiz 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Nafosat Shodiyeva</cp:lastModifiedBy>
  <cp:revision>205</cp:revision>
  <dcterms:created xsi:type="dcterms:W3CDTF">2020-07-05T16:28:38Z</dcterms:created>
  <dcterms:modified xsi:type="dcterms:W3CDTF">2021-02-19T16:09:28Z</dcterms:modified>
</cp:coreProperties>
</file>