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09" r:id="rId7"/>
    <p:sldId id="269" r:id="rId8"/>
    <p:sldId id="310" r:id="rId9"/>
    <p:sldId id="263" r:id="rId10"/>
    <p:sldId id="315" r:id="rId11"/>
    <p:sldId id="336" r:id="rId12"/>
    <p:sldId id="337" r:id="rId13"/>
    <p:sldId id="329" r:id="rId14"/>
    <p:sldId id="316" r:id="rId15"/>
    <p:sldId id="338" r:id="rId16"/>
    <p:sldId id="339" r:id="rId17"/>
    <p:sldId id="340" r:id="rId18"/>
    <p:sldId id="341" r:id="rId19"/>
    <p:sldId id="342" r:id="rId20"/>
    <p:sldId id="296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C8A5E3"/>
    <a:srgbClr val="CC9900"/>
    <a:srgbClr val="CCCC00"/>
    <a:srgbClr val="AC75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1" d="100"/>
          <a:sy n="61" d="100"/>
        </p:scale>
        <p:origin x="96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08365" y="2216518"/>
            <a:ext cx="6138723" cy="33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rgbClr val="002060"/>
                </a:solidFill>
              </a:rPr>
              <a:t>Mavzu</a:t>
            </a:r>
            <a:r>
              <a:rPr lang="en-US" altLang="ru-RU" sz="5400" b="1" dirty="0">
                <a:solidFill>
                  <a:srgbClr val="002060"/>
                </a:solidFill>
              </a:rPr>
              <a:t>: </a:t>
            </a:r>
            <a:r>
              <a:rPr lang="en-US" altLang="ru-RU" sz="5400" b="1" dirty="0" err="1">
                <a:solidFill>
                  <a:srgbClr val="002060"/>
                </a:solidFill>
              </a:rPr>
              <a:t>Jamiyat</a:t>
            </a:r>
            <a:r>
              <a:rPr lang="en-US" altLang="ru-RU" sz="5400" b="1" dirty="0">
                <a:solidFill>
                  <a:srgbClr val="002060"/>
                </a:solidFill>
              </a:rPr>
              <a:t> </a:t>
            </a:r>
            <a:r>
              <a:rPr lang="en-US" altLang="ru-RU" sz="5400" b="1" dirty="0" err="1">
                <a:solidFill>
                  <a:srgbClr val="002060"/>
                </a:solidFill>
              </a:rPr>
              <a:t>va</a:t>
            </a:r>
            <a:r>
              <a:rPr lang="en-US" altLang="ru-RU" sz="5400" b="1" dirty="0">
                <a:solidFill>
                  <a:srgbClr val="002060"/>
                </a:solidFill>
              </a:rPr>
              <a:t> </a:t>
            </a:r>
            <a:r>
              <a:rPr lang="en-US" altLang="ru-RU" sz="5400" b="1" dirty="0" err="1">
                <a:solidFill>
                  <a:srgbClr val="002060"/>
                </a:solidFill>
              </a:rPr>
              <a:t>tabiat</a:t>
            </a:r>
            <a:r>
              <a:rPr lang="en-US" altLang="ru-RU" sz="5400" b="1" dirty="0">
                <a:solidFill>
                  <a:srgbClr val="002060"/>
                </a:solidFill>
              </a:rPr>
              <a:t> </a:t>
            </a:r>
            <a:r>
              <a:rPr lang="en-US" altLang="ru-RU" sz="5400" b="1" dirty="0" err="1">
                <a:solidFill>
                  <a:srgbClr val="002060"/>
                </a:solidFill>
              </a:rPr>
              <a:t>o‘rtasidagi</a:t>
            </a:r>
            <a:r>
              <a:rPr lang="en-US" altLang="ru-RU" sz="5400" b="1" dirty="0">
                <a:solidFill>
                  <a:srgbClr val="002060"/>
                </a:solidFill>
              </a:rPr>
              <a:t> </a:t>
            </a:r>
            <a:r>
              <a:rPr lang="en-US" altLang="ru-RU" sz="5400" b="1" dirty="0" err="1">
                <a:solidFill>
                  <a:srgbClr val="002060"/>
                </a:solidFill>
              </a:rPr>
              <a:t>munosabatlar</a:t>
            </a:r>
            <a:endParaRPr lang="ru-RU" alt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26517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26517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26517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2" name="Picture 2" descr="Глобальные, региональные и локальные географические прогнозы">
            <a:extLst>
              <a:ext uri="{FF2B5EF4-FFF2-40B4-BE49-F238E27FC236}">
                <a16:creationId xmlns:a16="http://schemas.microsoft.com/office/drawing/2014/main" xmlns="" id="{9F151867-CCAC-49B3-B530-ED6F7488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90" y="2544327"/>
            <a:ext cx="4165369" cy="41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3904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Ibtidoiy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4C22D002-378D-4D55-B74E-ADFEFD685497}"/>
              </a:ext>
            </a:extLst>
          </p:cNvPr>
          <p:cNvSpPr/>
          <p:nvPr/>
        </p:nvSpPr>
        <p:spPr>
          <a:xfrm>
            <a:off x="316395" y="990600"/>
            <a:ext cx="5181600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geotizimlar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buzmaydigan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CD4B0A62-DD8E-4076-A09C-CC23D8D0EFFA}"/>
              </a:ext>
            </a:extLst>
          </p:cNvPr>
          <p:cNvSpPr/>
          <p:nvPr/>
        </p:nvSpPr>
        <p:spPr>
          <a:xfrm>
            <a:off x="5715000" y="1295400"/>
            <a:ext cx="6215270" cy="46090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ne’matlaridan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termachilik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ko‘rilgan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qurollari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qilinib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ovchilik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baliqchilik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shug‘ullanilgan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xonakilashtirilgan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butkul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kechirgan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moslashtirmagan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geotizimlar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tiklanish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imkoniga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btidoiy jamoa tuzumining yemirilishi ilk davlatlarning paydo bo'lishi">
            <a:extLst>
              <a:ext uri="{FF2B5EF4-FFF2-40B4-BE49-F238E27FC236}">
                <a16:creationId xmlns:a16="http://schemas.microsoft.com/office/drawing/2014/main" xmlns="" id="{4DDBC484-B442-43F3-95F0-E18C62BE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2906707"/>
            <a:ext cx="5290930" cy="37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xmlns="" id="{19AF7CBB-571D-4FA1-97C2-DFB3DAC74719}"/>
              </a:ext>
            </a:extLst>
          </p:cNvPr>
          <p:cNvSpPr/>
          <p:nvPr/>
        </p:nvSpPr>
        <p:spPr>
          <a:xfrm>
            <a:off x="284922" y="914401"/>
            <a:ext cx="5638800" cy="2133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geotizimlarni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buzilishiga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sababchi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6 - 8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36F7D50D-1FA2-42C8-832C-52730AC21871}"/>
              </a:ext>
            </a:extLst>
          </p:cNvPr>
          <p:cNvSpPr/>
          <p:nvPr/>
        </p:nvSpPr>
        <p:spPr>
          <a:xfrm>
            <a:off x="6096000" y="914401"/>
            <a:ext cx="5791200" cy="5867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ovchilik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baliqchilikdan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dehqonchilikka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landshaftlarning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qurollari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takomillashib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muvozanatni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o‘troq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Древнейшие народы на территории России - &quot;История России&quot; Школьный курс">
            <a:extLst>
              <a:ext uri="{FF2B5EF4-FFF2-40B4-BE49-F238E27FC236}">
                <a16:creationId xmlns:a16="http://schemas.microsoft.com/office/drawing/2014/main" xmlns="" id="{77BEFE76-9BE9-434D-8A7A-61B758D6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9" y="3210581"/>
            <a:ext cx="5405851" cy="35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xmlns="" id="{16EFFAFC-2827-45E4-BD8B-B1F28B77DCF8}"/>
              </a:ext>
            </a:extLst>
          </p:cNvPr>
          <p:cNvSpPr/>
          <p:nvPr/>
        </p:nvSpPr>
        <p:spPr>
          <a:xfrm>
            <a:off x="381000" y="738664"/>
            <a:ext cx="11430000" cy="195548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ayovsiz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1784-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bug‘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yaratilishi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XX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o‘rtalarida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“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Kun tarixi: 218 yil avval ilk bug' mashinasi namoyish etilgan. Undan  foydalanish nega to'xtatildi?">
            <a:extLst>
              <a:ext uri="{FF2B5EF4-FFF2-40B4-BE49-F238E27FC236}">
                <a16:creationId xmlns:a16="http://schemas.microsoft.com/office/drawing/2014/main" xmlns="" id="{7CB6CC2B-3D4E-44D3-85B1-6C318E37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2801869"/>
            <a:ext cx="5791200" cy="39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ельское хозяйство Индии">
            <a:extLst>
              <a:ext uri="{FF2B5EF4-FFF2-40B4-BE49-F238E27FC236}">
                <a16:creationId xmlns:a16="http://schemas.microsoft.com/office/drawing/2014/main" xmlns="" id="{9749E2FD-F631-4A76-8E4D-1C8A0A7C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01869"/>
            <a:ext cx="5410200" cy="39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495301" y="912277"/>
            <a:ext cx="11430000" cy="124253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landshaftlar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sur’atlarda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Великие географические открытия - online presentation">
            <a:extLst>
              <a:ext uri="{FF2B5EF4-FFF2-40B4-BE49-F238E27FC236}">
                <a16:creationId xmlns:a16="http://schemas.microsoft.com/office/drawing/2014/main" xmlns="" id="{8788BF94-E6CE-41DE-992A-2A1571D0C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333" r="2500" b="4446"/>
          <a:stretch/>
        </p:blipFill>
        <p:spPr bwMode="auto">
          <a:xfrm>
            <a:off x="190499" y="2348877"/>
            <a:ext cx="5897217" cy="39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История 7 класс: Великие географические открытия - пройди тест онлайн">
            <a:extLst>
              <a:ext uri="{FF2B5EF4-FFF2-40B4-BE49-F238E27FC236}">
                <a16:creationId xmlns:a16="http://schemas.microsoft.com/office/drawing/2014/main" xmlns="" id="{2E7E5B38-7386-4A92-BACA-7AB6EF7D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2494580"/>
            <a:ext cx="5791200" cy="36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Fan-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228600" y="738664"/>
            <a:ext cx="5334000" cy="210788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5867400" y="744356"/>
            <a:ext cx="5943600" cy="596124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qurollandi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“fan-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fazoni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Mendeleyev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global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geoekologik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muhofazasiga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ixtisoslashtirilgan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Astana Hub будет развивать корпоративные инновации с GenerationS">
            <a:extLst>
              <a:ext uri="{FF2B5EF4-FFF2-40B4-BE49-F238E27FC236}">
                <a16:creationId xmlns:a16="http://schemas.microsoft.com/office/drawing/2014/main" xmlns="" id="{95519EAE-3BAF-49A7-8D1F-E20C67DA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" y="2954269"/>
            <a:ext cx="5370441" cy="37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Fan-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162338" y="738664"/>
            <a:ext cx="5943600" cy="596124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geotizimlarning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o‘zgarganligi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Fan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Katta-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miqyosidagi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geoekologik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ofatlarning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kuchayishi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kuzatilmoqda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Ölkəmizdə FABRİK və ZAVODLAR niyə bağlandı? - YouTube">
            <a:extLst>
              <a:ext uri="{FF2B5EF4-FFF2-40B4-BE49-F238E27FC236}">
                <a16:creationId xmlns:a16="http://schemas.microsoft.com/office/drawing/2014/main" xmlns="" id="{E04343BA-2313-4123-BE92-6506E5C8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94783"/>
            <a:ext cx="5282785" cy="29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Qiziqarli dunyo: Dunyo okeaninig 10 ta siri | Odam.uz - Odamlar uchun  veb-sayti">
            <a:extLst>
              <a:ext uri="{FF2B5EF4-FFF2-40B4-BE49-F238E27FC236}">
                <a16:creationId xmlns:a16="http://schemas.microsoft.com/office/drawing/2014/main" xmlns="" id="{7A26DF07-D50B-4F25-962E-62BA7BD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63485"/>
            <a:ext cx="5282785" cy="28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Fan-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54EA7D-5C3D-4458-A405-01BD049C1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749" t="16651" r="6876" b="24432"/>
          <a:stretch/>
        </p:blipFill>
        <p:spPr>
          <a:xfrm>
            <a:off x="342899" y="863916"/>
            <a:ext cx="11506200" cy="56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6096000" y="738664"/>
            <a:ext cx="5867400" cy="169973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qadrlanishga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381000" y="984889"/>
            <a:ext cx="5370441" cy="558024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tiklanishi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oshirilmoqda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Bebkok-Rench - to'liq quyosh energiyasi hisobiga kun ko'ruvchi ekoshahar">
            <a:extLst>
              <a:ext uri="{FF2B5EF4-FFF2-40B4-BE49-F238E27FC236}">
                <a16:creationId xmlns:a16="http://schemas.microsoft.com/office/drawing/2014/main" xmlns="" id="{B2A92A73-3D64-4DBC-8782-73CDD8D5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6121"/>
            <a:ext cx="6019800" cy="40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81000" y="1085254"/>
            <a:ext cx="11582400" cy="1048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81000" y="2382769"/>
            <a:ext cx="11582400" cy="1487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Global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ekologik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muammolardan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Ekologik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madaniyatni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targ‘ib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borasida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fikrlaringizni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bayon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3610"/>
            <a:ext cx="4572000" cy="257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7B19D4-9AFC-4BBF-A861-EB3E0DD0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00" t="31248" r="7847" b="18874"/>
          <a:stretch/>
        </p:blipFill>
        <p:spPr>
          <a:xfrm>
            <a:off x="7239000" y="4013610"/>
            <a:ext cx="3048000" cy="26716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B1E071E-A552-4D57-82BA-3DB249252413}"/>
              </a:ext>
            </a:extLst>
          </p:cNvPr>
          <p:cNvSpPr/>
          <p:nvPr/>
        </p:nvSpPr>
        <p:spPr>
          <a:xfrm>
            <a:off x="381000" y="1143000"/>
            <a:ext cx="4419600" cy="1524000"/>
          </a:xfrm>
          <a:prstGeom prst="roundRect">
            <a:avLst/>
          </a:prstGeom>
          <a:solidFill>
            <a:srgbClr val="CCCC00"/>
          </a:solidFill>
          <a:ln>
            <a:solidFill>
              <a:srgbClr val="CC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30AD4C-C75C-462F-8981-E9C12FDE77BA}"/>
              </a:ext>
            </a:extLst>
          </p:cNvPr>
          <p:cNvSpPr/>
          <p:nvPr/>
        </p:nvSpPr>
        <p:spPr>
          <a:xfrm>
            <a:off x="7388087" y="1143000"/>
            <a:ext cx="44196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texnogen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лево-вправо-вверх 6">
            <a:extLst>
              <a:ext uri="{FF2B5EF4-FFF2-40B4-BE49-F238E27FC236}">
                <a16:creationId xmlns:a16="http://schemas.microsoft.com/office/drawing/2014/main" xmlns="" id="{67277A9B-5466-46A6-A87C-E30FCA9B774E}"/>
              </a:ext>
            </a:extLst>
          </p:cNvPr>
          <p:cNvSpPr/>
          <p:nvPr/>
        </p:nvSpPr>
        <p:spPr>
          <a:xfrm rot="10800000">
            <a:off x="4876800" y="1524001"/>
            <a:ext cx="2435086" cy="1409700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Kompleks mintaqaviy loyihalarni amalga oshirishda geografiyaning o`rni »  GeoOlamga xush kelibsiz!">
            <a:extLst>
              <a:ext uri="{FF2B5EF4-FFF2-40B4-BE49-F238E27FC236}">
                <a16:creationId xmlns:a16="http://schemas.microsoft.com/office/drawing/2014/main" xmlns="" id="{6A18506E-CFEA-4996-ABED-86BE974CE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 bwMode="auto">
          <a:xfrm>
            <a:off x="0" y="2912166"/>
            <a:ext cx="4038600" cy="33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E4978CE-EC31-4E67-94DB-867E63151C79}"/>
              </a:ext>
            </a:extLst>
          </p:cNvPr>
          <p:cNvSpPr/>
          <p:nvPr/>
        </p:nvSpPr>
        <p:spPr>
          <a:xfrm>
            <a:off x="3886200" y="3048000"/>
            <a:ext cx="4419600" cy="1524000"/>
          </a:xfrm>
          <a:prstGeom prst="roundRect">
            <a:avLst/>
          </a:prstGeom>
          <a:solidFill>
            <a:srgbClr val="C8A5E3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Қандай товарларга экологик йиғим солиш таклиф этилмоқда?">
            <a:extLst>
              <a:ext uri="{FF2B5EF4-FFF2-40B4-BE49-F238E27FC236}">
                <a16:creationId xmlns:a16="http://schemas.microsoft.com/office/drawing/2014/main" xmlns="" id="{7AA1F147-DCFF-4659-9681-DAAE650B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6299"/>
            <a:ext cx="4114802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частники парламентских слушаний обсуждают проект концепции «зеленой  экономики» КР">
            <a:extLst>
              <a:ext uri="{FF2B5EF4-FFF2-40B4-BE49-F238E27FC236}">
                <a16:creationId xmlns:a16="http://schemas.microsoft.com/office/drawing/2014/main" xmlns="" id="{78598D73-C5F4-4024-AC1A-B41C41A7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57" y="3117575"/>
            <a:ext cx="3733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E775180A-E8D1-4FFB-AF30-70A5E5627450}"/>
              </a:ext>
            </a:extLst>
          </p:cNvPr>
          <p:cNvSpPr/>
          <p:nvPr/>
        </p:nvSpPr>
        <p:spPr>
          <a:xfrm>
            <a:off x="304800" y="1219200"/>
            <a:ext cx="4544118" cy="107715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Скругленный прямоугольник 2">
            <a:extLst>
              <a:ext uri="{FF2B5EF4-FFF2-40B4-BE49-F238E27FC236}">
                <a16:creationId xmlns:a16="http://schemas.microsoft.com/office/drawing/2014/main" xmlns="" id="{DCBD1832-65F4-4A75-9663-1840DE6E7D14}"/>
              </a:ext>
            </a:extLst>
          </p:cNvPr>
          <p:cNvSpPr/>
          <p:nvPr/>
        </p:nvSpPr>
        <p:spPr>
          <a:xfrm>
            <a:off x="5638800" y="4723984"/>
            <a:ext cx="6172200" cy="1600616"/>
          </a:xfrm>
          <a:prstGeom prst="roundRect">
            <a:avLst/>
          </a:prstGeom>
          <a:solidFill>
            <a:srgbClr val="C8A5E3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cheksizdir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xmlns="" id="{163D759A-CC32-4AC5-83D5-F23B08E2DC34}"/>
              </a:ext>
            </a:extLst>
          </p:cNvPr>
          <p:cNvSpPr/>
          <p:nvPr/>
        </p:nvSpPr>
        <p:spPr>
          <a:xfrm>
            <a:off x="3404840" y="2895600"/>
            <a:ext cx="554866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Tajovuzga uchrayotgan tabiat » GeoOlamga xush kelibsiz!">
            <a:extLst>
              <a:ext uri="{FF2B5EF4-FFF2-40B4-BE49-F238E27FC236}">
                <a16:creationId xmlns:a16="http://schemas.microsoft.com/office/drawing/2014/main" xmlns="" id="{FC091DDC-8C48-4676-AD76-D2DE3ECE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myoviy ifloslanishning tuproq xossalari va biologik olamiga ta'siri »  СКАЧАТЬ РЕФЕРАТ НА ЛЮБУЮ ТЕМУ, БЕСПЛАТНО">
            <a:extLst>
              <a:ext uri="{FF2B5EF4-FFF2-40B4-BE49-F238E27FC236}">
                <a16:creationId xmlns:a16="http://schemas.microsoft.com/office/drawing/2014/main" xmlns="" id="{288ED972-EFB3-4DD7-AACB-8F737D70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5446"/>
            <a:ext cx="4724400" cy="22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biat va insonning o'zaro ta'siri » GeoOlamga xush kelibsiz!">
            <a:extLst>
              <a:ext uri="{FF2B5EF4-FFF2-40B4-BE49-F238E27FC236}">
                <a16:creationId xmlns:a16="http://schemas.microsoft.com/office/drawing/2014/main" xmlns="" id="{C9AB2BAB-D6E4-4FF4-BED8-5AA9EBEB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40" y="1761090"/>
            <a:ext cx="2994303" cy="26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ndshaft va uning tuzilishi » GeoOlamga xush kelibsiz!">
            <a:extLst>
              <a:ext uri="{FF2B5EF4-FFF2-40B4-BE49-F238E27FC236}">
                <a16:creationId xmlns:a16="http://schemas.microsoft.com/office/drawing/2014/main" xmlns="" id="{B7B8047C-5023-417F-A591-9E758349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03" y="1010479"/>
            <a:ext cx="3429000" cy="1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F49EA045-C87D-40C0-8DC4-6364F2ECA8C4}"/>
              </a:ext>
            </a:extLst>
          </p:cNvPr>
          <p:cNvSpPr/>
          <p:nvPr/>
        </p:nvSpPr>
        <p:spPr>
          <a:xfrm>
            <a:off x="381000" y="1045885"/>
            <a:ext cx="4777410" cy="1187106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DC42CD59-4B3A-4CC3-9A80-61B05D852B4F}"/>
              </a:ext>
            </a:extLst>
          </p:cNvPr>
          <p:cNvSpPr/>
          <p:nvPr/>
        </p:nvSpPr>
        <p:spPr>
          <a:xfrm>
            <a:off x="6602896" y="1045885"/>
            <a:ext cx="5208104" cy="118710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xmlns="" id="{C541D4EC-41F1-4334-8E3B-29E096AA56B8}"/>
              </a:ext>
            </a:extLst>
          </p:cNvPr>
          <p:cNvSpPr/>
          <p:nvPr/>
        </p:nvSpPr>
        <p:spPr>
          <a:xfrm>
            <a:off x="6602896" y="3003894"/>
            <a:ext cx="5208104" cy="118710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quritish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xmlns="" id="{A91430A5-6B72-4EDB-9D92-FF44224420CB}"/>
              </a:ext>
            </a:extLst>
          </p:cNvPr>
          <p:cNvSpPr/>
          <p:nvPr/>
        </p:nvSpPr>
        <p:spPr>
          <a:xfrm>
            <a:off x="6602896" y="4985094"/>
            <a:ext cx="5208104" cy="118710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xmlns="" id="{91EDFE2D-25F6-4739-8BAC-DA4CDE8CE3A2}"/>
              </a:ext>
            </a:extLst>
          </p:cNvPr>
          <p:cNvSpPr/>
          <p:nvPr/>
        </p:nvSpPr>
        <p:spPr>
          <a:xfrm>
            <a:off x="5257800" y="1269134"/>
            <a:ext cx="1219200" cy="740608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xmlns="" id="{DEBFBB11-E482-49E0-A95A-7C7B849242C0}"/>
              </a:ext>
            </a:extLst>
          </p:cNvPr>
          <p:cNvSpPr/>
          <p:nvPr/>
        </p:nvSpPr>
        <p:spPr>
          <a:xfrm rot="5400000">
            <a:off x="8877300" y="2324100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xmlns="" id="{7BE3F6F6-5E13-4FCD-A338-AB6C75F36C2C}"/>
              </a:ext>
            </a:extLst>
          </p:cNvPr>
          <p:cNvSpPr/>
          <p:nvPr/>
        </p:nvSpPr>
        <p:spPr>
          <a:xfrm rot="5400000">
            <a:off x="8856024" y="4281591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xmlns="" id="{97FD21DF-0865-458E-99D9-40459B4468F9}"/>
              </a:ext>
            </a:extLst>
          </p:cNvPr>
          <p:cNvSpPr/>
          <p:nvPr/>
        </p:nvSpPr>
        <p:spPr>
          <a:xfrm>
            <a:off x="123649" y="3084603"/>
            <a:ext cx="2895601" cy="2640251"/>
          </a:xfrm>
          <a:prstGeom prst="fram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endParaRPr lang="ru-RU" sz="2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5DE61B10-41BB-428C-B92B-1E7D17EBDB89}"/>
              </a:ext>
            </a:extLst>
          </p:cNvPr>
          <p:cNvSpPr/>
          <p:nvPr/>
        </p:nvSpPr>
        <p:spPr>
          <a:xfrm>
            <a:off x="3297877" y="4518633"/>
            <a:ext cx="2895601" cy="198120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qulayligi</a:t>
            </a: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xmlns="" id="{495BFECB-8C9E-4115-AEEF-1828F2202B99}"/>
              </a:ext>
            </a:extLst>
          </p:cNvPr>
          <p:cNvSpPr/>
          <p:nvPr/>
        </p:nvSpPr>
        <p:spPr>
          <a:xfrm>
            <a:off x="381000" y="2362200"/>
            <a:ext cx="838200" cy="7620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xmlns="" id="{F21E7E52-6C5E-497E-AC9D-A8E113E86398}"/>
              </a:ext>
            </a:extLst>
          </p:cNvPr>
          <p:cNvSpPr/>
          <p:nvPr/>
        </p:nvSpPr>
        <p:spPr>
          <a:xfrm>
            <a:off x="3568350" y="3799703"/>
            <a:ext cx="828482" cy="7620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xmlns="" id="{D1DD2C7F-EB2A-4477-BF9C-BCF7D788B342}"/>
              </a:ext>
            </a:extLst>
          </p:cNvPr>
          <p:cNvSpPr/>
          <p:nvPr/>
        </p:nvSpPr>
        <p:spPr>
          <a:xfrm rot="5400000">
            <a:off x="3528727" y="2948274"/>
            <a:ext cx="1048498" cy="2009951"/>
          </a:xfrm>
          <a:prstGeom prst="bent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C2BFEA1F-94C7-461E-8899-229204467700}"/>
              </a:ext>
            </a:extLst>
          </p:cNvPr>
          <p:cNvSpPr/>
          <p:nvPr/>
        </p:nvSpPr>
        <p:spPr>
          <a:xfrm>
            <a:off x="1264887" y="2286000"/>
            <a:ext cx="625647" cy="776491"/>
          </a:xfrm>
          <a:prstGeom prst="down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xmlns="" id="{CC02A40F-5979-4B1E-8D05-B90835C8A71B}"/>
              </a:ext>
            </a:extLst>
          </p:cNvPr>
          <p:cNvSpPr/>
          <p:nvPr/>
        </p:nvSpPr>
        <p:spPr>
          <a:xfrm>
            <a:off x="4191000" y="2335900"/>
            <a:ext cx="3886202" cy="31081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qobiqning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UzWaterAware - Posts | Facebook">
            <a:extLst>
              <a:ext uri="{FF2B5EF4-FFF2-40B4-BE49-F238E27FC236}">
                <a16:creationId xmlns:a16="http://schemas.microsoft.com/office/drawing/2014/main" xmlns="" id="{3AF62A69-865D-4E06-A0A9-561AF30D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8992"/>
            <a:ext cx="3962400" cy="26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kologik madaniyat » GeoOlamga xush kelibsiz!">
            <a:extLst>
              <a:ext uri="{FF2B5EF4-FFF2-40B4-BE49-F238E27FC236}">
                <a16:creationId xmlns:a16="http://schemas.microsoft.com/office/drawing/2014/main" xmlns="" id="{A59B96F3-8F39-41E3-8860-34F6C483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0793"/>
            <a:ext cx="3962400" cy="26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ошколят, школьников и студентов научат ценить природу | NORMA.UZ">
            <a:extLst>
              <a:ext uri="{FF2B5EF4-FFF2-40B4-BE49-F238E27FC236}">
                <a16:creationId xmlns:a16="http://schemas.microsoft.com/office/drawing/2014/main" xmlns="" id="{5BE63937-C18E-44E2-A83E-5A776774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4020791"/>
            <a:ext cx="3886202" cy="2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VID-19 Has Pushed India's Already Suffering Tea Plantation Workers into  Deeper Crisis">
            <a:extLst>
              <a:ext uri="{FF2B5EF4-FFF2-40B4-BE49-F238E27FC236}">
                <a16:creationId xmlns:a16="http://schemas.microsoft.com/office/drawing/2014/main" xmlns="" id="{00A76845-DCDE-444E-955F-68A3568F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52304"/>
            <a:ext cx="3810000" cy="26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EA378223-5BF1-4EA2-BF9C-A15712D86140}"/>
              </a:ext>
            </a:extLst>
          </p:cNvPr>
          <p:cNvSpPr/>
          <p:nvPr/>
        </p:nvSpPr>
        <p:spPr>
          <a:xfrm>
            <a:off x="175292" y="1066801"/>
            <a:ext cx="5012633" cy="1676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674747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taqsimotiga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joylashishiga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7C865CF1-A119-433D-BC2F-89D756B313A7}"/>
              </a:ext>
            </a:extLst>
          </p:cNvPr>
          <p:cNvSpPr/>
          <p:nvPr/>
        </p:nvSpPr>
        <p:spPr>
          <a:xfrm>
            <a:off x="6705599" y="3458817"/>
            <a:ext cx="5311110" cy="13417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xmlns="" id="{5FC98E58-A0F3-4BE4-BCFC-9E38670406A7}"/>
              </a:ext>
            </a:extLst>
          </p:cNvPr>
          <p:cNvSpPr/>
          <p:nvPr/>
        </p:nvSpPr>
        <p:spPr>
          <a:xfrm>
            <a:off x="5337162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xmlns="" id="{65076DD1-B878-4968-8370-F85417FC2F47}"/>
              </a:ext>
            </a:extLst>
          </p:cNvPr>
          <p:cNvSpPr/>
          <p:nvPr/>
        </p:nvSpPr>
        <p:spPr>
          <a:xfrm rot="5400000">
            <a:off x="9125723" y="2789641"/>
            <a:ext cx="655981" cy="619428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Qishloq xo'jaligi jahon iqtisodiyotining bir tarmog'i sifatida. Qishloq xo' jaligi: qishloq xo'jaligi tarmoqlari.">
            <a:extLst>
              <a:ext uri="{FF2B5EF4-FFF2-40B4-BE49-F238E27FC236}">
                <a16:creationId xmlns:a16="http://schemas.microsoft.com/office/drawing/2014/main" xmlns="" id="{7DFA917B-8FB3-4509-8A3F-AFA1AC7C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" y="2895602"/>
            <a:ext cx="6049975" cy="3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Texnogen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BD1EB4A-7E8E-46BB-ACFF-2E8BA2DF58A1}"/>
              </a:ext>
            </a:extLst>
          </p:cNvPr>
          <p:cNvSpPr/>
          <p:nvPr/>
        </p:nvSpPr>
        <p:spPr>
          <a:xfrm>
            <a:off x="5943600" y="1066800"/>
            <a:ext cx="6019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Aholini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atrof-muhitning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obyektlar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jism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Eng qimmat shaharlar reytingida Toshkent nechanchi o'rinda?">
            <a:extLst>
              <a:ext uri="{FF2B5EF4-FFF2-40B4-BE49-F238E27FC236}">
                <a16:creationId xmlns:a16="http://schemas.microsoft.com/office/drawing/2014/main" xmlns="" id="{47D53F63-4B3B-4557-87AC-53A09C6CE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73935" y="1066800"/>
            <a:ext cx="56172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УНЁДАГИ ЭНГ АЖОЙИБ 25 ТА ШАХАРЛАР / Ўзбек тилида 2016 / Qiziqarli Dunyo -  YouTube">
            <a:extLst>
              <a:ext uri="{FF2B5EF4-FFF2-40B4-BE49-F238E27FC236}">
                <a16:creationId xmlns:a16="http://schemas.microsoft.com/office/drawing/2014/main" xmlns="" id="{C4374DF2-EF2A-4172-A8D4-30936C41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19528"/>
            <a:ext cx="6019800" cy="42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к будет выглядеть Tashkent City – Газета.uz">
            <a:extLst>
              <a:ext uri="{FF2B5EF4-FFF2-40B4-BE49-F238E27FC236}">
                <a16:creationId xmlns:a16="http://schemas.microsoft.com/office/drawing/2014/main" xmlns="" id="{17FF0A15-E25C-44C8-89DA-CB406C75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5" y="3962400"/>
            <a:ext cx="561726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4C22D002-378D-4D55-B74E-ADFEFD685497}"/>
              </a:ext>
            </a:extLst>
          </p:cNvPr>
          <p:cNvSpPr/>
          <p:nvPr/>
        </p:nvSpPr>
        <p:spPr>
          <a:xfrm>
            <a:off x="304800" y="990600"/>
            <a:ext cx="5334000" cy="1828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texnogen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trof-muhitning ifloslanishi » GeoOlamga xush kelibsiz!">
            <a:extLst>
              <a:ext uri="{FF2B5EF4-FFF2-40B4-BE49-F238E27FC236}">
                <a16:creationId xmlns:a16="http://schemas.microsoft.com/office/drawing/2014/main" xmlns="" id="{8CB8B99C-533F-43DA-8E34-CAB7B6C5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2998281"/>
            <a:ext cx="5334000" cy="36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атериалы за Февраль 2017 года » Страница 3 » GeoOlamga xush kelibsiz!">
            <a:extLst>
              <a:ext uri="{FF2B5EF4-FFF2-40B4-BE49-F238E27FC236}">
                <a16:creationId xmlns:a16="http://schemas.microsoft.com/office/drawing/2014/main" xmlns="" id="{E215498F-E761-40B3-818D-5DF490BF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5" y="3809999"/>
            <a:ext cx="5777948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 Iyun butun jahon atrof-muhit kuni – Fikrat.uz">
            <a:extLst>
              <a:ext uri="{FF2B5EF4-FFF2-40B4-BE49-F238E27FC236}">
                <a16:creationId xmlns:a16="http://schemas.microsoft.com/office/drawing/2014/main" xmlns="" id="{25794948-BF2C-49E3-B713-76015555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5" y="990600"/>
            <a:ext cx="577794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3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4C22D002-378D-4D55-B74E-ADFEFD685497}"/>
              </a:ext>
            </a:extLst>
          </p:cNvPr>
          <p:cNvSpPr/>
          <p:nvPr/>
        </p:nvSpPr>
        <p:spPr>
          <a:xfrm>
            <a:off x="228600" y="972392"/>
            <a:ext cx="5715001" cy="1553795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borishini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70C0D391-6528-4AC6-ADB9-A77E2B67E719}"/>
              </a:ext>
            </a:extLst>
          </p:cNvPr>
          <p:cNvSpPr/>
          <p:nvPr/>
        </p:nvSpPr>
        <p:spPr>
          <a:xfrm>
            <a:off x="2073967" y="2686860"/>
            <a:ext cx="4419598" cy="644358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Ibtidoiy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xmlns="" id="{55EA176D-29E9-465F-938E-82DA649FF432}"/>
              </a:ext>
            </a:extLst>
          </p:cNvPr>
          <p:cNvSpPr/>
          <p:nvPr/>
        </p:nvSpPr>
        <p:spPr>
          <a:xfrm>
            <a:off x="2895597" y="3464269"/>
            <a:ext cx="4999383" cy="6443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xmlns="" id="{CF67F02B-22F1-4BB2-B791-71AEAF185DEE}"/>
              </a:ext>
            </a:extLst>
          </p:cNvPr>
          <p:cNvSpPr/>
          <p:nvPr/>
        </p:nvSpPr>
        <p:spPr>
          <a:xfrm>
            <a:off x="5395288" y="5133741"/>
            <a:ext cx="5088834" cy="6692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Fan-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xmlns="" id="{35D362EC-099B-406C-B4A1-652560A94A2C}"/>
              </a:ext>
            </a:extLst>
          </p:cNvPr>
          <p:cNvSpPr/>
          <p:nvPr/>
        </p:nvSpPr>
        <p:spPr>
          <a:xfrm>
            <a:off x="4234071" y="4304304"/>
            <a:ext cx="4876798" cy="6443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xmlns="" id="{AC660175-6CE7-496A-BC71-4F3AB6227C0D}"/>
              </a:ext>
            </a:extLst>
          </p:cNvPr>
          <p:cNvSpPr/>
          <p:nvPr/>
        </p:nvSpPr>
        <p:spPr>
          <a:xfrm>
            <a:off x="6566452" y="5989489"/>
            <a:ext cx="5088834" cy="6692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День экологических знаний отметили в Бишкеке - Новости Кыргызстана">
            <a:extLst>
              <a:ext uri="{FF2B5EF4-FFF2-40B4-BE49-F238E27FC236}">
                <a16:creationId xmlns:a16="http://schemas.microsoft.com/office/drawing/2014/main" xmlns="" id="{677448EF-CAA7-4529-A7CE-111FA089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7730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ень экологических знаний / Афиша / Newslab.Ru">
            <a:extLst>
              <a:ext uri="{FF2B5EF4-FFF2-40B4-BE49-F238E27FC236}">
                <a16:creationId xmlns:a16="http://schemas.microsoft.com/office/drawing/2014/main" xmlns="" id="{5C425066-816F-42FE-AEA8-62EBE3EA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42999"/>
            <a:ext cx="3891169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792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Atrof - muhit</vt:lpstr>
      <vt:lpstr>Jamiyat va tabiat o‘rtasidagi munosabatlar</vt:lpstr>
      <vt:lpstr>Ibtidoiy jamoa davri</vt:lpstr>
      <vt:lpstr>Qishloq xo‘jaligi inqilobi davri</vt:lpstr>
      <vt:lpstr>ПРВ</vt:lpstr>
      <vt:lpstr>ПРВ</vt:lpstr>
      <vt:lpstr>ПРВ</vt:lpstr>
      <vt:lpstr>ПРВ</vt:lpstr>
      <vt:lpstr>ПРВ</vt:lpstr>
      <vt:lpstr>ПРВ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Учетная запись Майкрософт</cp:lastModifiedBy>
  <cp:revision>207</cp:revision>
  <dcterms:created xsi:type="dcterms:W3CDTF">2020-06-30T15:34:35Z</dcterms:created>
  <dcterms:modified xsi:type="dcterms:W3CDTF">2020-11-12T04:38:15Z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