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93" r:id="rId2"/>
    <p:sldId id="322" r:id="rId3"/>
    <p:sldId id="453" r:id="rId4"/>
    <p:sldId id="470" r:id="rId5"/>
    <p:sldId id="454" r:id="rId6"/>
    <p:sldId id="455" r:id="rId7"/>
    <p:sldId id="471" r:id="rId8"/>
    <p:sldId id="418" r:id="rId9"/>
    <p:sldId id="458" r:id="rId10"/>
    <p:sldId id="494" r:id="rId11"/>
    <p:sldId id="493" r:id="rId12"/>
    <p:sldId id="459" r:id="rId13"/>
    <p:sldId id="428" r:id="rId14"/>
    <p:sldId id="456" r:id="rId15"/>
    <p:sldId id="432" r:id="rId16"/>
    <p:sldId id="462" r:id="rId17"/>
    <p:sldId id="457" r:id="rId18"/>
    <p:sldId id="419" r:id="rId19"/>
    <p:sldId id="460" r:id="rId20"/>
    <p:sldId id="463" r:id="rId21"/>
    <p:sldId id="437" r:id="rId22"/>
    <p:sldId id="464" r:id="rId23"/>
    <p:sldId id="467" r:id="rId24"/>
    <p:sldId id="472" r:id="rId25"/>
    <p:sldId id="451" r:id="rId26"/>
    <p:sldId id="489" r:id="rId27"/>
    <p:sldId id="488" r:id="rId28"/>
    <p:sldId id="468" r:id="rId29"/>
    <p:sldId id="477" r:id="rId30"/>
    <p:sldId id="473" r:id="rId31"/>
    <p:sldId id="474" r:id="rId32"/>
    <p:sldId id="478" r:id="rId33"/>
    <p:sldId id="479" r:id="rId34"/>
    <p:sldId id="481" r:id="rId35"/>
    <p:sldId id="469" r:id="rId36"/>
    <p:sldId id="475" r:id="rId37"/>
    <p:sldId id="476" r:id="rId38"/>
    <p:sldId id="482" r:id="rId39"/>
    <p:sldId id="483" r:id="rId40"/>
    <p:sldId id="465" r:id="rId41"/>
    <p:sldId id="486" r:id="rId42"/>
    <p:sldId id="411" r:id="rId43"/>
    <p:sldId id="320" r:id="rId44"/>
    <p:sldId id="490" r:id="rId45"/>
    <p:sldId id="491" r:id="rId46"/>
    <p:sldId id="492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322"/>
            <p14:sldId id="453"/>
            <p14:sldId id="470"/>
            <p14:sldId id="454"/>
            <p14:sldId id="455"/>
            <p14:sldId id="471"/>
            <p14:sldId id="418"/>
            <p14:sldId id="458"/>
            <p14:sldId id="494"/>
            <p14:sldId id="493"/>
            <p14:sldId id="459"/>
            <p14:sldId id="428"/>
            <p14:sldId id="456"/>
            <p14:sldId id="432"/>
            <p14:sldId id="462"/>
            <p14:sldId id="457"/>
            <p14:sldId id="419"/>
            <p14:sldId id="460"/>
            <p14:sldId id="463"/>
            <p14:sldId id="437"/>
            <p14:sldId id="464"/>
            <p14:sldId id="467"/>
            <p14:sldId id="472"/>
            <p14:sldId id="451"/>
            <p14:sldId id="489"/>
            <p14:sldId id="488"/>
            <p14:sldId id="468"/>
            <p14:sldId id="477"/>
            <p14:sldId id="473"/>
            <p14:sldId id="474"/>
            <p14:sldId id="478"/>
            <p14:sldId id="479"/>
            <p14:sldId id="481"/>
            <p14:sldId id="469"/>
            <p14:sldId id="475"/>
            <p14:sldId id="476"/>
            <p14:sldId id="482"/>
            <p14:sldId id="483"/>
            <p14:sldId id="465"/>
            <p14:sldId id="486"/>
            <p14:sldId id="411"/>
            <p14:sldId id="320"/>
            <p14:sldId id="490"/>
            <p14:sldId id="491"/>
            <p14:sldId id="4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3399FF"/>
    <a:srgbClr val="0000FF"/>
    <a:srgbClr val="F49D46"/>
    <a:srgbClr val="149C2E"/>
    <a:srgbClr val="F8ED18"/>
    <a:srgbClr val="00D6BD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74" autoAdjust="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603D53-0ED8-486A-A54E-274D6D276CDE}" type="doc">
      <dgm:prSet loTypeId="urn:microsoft.com/office/officeart/2005/8/layout/vList3#1" loCatId="list" qsTypeId="urn:microsoft.com/office/officeart/2005/8/quickstyle/simple1" qsCatId="simple" csTypeId="urn:microsoft.com/office/officeart/2005/8/colors/colorful4" csCatId="colorful" phldr="1"/>
      <dgm:spPr/>
    </dgm:pt>
    <dgm:pt modelId="{BF5D3679-E8B1-448D-B615-E336EF81C3C9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4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Yerning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Quyosh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atrofida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aylanishi</a:t>
          </a:r>
          <a:endParaRPr lang="ru-RU" sz="4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D74786A-97BF-41EE-AEB0-99E4ACEBD068}" type="parTrans" cxnId="{63297BD6-78DD-48F2-9C77-D03BD558FF13}">
      <dgm:prSet/>
      <dgm:spPr/>
      <dgm:t>
        <a:bodyPr/>
        <a:lstStyle/>
        <a:p>
          <a:endParaRPr lang="ru-RU"/>
        </a:p>
      </dgm:t>
    </dgm:pt>
    <dgm:pt modelId="{DD2BF702-E304-42FF-AB7C-28D6CDEB69EC}" type="sibTrans" cxnId="{63297BD6-78DD-48F2-9C77-D03BD558FF13}">
      <dgm:prSet/>
      <dgm:spPr/>
      <dgm:t>
        <a:bodyPr/>
        <a:lstStyle/>
        <a:p>
          <a:endParaRPr lang="ru-RU"/>
        </a:p>
      </dgm:t>
    </dgm:pt>
    <dgm:pt modelId="{B6952E03-29D6-4A74-9E60-F54951C45FC2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 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Yerning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o‘z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o‘qi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atrofida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aylanishi</a:t>
          </a:r>
          <a:endParaRPr lang="ru-RU" sz="4000" dirty="0">
            <a:solidFill>
              <a:schemeClr val="tx1"/>
            </a:solidFill>
          </a:endParaRPr>
        </a:p>
      </dgm:t>
    </dgm:pt>
    <dgm:pt modelId="{317575B6-CB6F-42F0-98C4-DFC4241C6ACF}" type="parTrans" cxnId="{907E17C0-990D-4BB8-8746-68942C348486}">
      <dgm:prSet/>
      <dgm:spPr/>
      <dgm:t>
        <a:bodyPr/>
        <a:lstStyle/>
        <a:p>
          <a:endParaRPr lang="ru-RU"/>
        </a:p>
      </dgm:t>
    </dgm:pt>
    <dgm:pt modelId="{7268E45B-B87B-4E2C-9279-1BDFC768CEC4}" type="sibTrans" cxnId="{907E17C0-990D-4BB8-8746-68942C348486}">
      <dgm:prSet/>
      <dgm:spPr/>
      <dgm:t>
        <a:bodyPr/>
        <a:lstStyle/>
        <a:p>
          <a:endParaRPr lang="ru-RU"/>
        </a:p>
      </dgm:t>
    </dgm:pt>
    <dgm:pt modelId="{6223D5C6-52A9-4581-93F5-2364FF9FA010}">
      <dgm:prSet custT="1"/>
      <dgm:spPr/>
      <dgm:t>
        <a:bodyPr/>
        <a:lstStyle/>
        <a:p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   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Yer-Oy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umumiy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og‘irlik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atrofida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40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aylanishi</a:t>
          </a:r>
          <a:r>
            <a:rPr lang="en-US" sz="4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endParaRPr lang="ru-RU" sz="40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80C6D48-67F7-4CBA-8056-8F5D35955411}" type="parTrans" cxnId="{24F95E95-D35A-40E5-83F8-F49D53651E03}">
      <dgm:prSet/>
      <dgm:spPr/>
      <dgm:t>
        <a:bodyPr/>
        <a:lstStyle/>
        <a:p>
          <a:endParaRPr lang="ru-RU"/>
        </a:p>
      </dgm:t>
    </dgm:pt>
    <dgm:pt modelId="{C7E5D17B-6C83-4B13-9060-9268100036C2}" type="sibTrans" cxnId="{24F95E95-D35A-40E5-83F8-F49D53651E03}">
      <dgm:prSet/>
      <dgm:spPr/>
      <dgm:t>
        <a:bodyPr/>
        <a:lstStyle/>
        <a:p>
          <a:endParaRPr lang="ru-RU"/>
        </a:p>
      </dgm:t>
    </dgm:pt>
    <dgm:pt modelId="{91087901-E178-441F-94BB-FDA530E8362A}" type="pres">
      <dgm:prSet presAssocID="{BF603D53-0ED8-486A-A54E-274D6D276CDE}" presName="linearFlow" presStyleCnt="0">
        <dgm:presLayoutVars>
          <dgm:dir/>
          <dgm:resizeHandles val="exact"/>
        </dgm:presLayoutVars>
      </dgm:prSet>
      <dgm:spPr/>
    </dgm:pt>
    <dgm:pt modelId="{F61B9784-BAFE-462F-9E4E-C3FDF34AAB43}" type="pres">
      <dgm:prSet presAssocID="{BF5D3679-E8B1-448D-B615-E336EF81C3C9}" presName="composite" presStyleCnt="0"/>
      <dgm:spPr/>
    </dgm:pt>
    <dgm:pt modelId="{89B399A8-844A-45CF-8183-93304642113D}" type="pres">
      <dgm:prSet presAssocID="{BF5D3679-E8B1-448D-B615-E336EF81C3C9}" presName="imgShp" presStyleLbl="fgImgPlace1" presStyleIdx="0" presStyleCnt="3" custScaleX="134806" custScaleY="118268" custLinFactY="54652" custLinFactNeighborX="66133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37E218B-6CFF-4D55-B7C3-DC466EDEB8FE}" type="pres">
      <dgm:prSet presAssocID="{BF5D3679-E8B1-448D-B615-E336EF81C3C9}" presName="txShp" presStyleLbl="node1" presStyleIdx="0" presStyleCnt="3" custScaleX="146475" custLinFactNeighborX="1170" custLinFactNeighborY="11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078AF-20DC-4F2B-B310-2E7277361EBE}" type="pres">
      <dgm:prSet presAssocID="{DD2BF702-E304-42FF-AB7C-28D6CDEB69EC}" presName="spacing" presStyleCnt="0"/>
      <dgm:spPr/>
    </dgm:pt>
    <dgm:pt modelId="{F3C7384E-468A-463F-A980-6B58F0B7E041}" type="pres">
      <dgm:prSet presAssocID="{B6952E03-29D6-4A74-9E60-F54951C45FC2}" presName="composite" presStyleCnt="0"/>
      <dgm:spPr/>
    </dgm:pt>
    <dgm:pt modelId="{BDFFE0D2-3C80-4D8F-A2C3-782A4E6F70FD}" type="pres">
      <dgm:prSet presAssocID="{B6952E03-29D6-4A74-9E60-F54951C45FC2}" presName="imgShp" presStyleLbl="fgImgPlace1" presStyleIdx="1" presStyleCnt="3" custScaleX="124763" custScaleY="130985" custLinFactNeighborX="-83347" custLinFactNeighborY="-270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B1B77C8-51D8-459B-A303-A3EB48AFAB8E}" type="pres">
      <dgm:prSet presAssocID="{B6952E03-29D6-4A74-9E60-F54951C45FC2}" presName="txShp" presStyleLbl="node1" presStyleIdx="1" presStyleCnt="3" custScaleX="150376" custScaleY="153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DA112-DBED-4FFA-B86C-DD73813485F0}" type="pres">
      <dgm:prSet presAssocID="{7268E45B-B87B-4E2C-9279-1BDFC768CEC4}" presName="spacing" presStyleCnt="0"/>
      <dgm:spPr/>
    </dgm:pt>
    <dgm:pt modelId="{F7DFE000-9106-45B0-A88D-B6FC56F131DA}" type="pres">
      <dgm:prSet presAssocID="{6223D5C6-52A9-4581-93F5-2364FF9FA010}" presName="composite" presStyleCnt="0"/>
      <dgm:spPr/>
    </dgm:pt>
    <dgm:pt modelId="{ED591218-1248-4235-A513-F45B61D28C15}" type="pres">
      <dgm:prSet presAssocID="{6223D5C6-52A9-4581-93F5-2364FF9FA010}" presName="imgShp" presStyleLbl="fgImgPlace1" presStyleIdx="2" presStyleCnt="3" custScaleX="127561" custScaleY="103122" custLinFactY="-119658" custLinFactNeighborX="-85727" custLinFactNeighborY="-200000"/>
      <dgm:spPr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outerShdw blurRad="50800" dist="50800" dir="5400000" algn="ctr" rotWithShape="0">
            <a:schemeClr val="tx1"/>
          </a:outerShdw>
        </a:effectLst>
      </dgm:spPr>
    </dgm:pt>
    <dgm:pt modelId="{53616292-47E6-4EB4-A5E2-BA9637CCC84E}" type="pres">
      <dgm:prSet presAssocID="{6223D5C6-52A9-4581-93F5-2364FF9FA010}" presName="txShp" presStyleLbl="node1" presStyleIdx="2" presStyleCnt="3" custScaleX="1499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01D025-1619-4E16-8301-5FE11BBAE93A}" type="presOf" srcId="{BF603D53-0ED8-486A-A54E-274D6D276CDE}" destId="{91087901-E178-441F-94BB-FDA530E8362A}" srcOrd="0" destOrd="0" presId="urn:microsoft.com/office/officeart/2005/8/layout/vList3#1"/>
    <dgm:cxn modelId="{BF5B7192-8E8F-4907-9628-C37E1A6537C4}" type="presOf" srcId="{B6952E03-29D6-4A74-9E60-F54951C45FC2}" destId="{AB1B77C8-51D8-459B-A303-A3EB48AFAB8E}" srcOrd="0" destOrd="0" presId="urn:microsoft.com/office/officeart/2005/8/layout/vList3#1"/>
    <dgm:cxn modelId="{907E17C0-990D-4BB8-8746-68942C348486}" srcId="{BF603D53-0ED8-486A-A54E-274D6D276CDE}" destId="{B6952E03-29D6-4A74-9E60-F54951C45FC2}" srcOrd="1" destOrd="0" parTransId="{317575B6-CB6F-42F0-98C4-DFC4241C6ACF}" sibTransId="{7268E45B-B87B-4E2C-9279-1BDFC768CEC4}"/>
    <dgm:cxn modelId="{DABB5644-9BD1-4C0B-9A8A-5B288F767F89}" type="presOf" srcId="{6223D5C6-52A9-4581-93F5-2364FF9FA010}" destId="{53616292-47E6-4EB4-A5E2-BA9637CCC84E}" srcOrd="0" destOrd="0" presId="urn:microsoft.com/office/officeart/2005/8/layout/vList3#1"/>
    <dgm:cxn modelId="{24F95E95-D35A-40E5-83F8-F49D53651E03}" srcId="{BF603D53-0ED8-486A-A54E-274D6D276CDE}" destId="{6223D5C6-52A9-4581-93F5-2364FF9FA010}" srcOrd="2" destOrd="0" parTransId="{380C6D48-67F7-4CBA-8056-8F5D35955411}" sibTransId="{C7E5D17B-6C83-4B13-9060-9268100036C2}"/>
    <dgm:cxn modelId="{63297BD6-78DD-48F2-9C77-D03BD558FF13}" srcId="{BF603D53-0ED8-486A-A54E-274D6D276CDE}" destId="{BF5D3679-E8B1-448D-B615-E336EF81C3C9}" srcOrd="0" destOrd="0" parTransId="{5D74786A-97BF-41EE-AEB0-99E4ACEBD068}" sibTransId="{DD2BF702-E304-42FF-AB7C-28D6CDEB69EC}"/>
    <dgm:cxn modelId="{BD104E8A-9257-4B82-A2B1-A304930E90B8}" type="presOf" srcId="{BF5D3679-E8B1-448D-B615-E336EF81C3C9}" destId="{D37E218B-6CFF-4D55-B7C3-DC466EDEB8FE}" srcOrd="0" destOrd="0" presId="urn:microsoft.com/office/officeart/2005/8/layout/vList3#1"/>
    <dgm:cxn modelId="{CFE765D6-6E2B-4A5E-9190-4E264CF78575}" type="presParOf" srcId="{91087901-E178-441F-94BB-FDA530E8362A}" destId="{F61B9784-BAFE-462F-9E4E-C3FDF34AAB43}" srcOrd="0" destOrd="0" presId="urn:microsoft.com/office/officeart/2005/8/layout/vList3#1"/>
    <dgm:cxn modelId="{DA37A735-F414-46FA-8E4E-925531A0B7C9}" type="presParOf" srcId="{F61B9784-BAFE-462F-9E4E-C3FDF34AAB43}" destId="{89B399A8-844A-45CF-8183-93304642113D}" srcOrd="0" destOrd="0" presId="urn:microsoft.com/office/officeart/2005/8/layout/vList3#1"/>
    <dgm:cxn modelId="{D663B874-56F7-4282-8316-F731DD134B48}" type="presParOf" srcId="{F61B9784-BAFE-462F-9E4E-C3FDF34AAB43}" destId="{D37E218B-6CFF-4D55-B7C3-DC466EDEB8FE}" srcOrd="1" destOrd="0" presId="urn:microsoft.com/office/officeart/2005/8/layout/vList3#1"/>
    <dgm:cxn modelId="{DC0510F3-CC27-4F80-8B92-86282D255B86}" type="presParOf" srcId="{91087901-E178-441F-94BB-FDA530E8362A}" destId="{1F6078AF-20DC-4F2B-B310-2E7277361EBE}" srcOrd="1" destOrd="0" presId="urn:microsoft.com/office/officeart/2005/8/layout/vList3#1"/>
    <dgm:cxn modelId="{BC135D99-0A2F-413E-BAAB-DA0C5B120629}" type="presParOf" srcId="{91087901-E178-441F-94BB-FDA530E8362A}" destId="{F3C7384E-468A-463F-A980-6B58F0B7E041}" srcOrd="2" destOrd="0" presId="urn:microsoft.com/office/officeart/2005/8/layout/vList3#1"/>
    <dgm:cxn modelId="{97FBE4AE-7D09-4784-AEC3-5014A0627D09}" type="presParOf" srcId="{F3C7384E-468A-463F-A980-6B58F0B7E041}" destId="{BDFFE0D2-3C80-4D8F-A2C3-782A4E6F70FD}" srcOrd="0" destOrd="0" presId="urn:microsoft.com/office/officeart/2005/8/layout/vList3#1"/>
    <dgm:cxn modelId="{A403ABD0-53FE-4FBB-B433-70396F52460E}" type="presParOf" srcId="{F3C7384E-468A-463F-A980-6B58F0B7E041}" destId="{AB1B77C8-51D8-459B-A303-A3EB48AFAB8E}" srcOrd="1" destOrd="0" presId="urn:microsoft.com/office/officeart/2005/8/layout/vList3#1"/>
    <dgm:cxn modelId="{6509EF09-C429-42AF-A458-C0B69035DA06}" type="presParOf" srcId="{91087901-E178-441F-94BB-FDA530E8362A}" destId="{7ACDA112-DBED-4FFA-B86C-DD73813485F0}" srcOrd="3" destOrd="0" presId="urn:microsoft.com/office/officeart/2005/8/layout/vList3#1"/>
    <dgm:cxn modelId="{80FA4171-B967-41CA-A500-BCEDDD4E94CE}" type="presParOf" srcId="{91087901-E178-441F-94BB-FDA530E8362A}" destId="{F7DFE000-9106-45B0-A88D-B6FC56F131DA}" srcOrd="4" destOrd="0" presId="urn:microsoft.com/office/officeart/2005/8/layout/vList3#1"/>
    <dgm:cxn modelId="{AD7D77AB-3449-43C0-B911-8F2BFA1A764C}" type="presParOf" srcId="{F7DFE000-9106-45B0-A88D-B6FC56F131DA}" destId="{ED591218-1248-4235-A513-F45B61D28C15}" srcOrd="0" destOrd="0" presId="urn:microsoft.com/office/officeart/2005/8/layout/vList3#1"/>
    <dgm:cxn modelId="{FAF0B762-8137-49FC-93DA-67E887C73F7B}" type="presParOf" srcId="{F7DFE000-9106-45B0-A88D-B6FC56F131DA}" destId="{53616292-47E6-4EB4-A5E2-BA9637CCC84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0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605A-A059-4C0D-8A47-1C6EC604FFC7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69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16.02.2021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79500" y="2132432"/>
            <a:ext cx="7670800" cy="2738247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Mavzu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yuzi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tabiati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rivojlanishining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fazoviy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omillari</a:t>
            </a:r>
            <a:endParaRPr lang="en-US" sz="4400" b="1" spc="11" dirty="0" smtClean="0">
              <a:latin typeface="Arial"/>
              <a:cs typeface="Arial"/>
            </a:endParaRPr>
          </a:p>
          <a:p>
            <a:endParaRPr lang="en-US" sz="4400" b="1" spc="1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51213" y="2258078"/>
            <a:ext cx="727405" cy="188361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51212" y="4671592"/>
            <a:ext cx="727405" cy="188361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521566" y="393201"/>
            <a:ext cx="20227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521566" y="405901"/>
            <a:ext cx="20481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572978" y="589807"/>
            <a:ext cx="1006122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10-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469834" y="735248"/>
            <a:ext cx="943130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218320" y="418263"/>
            <a:ext cx="485469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4" name="Picture 2" descr="50+ Hình nền bầu trời đêm đầy sao đẹp lung linh Full HD không thể bỏ qua |  Night sky wallpaper, Moon and stars wallpaper, Night skies"/>
          <p:cNvPicPr>
            <a:picLocks noChangeAspect="1" noChangeArrowheads="1"/>
          </p:cNvPicPr>
          <p:nvPr/>
        </p:nvPicPr>
        <p:blipFill>
          <a:blip r:embed="rId2" cstate="print"/>
          <a:srcRect l="6934" r="10581"/>
          <a:stretch>
            <a:fillRect/>
          </a:stretch>
        </p:blipFill>
        <p:spPr bwMode="auto">
          <a:xfrm>
            <a:off x="8737600" y="2607730"/>
            <a:ext cx="3029100" cy="3005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22" descr="EARTH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5" y="116112"/>
            <a:ext cx="1663439" cy="157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6514" y="4760259"/>
            <a:ext cx="5430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Tursunpo‘latov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Farhod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Прямоугольник 14"/>
          <p:cNvSpPr/>
          <p:nvPr/>
        </p:nvSpPr>
        <p:spPr>
          <a:xfrm>
            <a:off x="7501468" y="1145527"/>
            <a:ext cx="3496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Sikl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boshida</a:t>
            </a:r>
            <a:r>
              <a:rPr lang="en-US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866" name="AutoShape 2" descr="Аномальная Солнечная система, видео - ЭкоТехн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4" name="AutoShape 2" descr="Рельеф Армении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unnamed (1).jpg"/>
          <p:cNvPicPr>
            <a:picLocks noChangeAspect="1"/>
          </p:cNvPicPr>
          <p:nvPr/>
        </p:nvPicPr>
        <p:blipFill>
          <a:blip r:embed="rId2"/>
          <a:srcRect b="10862"/>
          <a:stretch>
            <a:fillRect/>
          </a:stretch>
        </p:blipFill>
        <p:spPr>
          <a:xfrm>
            <a:off x="0" y="984250"/>
            <a:ext cx="6492838" cy="58737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23568" y="2890391"/>
            <a:ext cx="54779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itchFamily="34" charset="0"/>
                <a:cs typeface="Arial" pitchFamily="34" charset="0"/>
              </a:rPr>
              <a:t>q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alin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cho‘kindi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qatlamning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to‘planishi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37868" y="1920227"/>
            <a:ext cx="555413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cho‘kishi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; 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75968" y="4457700"/>
            <a:ext cx="551603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itchFamily="34" charset="0"/>
                <a:cs typeface="Arial" pitchFamily="34" charset="0"/>
              </a:rPr>
              <a:t>s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uv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osti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vulqonlarining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otilishi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ro‘y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beradi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37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tabiatining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o‘zgarishi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tabiatining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o‘zgarishi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866" name="AutoShape 2" descr="Аномальная Солнечная система, видео - ЭкоТехн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450082"/>
            <a:ext cx="4876800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ektonik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jarayonlar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kuchayadi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; </a:t>
            </a:r>
          </a:p>
        </p:txBody>
      </p:sp>
      <p:sp>
        <p:nvSpPr>
          <p:cNvPr id="33794" name="AutoShape 2" descr="Рельеф Армении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3121223"/>
            <a:ext cx="488950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og‘lar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vujudga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keladi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5100" y="4076700"/>
            <a:ext cx="464820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ateriklarning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tashqi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ko‘rinishi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qiyofasi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400" b="1" dirty="0" err="1" smtClean="0">
                <a:latin typeface="Arial" pitchFamily="34" charset="0"/>
                <a:cs typeface="Arial" pitchFamily="34" charset="0"/>
              </a:rPr>
              <a:t>o‘zgaradi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3" name="Рисунок 12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1012824"/>
            <a:ext cx="7175500" cy="5845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7"/>
          <p:cNvSpPr txBox="1">
            <a:spLocks noChangeArrowheads="1"/>
          </p:cNvSpPr>
          <p:nvPr/>
        </p:nvSpPr>
        <p:spPr bwMode="auto">
          <a:xfrm flipH="1">
            <a:off x="169334" y="1005419"/>
            <a:ext cx="4961467" cy="529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8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ta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sayyora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160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ortiq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yo‘ldosh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,  </a:t>
            </a:r>
          </a:p>
          <a:p>
            <a:pPr algn="ctr"/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40000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ortiq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asteroid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yaqin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kometadan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200" b="1" dirty="0" err="1" smtClean="0">
                <a:latin typeface="Arial" pitchFamily="34" charset="0"/>
                <a:cs typeface="Arial" pitchFamily="34" charset="0"/>
              </a:rPr>
              <a:t>iborat</a:t>
            </a:r>
            <a:r>
              <a:rPr lang="en-US" altLang="en-US" sz="42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4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 flipH="1">
            <a:off x="0" y="8467"/>
            <a:ext cx="12192000" cy="954103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sistemasi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r="5194"/>
          <a:stretch>
            <a:fillRect/>
          </a:stretch>
        </p:blipFill>
        <p:spPr bwMode="auto">
          <a:xfrm>
            <a:off x="5156200" y="968934"/>
            <a:ext cx="6883400" cy="554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30154"/>
            <a:ext cx="12191999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yaqin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yulduz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olov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shardir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sistemasining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99 %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ortiq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massasi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to‘plangan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kattaligi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haroratiga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o‘rtacha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yulduzlarga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0068" y="2528756"/>
            <a:ext cx="3696822" cy="181588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massasi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og‘irligidan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salkam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332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497246"/>
            <a:ext cx="3825551" cy="1938992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Diametri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1,39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km, </a:t>
            </a:r>
          </a:p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diametridan</a:t>
            </a:r>
            <a:endParaRPr lang="en-US" sz="3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109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uzun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48261" y="2664222"/>
            <a:ext cx="3723605" cy="1231106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Yuzasidagi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harorat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salkam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+6000 °C.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85240" y="4086811"/>
            <a:ext cx="3738811" cy="2246769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o‘qi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27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sutkasidan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sal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ko‘proq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vaqtda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chiqadi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pic>
        <p:nvPicPr>
          <p:cNvPr id="7170" name="Picture 2" descr="7 Very Plausible Ways The World Might End In The Future | Sun gif, Space  and astronomy, Space pictur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3998" y="2498445"/>
            <a:ext cx="4284004" cy="4057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radiatsiyasi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2"/>
          <a:srcRect r="3964"/>
          <a:stretch>
            <a:fillRect/>
          </a:stretch>
        </p:blipFill>
        <p:spPr bwMode="auto">
          <a:xfrm>
            <a:off x="0" y="1030110"/>
            <a:ext cx="7868356" cy="582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823201" y="1011201"/>
            <a:ext cx="42220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Quyoshdan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keladigan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radiatsiya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yuzasidagi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issiqlikning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asosiy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manbayi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quruqlikda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okeanida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atmosfera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tirik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organizmlarda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ro‘y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beradigan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jarayonlarni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vujudga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keltiruvchi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asosiy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kuchdir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66040" y="2323482"/>
            <a:ext cx="329288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Milliarddan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ikki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qismi</a:t>
            </a:r>
            <a:endParaRPr lang="ru-RU" sz="24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844800" y="3115733"/>
            <a:ext cx="2393245" cy="1588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865650" y="3578288"/>
            <a:ext cx="2393245" cy="1588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897789" y="4062905"/>
            <a:ext cx="2393245" cy="1588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36497" y="2046674"/>
            <a:ext cx="132921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Quyosh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76818" y="2967335"/>
            <a:ext cx="88239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Yer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1219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</a:t>
            </a:r>
            <a:r>
              <a:rPr lang="en-US" sz="4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4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Yerdagi</a:t>
            </a:r>
            <a:r>
              <a:rPr lang="en-US" sz="4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4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issiqlik</a:t>
            </a:r>
            <a:r>
              <a:rPr lang="en-US" sz="4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manbayi</a:t>
            </a:r>
            <a:endParaRPr lang="ru-RU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34295"/>
            <a:ext cx="756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Yerdagi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o‘simlik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hayvonlarning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mavjudligi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tabiatdagi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aylanma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harakat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Quyoshning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issiqligi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yorug‘ligi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tufaylidir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6" name="Picture 6" descr="Butterfly Nature GIF - Butterfly Nature Earth - Discover &amp; Share GIF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3779" y="1090438"/>
            <a:ext cx="4416385" cy="5437361"/>
          </a:xfrm>
          <a:prstGeom prst="rect">
            <a:avLst/>
          </a:prstGeom>
          <a:noFill/>
        </p:spPr>
      </p:pic>
      <p:pic>
        <p:nvPicPr>
          <p:cNvPr id="7" name="Picture 2" descr="Присяга. Как ее приносят? - Оформление документов в РФ - Форум переселенце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5233" y="1081617"/>
            <a:ext cx="1178983" cy="1178983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91" t="36980" r="955" b="20364"/>
          <a:stretch/>
        </p:blipFill>
        <p:spPr>
          <a:xfrm>
            <a:off x="165100" y="1082268"/>
            <a:ext cx="7414528" cy="3019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557" y="1030147"/>
            <a:ext cx="3789390" cy="257665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1" y="698982"/>
            <a:ext cx="3854895" cy="2933218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3853" y="3644900"/>
            <a:ext cx="3889093" cy="3056842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81" y="3634369"/>
            <a:ext cx="3819964" cy="296116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6" name="TextBox 15"/>
          <p:cNvSpPr txBox="1"/>
          <p:nvPr/>
        </p:nvSpPr>
        <p:spPr>
          <a:xfrm flipH="1">
            <a:off x="3879448" y="1259621"/>
            <a:ext cx="4433104" cy="5355308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Koinotning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defRPr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qismidan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atmosferasining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qatlamlariga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ko‘rinmas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defRPr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energiyaga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defRPr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kosmik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nurlar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3600" y="3213558"/>
            <a:ext cx="2085801" cy="43088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yog‘dusi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490" y="6264584"/>
            <a:ext cx="2323707" cy="4308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Magnit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bo‘ronlari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70900" y="3228947"/>
            <a:ext cx="3299195" cy="4308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ionlashishi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" y="5765397"/>
            <a:ext cx="3937001" cy="1092603"/>
          </a:xfrm>
          <a:prstGeom prst="rect">
            <a:avLst/>
          </a:prstGeom>
          <a:solidFill>
            <a:schemeClr val="bg1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Atmosferadagi</a:t>
            </a: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gazlarning</a:t>
            </a: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holatidan</a:t>
            </a: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2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118061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Quyoshdan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Yerga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issiqlikdan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tashqari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zaryadli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xil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zarralar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uzatiladi</a:t>
            </a:r>
            <a:endParaRPr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–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yo‘ldoshi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0" y="1304598"/>
            <a:ext cx="4338056" cy="54645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030154"/>
            <a:ext cx="1219199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Oy  – 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Yerga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eng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yaqin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osmon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jismi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8742" y="1956825"/>
            <a:ext cx="3460466" cy="2062103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Oy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384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km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masofada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862" y="4288988"/>
            <a:ext cx="3460466" cy="2062103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Radiusi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 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1738 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km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3200" b="1" dirty="0" err="1">
                <a:latin typeface="Arial" pitchFamily="34" charset="0"/>
                <a:cs typeface="Arial" pitchFamily="34" charset="0"/>
              </a:rPr>
              <a:t>O‘rtacha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zichligi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3,34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g/cm</a:t>
            </a:r>
            <a:r>
              <a:rPr lang="en-US" sz="32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b="1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94466" y="1904509"/>
            <a:ext cx="3460466" cy="2000548"/>
          </a:xfrm>
          <a:prstGeom prst="rect">
            <a:avLst/>
          </a:prstGeom>
          <a:solidFill>
            <a:srgbClr val="33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massasi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massasidan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81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kichik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94466" y="4071526"/>
            <a:ext cx="3460466" cy="2554545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atrofida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ellips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orbita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bo‘ylab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27,32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sutkada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aylanib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chiqadi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—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yo‘ldoshi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300" y="1149945"/>
            <a:ext cx="53721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sovuq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osmon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jismi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U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o‘zidan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chiqarmaydi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Quyoshdan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kelgan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nurni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qaytaradi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Shuning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bizga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yorug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‘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ko‘rinadi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42" name="Picture 2" descr="От 'голубой Луны' до 'космического поцелуя': самые ожидаемые  астрономические явления 2020 года - ForumDaily"/>
          <p:cNvPicPr>
            <a:picLocks noChangeAspect="1" noChangeArrowheads="1"/>
          </p:cNvPicPr>
          <p:nvPr/>
        </p:nvPicPr>
        <p:blipFill>
          <a:blip r:embed="rId2"/>
          <a:srcRect l="17148"/>
          <a:stretch>
            <a:fillRect/>
          </a:stretch>
        </p:blipFill>
        <p:spPr bwMode="auto">
          <a:xfrm>
            <a:off x="5740400" y="1121018"/>
            <a:ext cx="6299200" cy="55210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Oyning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tortishi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1068211"/>
            <a:ext cx="8825619" cy="56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657" y="3162014"/>
            <a:ext cx="3075516" cy="5847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Oyning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lang="en-US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7557" y="2751896"/>
            <a:ext cx="964553" cy="67710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0857" y="2256139"/>
            <a:ext cx="622921" cy="46166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2" descr="EARTH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1" y="1170211"/>
            <a:ext cx="2033814" cy="20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52900" y="1168400"/>
            <a:ext cx="26797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416300" y="5807092"/>
            <a:ext cx="26797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66778" y="6215082"/>
            <a:ext cx="2679700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01578" y="5808682"/>
            <a:ext cx="1170022" cy="452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83400" y="4991100"/>
            <a:ext cx="2108200" cy="157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975600" y="4508500"/>
            <a:ext cx="927100" cy="495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826500" y="3479800"/>
            <a:ext cx="3187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Oyning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tortishi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tufayli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shakli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davriy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ravishda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o‘zgarib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8" name="object 3"/>
          <p:cNvGrpSpPr/>
          <p:nvPr/>
        </p:nvGrpSpPr>
        <p:grpSpPr>
          <a:xfrm>
            <a:off x="275450" y="1265337"/>
            <a:ext cx="11725442" cy="3983250"/>
            <a:chOff x="430377" y="440956"/>
            <a:chExt cx="4902098" cy="1884667"/>
          </a:xfrm>
        </p:grpSpPr>
        <p:sp>
          <p:nvSpPr>
            <p:cNvPr id="9" name="object 4"/>
            <p:cNvSpPr/>
            <p:nvPr/>
          </p:nvSpPr>
          <p:spPr>
            <a:xfrm>
              <a:off x="2090927" y="707135"/>
              <a:ext cx="1577339" cy="16169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5"/>
            <p:cNvSpPr/>
            <p:nvPr/>
          </p:nvSpPr>
          <p:spPr>
            <a:xfrm>
              <a:off x="2093594" y="660018"/>
              <a:ext cx="1572895" cy="1610360"/>
            </a:xfrm>
            <a:custGeom>
              <a:avLst/>
              <a:gdLst/>
              <a:ahLst/>
              <a:cxnLst/>
              <a:rect l="l" t="t" r="r" b="b"/>
              <a:pathLst>
                <a:path w="1572895" h="1610360">
                  <a:moveTo>
                    <a:pt x="1572386" y="0"/>
                  </a:moveTo>
                  <a:lnTo>
                    <a:pt x="0" y="0"/>
                  </a:lnTo>
                  <a:lnTo>
                    <a:pt x="0" y="1609852"/>
                  </a:lnTo>
                  <a:lnTo>
                    <a:pt x="1572386" y="1609852"/>
                  </a:lnTo>
                  <a:lnTo>
                    <a:pt x="157238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6"/>
            <p:cNvSpPr/>
            <p:nvPr/>
          </p:nvSpPr>
          <p:spPr>
            <a:xfrm>
              <a:off x="2093594" y="660018"/>
              <a:ext cx="1572895" cy="1610360"/>
            </a:xfrm>
            <a:custGeom>
              <a:avLst/>
              <a:gdLst/>
              <a:ahLst/>
              <a:cxnLst/>
              <a:rect l="l" t="t" r="r" b="b"/>
              <a:pathLst>
                <a:path w="1572895" h="1610360">
                  <a:moveTo>
                    <a:pt x="0" y="1609852"/>
                  </a:moveTo>
                  <a:lnTo>
                    <a:pt x="1572386" y="1609852"/>
                  </a:lnTo>
                  <a:lnTo>
                    <a:pt x="1572386" y="0"/>
                  </a:lnTo>
                  <a:lnTo>
                    <a:pt x="0" y="0"/>
                  </a:lnTo>
                  <a:lnTo>
                    <a:pt x="0" y="1609852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7"/>
            <p:cNvSpPr/>
            <p:nvPr/>
          </p:nvSpPr>
          <p:spPr>
            <a:xfrm>
              <a:off x="431965" y="440956"/>
              <a:ext cx="4895850" cy="192405"/>
            </a:xfrm>
            <a:custGeom>
              <a:avLst/>
              <a:gdLst/>
              <a:ahLst/>
              <a:cxnLst/>
              <a:rect l="l" t="t" r="r" b="b"/>
              <a:pathLst>
                <a:path w="4895850" h="192404">
                  <a:moveTo>
                    <a:pt x="4895596" y="0"/>
                  </a:moveTo>
                  <a:lnTo>
                    <a:pt x="0" y="0"/>
                  </a:lnTo>
                  <a:lnTo>
                    <a:pt x="0" y="192011"/>
                  </a:lnTo>
                  <a:lnTo>
                    <a:pt x="4895596" y="192011"/>
                  </a:lnTo>
                  <a:lnTo>
                    <a:pt x="489559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/>
            <p:cNvSpPr/>
            <p:nvPr/>
          </p:nvSpPr>
          <p:spPr>
            <a:xfrm>
              <a:off x="430377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3750563" y="705611"/>
              <a:ext cx="1581912" cy="16200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4"/>
            <p:cNvSpPr/>
            <p:nvPr/>
          </p:nvSpPr>
          <p:spPr>
            <a:xfrm>
              <a:off x="3753611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5"/>
          <p:cNvSpPr txBox="1"/>
          <p:nvPr/>
        </p:nvSpPr>
        <p:spPr>
          <a:xfrm>
            <a:off x="523522" y="5493599"/>
            <a:ext cx="3441700" cy="64406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32" dirty="0" err="1" smtClean="0">
                <a:latin typeface="Arial"/>
                <a:cs typeface="Arial"/>
              </a:rPr>
              <a:t>Quyosh</a:t>
            </a:r>
            <a:endParaRPr sz="4000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48099" y="0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bject 15"/>
          <p:cNvSpPr txBox="1"/>
          <p:nvPr/>
        </p:nvSpPr>
        <p:spPr>
          <a:xfrm>
            <a:off x="4903610" y="5561333"/>
            <a:ext cx="2703689" cy="64406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32" dirty="0" err="1" smtClean="0">
                <a:latin typeface="Arial"/>
                <a:cs typeface="Arial"/>
              </a:rPr>
              <a:t>Oy</a:t>
            </a:r>
            <a:endParaRPr lang="en-US" sz="4000" b="1" spc="-32" dirty="0">
              <a:latin typeface="Arial"/>
              <a:cs typeface="Arial"/>
            </a:endParaRPr>
          </a:p>
        </p:txBody>
      </p:sp>
      <p:pic>
        <p:nvPicPr>
          <p:cNvPr id="19458" name="Picture 2" descr="Солнце | Журнал &quot;Все о Космосе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219" y="1681060"/>
            <a:ext cx="3933825" cy="3495880"/>
          </a:xfrm>
          <a:prstGeom prst="rect">
            <a:avLst/>
          </a:prstGeom>
          <a:noFill/>
        </p:spPr>
      </p:pic>
      <p:pic>
        <p:nvPicPr>
          <p:cNvPr id="19460" name="Picture 4" descr="Fases de la luna png 3 » PNG 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2424" y="1737078"/>
            <a:ext cx="3787775" cy="3429000"/>
          </a:xfrm>
          <a:prstGeom prst="rect">
            <a:avLst/>
          </a:prstGeom>
          <a:noFill/>
        </p:spPr>
      </p:pic>
      <p:sp>
        <p:nvSpPr>
          <p:cNvPr id="20" name="object 15"/>
          <p:cNvSpPr txBox="1"/>
          <p:nvPr/>
        </p:nvSpPr>
        <p:spPr>
          <a:xfrm>
            <a:off x="8803921" y="5533111"/>
            <a:ext cx="2703689" cy="64406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32" dirty="0" err="1" smtClean="0">
                <a:latin typeface="Arial"/>
                <a:cs typeface="Arial"/>
              </a:rPr>
              <a:t>Yer</a:t>
            </a:r>
            <a:endParaRPr lang="en-US" sz="4000" b="1" spc="-32" dirty="0"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/>
          <a:stretch/>
        </p:blipFill>
        <p:spPr>
          <a:xfrm>
            <a:off x="8217080" y="1732703"/>
            <a:ext cx="3770141" cy="3399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785" y="1307923"/>
            <a:ext cx="11710282" cy="539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90500" y="972235"/>
            <a:ext cx="117602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okeani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atmosfera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po‘stida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ritmli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ravishda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qalqish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hodisasi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ro‘y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beradi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Oyning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tortishi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Osmon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jismlari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tortishi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19363"/>
            <a:ext cx="660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osmon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jismlarining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tortishi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tufayli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aylanishi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sekinlashadi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94" y="2671839"/>
            <a:ext cx="4111106" cy="388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035800" y="1115536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Oqibatda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2400" y="1659572"/>
            <a:ext cx="5524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qutbiy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siqiqligi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kamayib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sharga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yaqinlashib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boradi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02400" y="3338421"/>
            <a:ext cx="5524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atijada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litosfera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plitalari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harakati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po‘stidagi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yoriqlar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ctr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ektonik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harakatlar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o‘zgaradi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/>
          <a:srcRect r="4908"/>
          <a:stretch>
            <a:fillRect/>
          </a:stretch>
        </p:blipFill>
        <p:spPr bwMode="auto">
          <a:xfrm>
            <a:off x="0" y="1027578"/>
            <a:ext cx="7416800" cy="583042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7239000" y="1086505"/>
            <a:ext cx="4953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Koriolis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kuchi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kamayadi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Natijada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havo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massalari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shamollar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harakati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,  </a:t>
            </a: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o‘zgaradi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Osmon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jismlari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tortishi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3647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4500" y="1447801"/>
            <a:ext cx="5397500" cy="4633272"/>
          </a:xfrm>
        </p:spPr>
        <p:txBody>
          <a:bodyPr>
            <a:no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Bular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yuzida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sharoit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resurslarning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o‘zgarishiga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 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navbatida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inson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xo‘jalik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faoliyatiga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err="1" smtClean="0">
                <a:latin typeface="Arial" pitchFamily="34" charset="0"/>
                <a:cs typeface="Arial" pitchFamily="34" charset="0"/>
              </a:rPr>
              <a:t>ta’sir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ko‘rsatadi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5300" y="0"/>
            <a:ext cx="11404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Koriolis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kuch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</a:t>
            </a:r>
            <a:endParaRPr lang="ru-RU" sz="4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 descr="stunning-south-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6858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8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3647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811" y="1326960"/>
            <a:ext cx="5773189" cy="4204079"/>
          </a:xfrm>
        </p:spPr>
        <p:txBody>
          <a:bodyPr>
            <a:no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o‘lchamlari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harakatlari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koinotda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5300" y="0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-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sistemasidagi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sayyora</a:t>
            </a:r>
            <a:endParaRPr lang="ru-RU" sz="4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4" descr="img7.jpg"/>
          <p:cNvPicPr>
            <a:picLocks noChangeAspect="1"/>
          </p:cNvPicPr>
          <p:nvPr/>
        </p:nvPicPr>
        <p:blipFill>
          <a:blip r:embed="rId2"/>
          <a:srcRect l="3333" t="18148" r="33333" b="3333"/>
          <a:stretch>
            <a:fillRect/>
          </a:stretch>
        </p:blipFill>
        <p:spPr bwMode="auto">
          <a:xfrm>
            <a:off x="6096000" y="987258"/>
            <a:ext cx="5880100" cy="569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38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72685C-3CF3-4CAB-92E8-126F97143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t="1" r="12236" b="3518"/>
          <a:stretch/>
        </p:blipFill>
        <p:spPr>
          <a:xfrm>
            <a:off x="123825" y="1142848"/>
            <a:ext cx="5444325" cy="51944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79CB92-F02F-4187-B58A-95664D60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8" cy="1066800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0DAD4-D7FE-48EB-A10E-8200596BB6E5}"/>
              </a:ext>
            </a:extLst>
          </p:cNvPr>
          <p:cNvSpPr txBox="1"/>
          <p:nvPr/>
        </p:nvSpPr>
        <p:spPr>
          <a:xfrm>
            <a:off x="4978400" y="1010551"/>
            <a:ext cx="7213600" cy="5458421"/>
          </a:xfrm>
          <a:prstGeom prst="rect">
            <a:avLst/>
          </a:prstGeom>
          <a:noFill/>
        </p:spPr>
        <p:txBody>
          <a:bodyPr wrap="square" lIns="193551" tIns="96776" rIns="193551" bIns="96776">
            <a:spAutoFit/>
          </a:bodyPr>
          <a:lstStyle/>
          <a:p>
            <a:pPr algn="ctr"/>
            <a:r>
              <a:rPr lang="en-US" sz="3800" dirty="0" err="1" smtClean="0">
                <a:latin typeface="Arial "/>
              </a:rPr>
              <a:t>Yerning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shakli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aniq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shar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shaklida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emas</a:t>
            </a:r>
            <a:r>
              <a:rPr lang="en-US" sz="3800" dirty="0" smtClean="0">
                <a:latin typeface="Arial "/>
              </a:rPr>
              <a:t>. </a:t>
            </a:r>
          </a:p>
          <a:p>
            <a:pPr algn="ctr"/>
            <a:r>
              <a:rPr lang="en-US" sz="3800" dirty="0" err="1" smtClean="0">
                <a:latin typeface="Arial "/>
              </a:rPr>
              <a:t>Shimoliy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va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Janubiy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qutblar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hamda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ular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atrofi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sharga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nisbatan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biroz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botiqroq</a:t>
            </a:r>
            <a:r>
              <a:rPr lang="en-US" sz="3800" dirty="0" smtClean="0">
                <a:latin typeface="Arial "/>
              </a:rPr>
              <a:t>. </a:t>
            </a:r>
          </a:p>
          <a:p>
            <a:pPr algn="ctr"/>
            <a:r>
              <a:rPr lang="en-US" sz="3800" dirty="0" err="1" smtClean="0">
                <a:latin typeface="Arial "/>
              </a:rPr>
              <a:t>Yer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yuzasi</a:t>
            </a:r>
            <a:r>
              <a:rPr lang="en-US" sz="3800" dirty="0" smtClean="0">
                <a:latin typeface="Arial "/>
              </a:rPr>
              <a:t> ham </a:t>
            </a:r>
            <a:r>
              <a:rPr lang="en-US" sz="3800" dirty="0" err="1" smtClean="0">
                <a:latin typeface="Arial "/>
              </a:rPr>
              <a:t>shar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yuzasidek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tekis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qabariq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emas</a:t>
            </a:r>
            <a:r>
              <a:rPr lang="en-US" sz="3800" dirty="0" smtClean="0">
                <a:latin typeface="Arial "/>
              </a:rPr>
              <a:t>. </a:t>
            </a:r>
          </a:p>
          <a:p>
            <a:pPr algn="ctr"/>
            <a:r>
              <a:rPr lang="en-US" sz="3800" dirty="0" err="1" smtClean="0">
                <a:latin typeface="Arial "/>
              </a:rPr>
              <a:t>Yerning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shakli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b="1" i="1" dirty="0" err="1" smtClean="0">
                <a:solidFill>
                  <a:srgbClr val="002060"/>
                </a:solidFill>
                <a:latin typeface="Arial "/>
              </a:rPr>
              <a:t>geoid</a:t>
            </a:r>
            <a:r>
              <a:rPr lang="en-US" sz="3800" i="1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deyilsa</a:t>
            </a:r>
            <a:r>
              <a:rPr lang="en-US" sz="3800" dirty="0" smtClean="0">
                <a:latin typeface="Arial "/>
              </a:rPr>
              <a:t>, </a:t>
            </a:r>
          </a:p>
          <a:p>
            <a:pPr algn="ctr"/>
            <a:r>
              <a:rPr lang="en-US" sz="3800" dirty="0" err="1" smtClean="0">
                <a:latin typeface="Arial "/>
              </a:rPr>
              <a:t>to‘g‘ri</a:t>
            </a:r>
            <a:r>
              <a:rPr lang="en-US" sz="3800" dirty="0" smtClean="0">
                <a:latin typeface="Arial "/>
              </a:rPr>
              <a:t> </a:t>
            </a:r>
            <a:r>
              <a:rPr lang="en-US" sz="3800" dirty="0" err="1" smtClean="0">
                <a:latin typeface="Arial "/>
              </a:rPr>
              <a:t>bo‘ladi</a:t>
            </a:r>
            <a:r>
              <a:rPr lang="en-US" sz="3800" dirty="0" smtClean="0">
                <a:latin typeface="Arial "/>
              </a:rPr>
              <a:t>.</a:t>
            </a:r>
            <a:endParaRPr lang="en-US" sz="3800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shakli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457200" y="1300163"/>
            <a:ext cx="5410200" cy="518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819650" y="1406197"/>
            <a:ext cx="1358900" cy="587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Shar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164" y="5786454"/>
            <a:ext cx="1358900" cy="587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Geoid</a:t>
            </a:r>
            <a:endParaRPr lang="ru-RU" sz="4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86164" y="5903930"/>
            <a:ext cx="22828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Ellipsoid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38900" y="1317536"/>
            <a:ext cx="55372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yuzasida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geodezik-kartografik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ishlarda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geoidni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o‘lchash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hisoblash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qiyin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bo‘lgani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o‘lchash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hisoblash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tasvirlash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oson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shar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ellips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shaklida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deb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qabul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500" b="1" dirty="0" err="1" smtClean="0">
                <a:latin typeface="Arial" pitchFamily="34" charset="0"/>
                <a:cs typeface="Arial" pitchFamily="34" charset="0"/>
              </a:rPr>
              <a:t>qilinadi</a:t>
            </a:r>
            <a:r>
              <a:rPr lang="en-US" sz="3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5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4311650" y="1885950"/>
            <a:ext cx="508000" cy="469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0" idx="0"/>
          </p:cNvCxnSpPr>
          <p:nvPr/>
        </p:nvCxnSpPr>
        <p:spPr>
          <a:xfrm rot="5400000" flipH="1" flipV="1">
            <a:off x="1053280" y="5417334"/>
            <a:ext cx="452454" cy="2857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6200000" flipV="1">
            <a:off x="3670300" y="5372100"/>
            <a:ext cx="584200" cy="482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ayrim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o‘lchamlari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845980"/>
              </p:ext>
            </p:extLst>
          </p:nvPr>
        </p:nvGraphicFramePr>
        <p:xfrm>
          <a:off x="5740400" y="1574800"/>
          <a:ext cx="62992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425"/>
                <a:gridCol w="288977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Qutbiy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siqiqligi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21,36 km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Ekvatorial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siqiqligi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213 m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Meridian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uzunligi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40 008,5 km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err="1" smtClean="0">
                          <a:latin typeface="Arial" pitchFamily="34" charset="0"/>
                          <a:cs typeface="Arial" pitchFamily="34" charset="0"/>
                        </a:rPr>
                        <a:t>Hajmi</a:t>
                      </a:r>
                      <a:endParaRPr lang="ru-RU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1,083 x 10</a:t>
                      </a:r>
                      <a:r>
                        <a:rPr lang="en-US" sz="2800" b="1" baseline="30000" dirty="0" smtClean="0"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km</a:t>
                      </a:r>
                      <a:r>
                        <a:rPr lang="en-US" sz="2800" b="1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O‘rtacha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zichligi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5,52 g/cm</a:t>
                      </a:r>
                      <a:r>
                        <a:rPr lang="en-US" sz="2800" b="1" kern="1200" baseline="30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2800" b="1" kern="1200" baseline="300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Massasi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5,976 x 10</a:t>
                      </a:r>
                      <a:r>
                        <a:rPr lang="en-US" sz="2800" b="1" kern="1200" baseline="300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kg</a:t>
                      </a:r>
                      <a:endParaRPr lang="ru-RU" sz="2800" b="1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2" descr="C:\Documents and Settings\Admin\Рабочий стол\0303.jpg"/>
          <p:cNvPicPr>
            <a:picLocks noChangeAspect="1" noChangeArrowheads="1"/>
          </p:cNvPicPr>
          <p:nvPr/>
        </p:nvPicPr>
        <p:blipFill>
          <a:blip r:embed="rId2"/>
          <a:srcRect r="8843"/>
          <a:stretch>
            <a:fillRect/>
          </a:stretch>
        </p:blipFill>
        <p:spPr bwMode="auto">
          <a:xfrm>
            <a:off x="-50800" y="1082674"/>
            <a:ext cx="5740400" cy="56982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42100" y="1260474"/>
            <a:ext cx="5340350" cy="5292725"/>
          </a:xfrm>
        </p:spPr>
        <p:txBody>
          <a:bodyPr>
            <a:noAutofit/>
          </a:bodyPr>
          <a:lstStyle/>
          <a:p>
            <a:pPr indent="-508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sharsimon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nurlari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burchagining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qutblarga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qonuniyatli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borishiga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shakli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o‘lchamlarining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ahamiyati</a:t>
            </a:r>
            <a:endParaRPr lang="ru-RU" sz="3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0968" y="1189754"/>
            <a:ext cx="6473532" cy="5401546"/>
          </a:xfrm>
          <a:prstGeom prst="roundRect">
            <a:avLst>
              <a:gd name="adj" fmla="val 10000"/>
            </a:avLst>
          </a:prstGeom>
          <a:blipFill rotWithShape="1">
            <a:blip r:embed="rId2"/>
            <a:srcRect/>
            <a:stretch>
              <a:fillRect l="-51000" r="-51000"/>
            </a:stretch>
          </a:blipFill>
        </p:spPr>
        <p:style>
          <a:lnRef idx="1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889000" y="1231900"/>
            <a:ext cx="5207000" cy="35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zonallik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qonuniyati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67500" y="1171574"/>
            <a:ext cx="5524500" cy="5292725"/>
          </a:xfrm>
        </p:spPr>
        <p:txBody>
          <a:bodyPr>
            <a:noAutofit/>
          </a:bodyPr>
          <a:lstStyle/>
          <a:p>
            <a:pPr indent="-508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sharsimon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moddalarni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508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to‘playdi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508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quyuqlashtiradi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5080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siqiladi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zichlashadi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zichlikka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qobiqlar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shakli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o‘lchamlarining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ahamiyati</a:t>
            </a:r>
            <a:endParaRPr lang="ru-RU" sz="3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" descr="C:\Users\user\Desktop\0203.jpg"/>
          <p:cNvPicPr>
            <a:picLocks noChangeAspect="1" noChangeArrowheads="1"/>
          </p:cNvPicPr>
          <p:nvPr/>
        </p:nvPicPr>
        <p:blipFill>
          <a:blip r:embed="rId2"/>
          <a:srcRect r="14168"/>
          <a:stretch>
            <a:fillRect/>
          </a:stretch>
        </p:blipFill>
        <p:spPr bwMode="auto">
          <a:xfrm>
            <a:off x="241300" y="1168400"/>
            <a:ext cx="6604000" cy="53467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889000" y="1231900"/>
            <a:ext cx="5207000" cy="35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qobiqli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tuzilishi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Koinot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ilmi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4413" y="1468884"/>
            <a:ext cx="527721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Insoniyat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yaralibdiki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cheksiz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koinot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ilmini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bilish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osmon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jismlari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haqida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ko‘proq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ma’lumotga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ega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bo‘lish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sayyorasi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sirlarini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ochishga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intiladi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  </a:t>
            </a:r>
            <a:endParaRPr lang="ru-RU" sz="3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primary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1144748"/>
            <a:ext cx="6399439" cy="5386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0" y="1362074"/>
            <a:ext cx="5930900" cy="4708526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qobiqning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dumaloq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sharsimon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shakldaligi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makonning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cheksizligini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ta’minlaydi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sharsimon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shakli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5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Земл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0861"/>
            <a:ext cx="6362700" cy="58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88000" y="1108074"/>
            <a:ext cx="6604000" cy="54197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Geoidning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shardan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og‘ishi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ichidagi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moddalarining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muvozanatga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intilishi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po‘stida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ko‘tarilishlar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cho‘kishlar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yoriqlari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kelishiga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oqibatda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relyefning</a:t>
            </a:r>
            <a:r>
              <a:rPr lang="en-US" sz="3000" b="1" u="sng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o‘zgarishiga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qobiqda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azonallik</a:t>
            </a:r>
            <a:r>
              <a:rPr lang="en-US" sz="3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qonuniyati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keltiruvchi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omillardir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shakli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o‘lchamlarining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ahamiyati</a:t>
            </a:r>
            <a:endParaRPr lang="ru-RU" sz="3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190625"/>
            <a:ext cx="5454650" cy="549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24600" y="1108074"/>
            <a:ext cx="5867400" cy="54197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massasining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bo‘lishini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turishini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ta’minlagan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bosimining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imkon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bug‘lanib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shakli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o‘lchamlarining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ahamiyati</a:t>
            </a:r>
            <a:endParaRPr lang="ru-RU" sz="3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1" descr="C:\Users\user\Desktop\Без имени-2.jpg"/>
          <p:cNvPicPr>
            <a:picLocks noChangeAspect="1" noChangeArrowheads="1"/>
          </p:cNvPicPr>
          <p:nvPr/>
        </p:nvPicPr>
        <p:blipFill>
          <a:blip r:embed="rId2"/>
          <a:srcRect t="11584"/>
          <a:stretch>
            <a:fillRect/>
          </a:stretch>
        </p:blipFill>
        <p:spPr bwMode="auto">
          <a:xfrm>
            <a:off x="0" y="1117600"/>
            <a:ext cx="6400800" cy="574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654800" y="1108074"/>
            <a:ext cx="5473700" cy="55975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sharoitini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turishda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gidrosferaning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Quyoshdan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kelayotgan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zararli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elektromagnit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nurlarni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ushlab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issiqlik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manbayidir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shakli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o‘lchamlarining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ahamiyati</a:t>
            </a:r>
            <a:endParaRPr lang="ru-RU" sz="36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Ocean GIFs | Teno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117600"/>
            <a:ext cx="6400101" cy="557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69721995"/>
              </p:ext>
            </p:extLst>
          </p:nvPr>
        </p:nvGraphicFramePr>
        <p:xfrm>
          <a:off x="447675" y="1009952"/>
          <a:ext cx="11395982" cy="5623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281212" y="38100"/>
            <a:ext cx="11732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5900" y="2908300"/>
            <a:ext cx="18288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500" y="5267791"/>
            <a:ext cx="1498600" cy="1367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5400" b="1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1" y="1082946"/>
            <a:ext cx="5867399" cy="55491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miliga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yo‘nalishda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29,8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km/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tezlik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934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mln.km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orbitani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365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sutka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6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to‘la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ellips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shaklda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masofa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59146"/>
            <a:ext cx="5930900" cy="54245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7581" y="1364734"/>
            <a:ext cx="2564319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29,8 km/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602281" y="2063234"/>
            <a:ext cx="1942019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934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lang="ru-RU" sz="25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8940800" y="3644900"/>
            <a:ext cx="1435100" cy="50800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245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Admin\Рабочий стол\AFELIJ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76" y="996950"/>
            <a:ext cx="12213376" cy="5861050"/>
          </a:xfrm>
          <a:prstGeom prst="rect">
            <a:avLst/>
          </a:prstGeom>
          <a:noFill/>
        </p:spPr>
      </p:pic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orasidagi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masofa</a:t>
            </a:r>
            <a:endParaRPr lang="ru-RU" sz="5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8900" y="980976"/>
            <a:ext cx="6819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orbitasining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Quyoshga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eng 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nuqtasi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–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perigeliy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deyiladi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80000" y="5740737"/>
            <a:ext cx="711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orbitasining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Quyoshdan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eng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uzoq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nuqtasi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esa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afeliy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deyiladi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2290" name="AutoShape 2" descr="Орбиты планет в Солнечной систем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57400" y="3073400"/>
            <a:ext cx="2146300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Perigeliy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29588" y="3076572"/>
            <a:ext cx="2146300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Afeliy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34300" y="3927472"/>
            <a:ext cx="2390788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152 mln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km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19272" y="3929066"/>
            <a:ext cx="2390788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147 mln.km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11400" y="4718060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30,3 km/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sek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34190" y="2474906"/>
            <a:ext cx="259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29,3 km/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sek</a:t>
            </a:r>
            <a:endParaRPr lang="en-US" sz="28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0990" y="2665406"/>
            <a:ext cx="2157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186 kun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818690" y="4418006"/>
            <a:ext cx="2157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179 kun</a:t>
            </a:r>
          </a:p>
        </p:txBody>
      </p:sp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281212" y="38100"/>
            <a:ext cx="11732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atrofida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aylanishi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319348" y="1161534"/>
            <a:ext cx="5656752" cy="527804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Yil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fasllari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293948" y="1847334"/>
            <a:ext cx="5656752" cy="527804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Kun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tun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davomiyligi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o‘zgaradi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.</a:t>
            </a:r>
            <a:endParaRPr lang="ru-RU" sz="2500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319348" y="2489914"/>
            <a:ext cx="5656752" cy="851297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turishi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nuqtalari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bahorgi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kuzgi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tengkunliklar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200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319348" y="3447534"/>
            <a:ext cx="5656752" cy="851297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hafta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ko‘proq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nur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sochadi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.</a:t>
            </a:r>
            <a:endParaRPr lang="ru-RU" sz="2200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357448" y="4400034"/>
            <a:ext cx="5656752" cy="527804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6293948" y="5073134"/>
            <a:ext cx="5656752" cy="527804"/>
          </a:xfrm>
          <a:prstGeom prst="wedgeRoundRectCallout">
            <a:avLst>
              <a:gd name="adj1" fmla="val -58775"/>
              <a:gd name="adj2" fmla="val -25643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Doimiy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sharoit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qaror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topadi</a:t>
            </a:r>
            <a:r>
              <a:rPr lang="en-US" sz="2500" b="1" dirty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6344748" y="5936734"/>
            <a:ext cx="5656752" cy="527804"/>
          </a:xfrm>
          <a:prstGeom prst="wedgeRoundRectCallout">
            <a:avLst>
              <a:gd name="adj1" fmla="val -54958"/>
              <a:gd name="adj2" fmla="val -8579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Musson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shamollari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paydo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223348" y="5644396"/>
            <a:ext cx="5656752" cy="953453"/>
          </a:xfrm>
          <a:prstGeom prst="wedgeRoundRectCallout">
            <a:avLst>
              <a:gd name="adj1" fmla="val -20608"/>
              <a:gd name="adj2" fmla="val -74626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qobiqda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yillik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ritmiklik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qonuniyati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yuzaga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keladi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t="20889" b="5111"/>
          <a:stretch>
            <a:fillRect/>
          </a:stretch>
        </p:blipFill>
        <p:spPr bwMode="auto">
          <a:xfrm>
            <a:off x="190500" y="1193800"/>
            <a:ext cx="5560541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2799"/>
            <a:ext cx="5575300" cy="608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Прямоугольник 5"/>
          <p:cNvSpPr/>
          <p:nvPr/>
        </p:nvSpPr>
        <p:spPr>
          <a:xfrm>
            <a:off x="5549900" y="1219538"/>
            <a:ext cx="6273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o‘qi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aylanganda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aylanish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o‘qi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orbita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tekisligiga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nisbatan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66,5°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burchak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yuzidagi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nuqta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qutblardan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tashqari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  1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soatda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15°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buriladi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Lekin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sekundiga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masofa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hisobidagi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tezlik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kenglikda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turlicha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   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Ekvatordan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qutblarga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tomon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kamayib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boradi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Ekvatorda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sekundiga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455 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qutblarda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 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212" y="38100"/>
            <a:ext cx="11732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o‘qi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atrofida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aylanishi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05000" y="2997200"/>
            <a:ext cx="1358900" cy="431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455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43300" y="1143000"/>
            <a:ext cx="1092200" cy="431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 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metr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4170" y="4209534"/>
            <a:ext cx="1895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soatda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15° 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3339" b="652"/>
          <a:stretch>
            <a:fillRect/>
          </a:stretch>
        </p:blipFill>
        <p:spPr bwMode="auto">
          <a:xfrm>
            <a:off x="0" y="1016000"/>
            <a:ext cx="55753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81212" y="38100"/>
            <a:ext cx="11732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o‘qi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atrofida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aylanishi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48400" y="1117600"/>
            <a:ext cx="5537200" cy="723900"/>
          </a:xfrm>
          <a:prstGeom prst="wedgeRoundRectCallout">
            <a:avLst>
              <a:gd name="adj1" fmla="val -65551"/>
              <a:gd name="adj2" fmla="val 5548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Sutka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qaror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topadi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286500" y="1993900"/>
            <a:ext cx="5537200" cy="1041400"/>
          </a:xfrm>
          <a:prstGeom prst="wedgeRoundRectCallout">
            <a:avLst>
              <a:gd name="adj1" fmla="val -63945"/>
              <a:gd name="adj2" fmla="val 2146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qobiqda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sutkalik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ritmiklik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ro‘y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beradi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350000" y="3213100"/>
            <a:ext cx="5626100" cy="1041400"/>
          </a:xfrm>
          <a:prstGeom prst="wedgeRoundRectCallout">
            <a:avLst>
              <a:gd name="adj1" fmla="val -67614"/>
              <a:gd name="adj2" fmla="val -23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Koriolis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kuchi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hosil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350000" y="4394200"/>
            <a:ext cx="5537200" cy="1041400"/>
          </a:xfrm>
          <a:prstGeom prst="wedgeRoundRectCallout">
            <a:avLst>
              <a:gd name="adj1" fmla="val -69449"/>
              <a:gd name="adj2" fmla="val -5658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qutblar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vujudga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keladi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273800" y="5638800"/>
            <a:ext cx="5727700" cy="1041400"/>
          </a:xfrm>
          <a:prstGeom prst="wedgeRoundRectCallout">
            <a:avLst>
              <a:gd name="adj1" fmla="val -57668"/>
              <a:gd name="adj2" fmla="val -126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meridianlarda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mahalliy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vaqt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xil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5" name="Рисунок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700" y="5432470"/>
            <a:ext cx="2514600" cy="1425530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Koinot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177" y="1214884"/>
            <a:ext cx="576862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boshqa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osmon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jismlari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kabi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koinotning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qismidir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Koinot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Yerni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o‘rab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turgan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mavjud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moddiy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borliq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  </a:t>
            </a:r>
          </a:p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Koinot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makonda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cheksiz-chegarasiz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zamonda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abadiydir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  </a:t>
            </a:r>
            <a:endParaRPr lang="ru-RU" sz="3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2"/>
          <a:srcRect l="10989" t="14677" r="7373"/>
          <a:stretch>
            <a:fillRect/>
          </a:stretch>
        </p:blipFill>
        <p:spPr bwMode="auto">
          <a:xfrm>
            <a:off x="6096000" y="1073856"/>
            <a:ext cx="5850467" cy="554637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Koriolis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kuchi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ta’sirida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1144538"/>
            <a:ext cx="60960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Koriolis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kuchi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ta’sirida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gorizontal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harakat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qilayotgan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hamma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jismlar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yo‘nalishidan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o‘ngga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chapga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500" b="1" dirty="0" err="1" smtClean="0">
                <a:latin typeface="Arial" pitchFamily="34" charset="0"/>
                <a:cs typeface="Arial" pitchFamily="34" charset="0"/>
              </a:rPr>
              <a:t>og‘adi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4079875"/>
            <a:ext cx="5414596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C:\Documents and Settings\Admin\Рабочий стол\Постоянные ветры-w658.png"/>
          <p:cNvPicPr>
            <a:picLocks noChangeAspect="1" noChangeArrowheads="1"/>
          </p:cNvPicPr>
          <p:nvPr/>
        </p:nvPicPr>
        <p:blipFill>
          <a:blip r:embed="rId3"/>
          <a:srcRect r="38465"/>
          <a:stretch>
            <a:fillRect/>
          </a:stretch>
        </p:blipFill>
        <p:spPr bwMode="auto">
          <a:xfrm>
            <a:off x="0" y="1009650"/>
            <a:ext cx="2777739" cy="2825750"/>
          </a:xfrm>
          <a:prstGeom prst="rect">
            <a:avLst/>
          </a:prstGeom>
          <a:noFill/>
        </p:spPr>
      </p:pic>
      <p:sp>
        <p:nvSpPr>
          <p:cNvPr id="9222" name="AutoShape 6" descr="Морские течения | Журнал Популярная Механ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9900" y="36703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Havo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massalari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shamollar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oqimlari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5647035"/>
            <a:ext cx="576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ko‘proq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o‘ng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qirg‘og‘ini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yarimsharda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chap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qirg‘og‘ini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yemiradi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92200" y="6361668"/>
            <a:ext cx="96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Siklon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83000" y="6369734"/>
            <a:ext cx="134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Antisiklon</a:t>
            </a:r>
            <a:endParaRPr lang="ru-RU" dirty="0"/>
          </a:p>
        </p:txBody>
      </p:sp>
      <p:sp>
        <p:nvSpPr>
          <p:cNvPr id="9225" name="AutoShape 9" descr="Гифка река гиф картинка, скачать анимированный gif на GIF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6" name="Picture 10" descr="C:\Documents and Settings\Admin\Рабочий стол\CK5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3429000"/>
            <a:ext cx="5537200" cy="2222500"/>
          </a:xfrm>
          <a:prstGeom prst="rect">
            <a:avLst/>
          </a:prstGeom>
          <a:noFill/>
        </p:spPr>
      </p:pic>
      <p:pic>
        <p:nvPicPr>
          <p:cNvPr id="9223" name="Picture 7" descr="C:\Documents and Settings\Admin\Рабочий стол\e9bf597d8af0abeda849cfed067c21a1_fitted_800x300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6112" y="1076326"/>
            <a:ext cx="3431488" cy="25304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Oy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umumiy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og‘irlik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markazi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1071801"/>
            <a:ext cx="609600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birgalikda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umumiy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og‘irlik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markazi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aylanadi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.  </a:t>
            </a:r>
          </a:p>
          <a:p>
            <a:pPr algn="ctr"/>
            <a:endParaRPr lang="en-US" sz="11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Yer-Oy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umumiy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og‘irlik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markazi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ichki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qismida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markazidan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radiusining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3/4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masofada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endParaRPr lang="en-US" sz="1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Oy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umumiy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og‘irlik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markazi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aylanishi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Oyning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tortishi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oqibatida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qalqish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hodisasi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ya’ni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Yerdagi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hamma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jismlar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Oyga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tomon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tortilishi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ro‘y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beradi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2600" b="1" dirty="0" smtClean="0">
                <a:latin typeface="Arial" pitchFamily="34" charset="0"/>
                <a:cs typeface="Arial" pitchFamily="34" charset="0"/>
              </a:rPr>
              <a:t>Bu,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ayniqsa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okeanida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yaqqol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seziladi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i2.wp.com/infoniac.ru/upload/medialibrary/c2f/c2f24ab1e16c864ee708e37ed2f342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7072"/>
            <a:ext cx="6096000" cy="58109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38" y="3810001"/>
            <a:ext cx="3690462" cy="2705099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4431427" y="25401"/>
            <a:ext cx="3585448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Xulosa</a:t>
            </a:r>
            <a:endParaRPr kumimoji="0" lang="en-US" sz="60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r="5194"/>
          <a:stretch>
            <a:fillRect/>
          </a:stretch>
        </p:blipFill>
        <p:spPr bwMode="auto">
          <a:xfrm>
            <a:off x="3989576" y="1065804"/>
            <a:ext cx="4189223" cy="262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Солнце | Журнал &quot;Все о Космосе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00" y="3743026"/>
            <a:ext cx="3695700" cy="2881284"/>
          </a:xfrm>
          <a:prstGeom prst="rect">
            <a:avLst/>
          </a:prstGeom>
          <a:noFill/>
        </p:spPr>
      </p:pic>
      <p:pic>
        <p:nvPicPr>
          <p:cNvPr id="9" name="Picture 8" descr="Впервые за 170 лет 4 июля состоится полный парад плане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063918"/>
            <a:ext cx="3746499" cy="2619082"/>
          </a:xfrm>
          <a:prstGeom prst="rect">
            <a:avLst/>
          </a:prstGeom>
          <a:noFill/>
        </p:spPr>
      </p:pic>
      <p:pic>
        <p:nvPicPr>
          <p:cNvPr id="15" name="Picture 2" descr="От 'голубой Луны' до 'космического поцелуя': самые ожидаемые  астрономические явления 2020 года - ForumDaily"/>
          <p:cNvPicPr>
            <a:picLocks noChangeAspect="1" noChangeArrowheads="1"/>
          </p:cNvPicPr>
          <p:nvPr/>
        </p:nvPicPr>
        <p:blipFill>
          <a:blip r:embed="rId6"/>
          <a:srcRect l="13450" b="20727"/>
          <a:stretch>
            <a:fillRect/>
          </a:stretch>
        </p:blipFill>
        <p:spPr bwMode="auto">
          <a:xfrm>
            <a:off x="3939846" y="3761376"/>
            <a:ext cx="4312307" cy="2817224"/>
          </a:xfrm>
          <a:prstGeom prst="rect">
            <a:avLst/>
          </a:prstGeom>
          <a:noFill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3251" y="1096432"/>
            <a:ext cx="3905249" cy="2586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06057" y="1453655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501305" y="5157591"/>
            <a:ext cx="683649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485964" y="24305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73389" y="5549332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768600" y="1347715"/>
            <a:ext cx="9049809" cy="3372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Darslikdagi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yuzi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rivojlanishining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fazoviy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omillari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914400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2. 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16-sahifasidagi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29900" y="4597670"/>
            <a:ext cx="1409700" cy="206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9" name="Прямоугольник 8"/>
          <p:cNvSpPr/>
          <p:nvPr/>
        </p:nvSpPr>
        <p:spPr>
          <a:xfrm>
            <a:off x="281212" y="38100"/>
            <a:ext cx="11732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atrofida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aylanishi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319348" y="1161534"/>
            <a:ext cx="5656752" cy="527804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6293948" y="1910834"/>
            <a:ext cx="5656752" cy="527804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ru-RU" sz="2500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306648" y="2667714"/>
            <a:ext cx="5656752" cy="442674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319348" y="3447534"/>
            <a:ext cx="5656752" cy="851297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endParaRPr lang="en-US" sz="2200" dirty="0" smtClean="0"/>
          </a:p>
          <a:p>
            <a:pPr lvl="0">
              <a:lnSpc>
                <a:spcPct val="100000"/>
              </a:lnSpc>
              <a:spcAft>
                <a:spcPts val="0"/>
              </a:spcAft>
            </a:pPr>
            <a:endParaRPr lang="ru-RU" sz="2200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357448" y="4400034"/>
            <a:ext cx="5656752" cy="527804"/>
          </a:xfrm>
          <a:prstGeom prst="wedgeRoundRectCallout">
            <a:avLst>
              <a:gd name="adj1" fmla="val -61693"/>
              <a:gd name="adj2" fmla="val -1601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6293948" y="5073134"/>
            <a:ext cx="5656752" cy="527804"/>
          </a:xfrm>
          <a:prstGeom prst="wedgeRoundRectCallout">
            <a:avLst>
              <a:gd name="adj1" fmla="val -58775"/>
              <a:gd name="adj2" fmla="val -25643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6344748" y="5936734"/>
            <a:ext cx="5656752" cy="527804"/>
          </a:xfrm>
          <a:prstGeom prst="wedgeRoundRectCallout">
            <a:avLst>
              <a:gd name="adj1" fmla="val -54958"/>
              <a:gd name="adj2" fmla="val -85798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223348" y="5644396"/>
            <a:ext cx="5656752" cy="527804"/>
          </a:xfrm>
          <a:prstGeom prst="wedgeRoundRectCallout">
            <a:avLst>
              <a:gd name="adj1" fmla="val -20608"/>
              <a:gd name="adj2" fmla="val -74626"/>
              <a:gd name="adj3" fmla="val 16667"/>
            </a:avLst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endParaRPr lang="ru-RU" sz="2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9750" y="5067300"/>
            <a:ext cx="10898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1" y="1159932"/>
            <a:ext cx="5458400" cy="408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3339" b="652"/>
          <a:stretch>
            <a:fillRect/>
          </a:stretch>
        </p:blipFill>
        <p:spPr bwMode="auto">
          <a:xfrm>
            <a:off x="0" y="1016000"/>
            <a:ext cx="55753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рямоугольник 6"/>
          <p:cNvSpPr/>
          <p:nvPr/>
        </p:nvSpPr>
        <p:spPr>
          <a:xfrm>
            <a:off x="281212" y="38100"/>
            <a:ext cx="11732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o‘z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o‘qi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atrofida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aylanishi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48400" y="1117600"/>
            <a:ext cx="5537200" cy="723900"/>
          </a:xfrm>
          <a:prstGeom prst="wedgeRoundRectCallout">
            <a:avLst>
              <a:gd name="adj1" fmla="val -65551"/>
              <a:gd name="adj2" fmla="val 5548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286500" y="1993900"/>
            <a:ext cx="5537200" cy="1041400"/>
          </a:xfrm>
          <a:prstGeom prst="wedgeRoundRectCallout">
            <a:avLst>
              <a:gd name="adj1" fmla="val -63945"/>
              <a:gd name="adj2" fmla="val 2146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350000" y="3213100"/>
            <a:ext cx="5537200" cy="1041400"/>
          </a:xfrm>
          <a:prstGeom prst="wedgeRoundRectCallout">
            <a:avLst>
              <a:gd name="adj1" fmla="val -67614"/>
              <a:gd name="adj2" fmla="val -23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350000" y="4394200"/>
            <a:ext cx="5537200" cy="1041400"/>
          </a:xfrm>
          <a:prstGeom prst="wedgeRoundRectCallout">
            <a:avLst>
              <a:gd name="adj1" fmla="val -72660"/>
              <a:gd name="adj2" fmla="val -321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273800" y="5638800"/>
            <a:ext cx="5727700" cy="1041400"/>
          </a:xfrm>
          <a:prstGeom prst="wedgeRoundRectCallout">
            <a:avLst>
              <a:gd name="adj1" fmla="val -70528"/>
              <a:gd name="adj2" fmla="val -4317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6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9750" y="5067300"/>
            <a:ext cx="10898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Admin\Рабочий стол\AFELIJ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76" y="996950"/>
            <a:ext cx="12213376" cy="5861050"/>
          </a:xfrm>
          <a:prstGeom prst="rect">
            <a:avLst/>
          </a:prstGeom>
          <a:noFill/>
        </p:spPr>
      </p:pic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0" y="762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orasidagi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masofa</a:t>
            </a:r>
            <a:endParaRPr lang="ru-RU" sz="5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8900" y="980976"/>
            <a:ext cx="6819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orbitasining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Quyoshga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eng 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yaqin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nuqtasi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– …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deyiladi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80000" y="5740737"/>
            <a:ext cx="711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orbitasining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Quyoshdan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eng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uzoq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nuqtasi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esa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…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deyiladi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2290" name="AutoShape 2" descr="Орбиты планет в Солнечной систем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57400" y="3073400"/>
            <a:ext cx="2146300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29588" y="3076572"/>
            <a:ext cx="2146300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34300" y="3927472"/>
            <a:ext cx="2390788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152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km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19272" y="3929066"/>
            <a:ext cx="2390788" cy="71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Arial" pitchFamily="34" charset="0"/>
                <a:cs typeface="Arial" pitchFamily="34" charset="0"/>
              </a:rPr>
              <a:t>147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 km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002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3937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Somon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yo‘li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13778" y="1097761"/>
            <a:ext cx="63782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Koinotda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osmon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jismlari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tuzilishi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tizimlarni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Shulardan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sistemasidir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pic>
        <p:nvPicPr>
          <p:cNvPr id="8" name="Рисунок 7" descr="thumb_m_152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378" y="3666066"/>
            <a:ext cx="5294489" cy="29492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3575756"/>
            <a:ext cx="62314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atrofidagi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sayyoralar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yo‘ldoshlar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asteroidlar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kometalar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tizim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galaktikamiz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Somon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yo‘li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markazi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aylanma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harakat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174"/>
          <a:stretch/>
        </p:blipFill>
        <p:spPr>
          <a:xfrm>
            <a:off x="251178" y="1079852"/>
            <a:ext cx="5844822" cy="2510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olnechnaya-siste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32758"/>
            <a:ext cx="6096000" cy="6025242"/>
          </a:xfrm>
          <a:prstGeom prst="rect">
            <a:avLst/>
          </a:prstGeom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1"/>
            <a:ext cx="12192000" cy="954103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sistemasi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32850" y="968862"/>
            <a:ext cx="58471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sistemasidan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galaktika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markazigacha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bo‘lgan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masofa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23–28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ming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yiliga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teng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 </a:t>
            </a:r>
          </a:p>
          <a:p>
            <a:pPr algn="ctr"/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galaktikaning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chekkaroq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qismida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 </a:t>
            </a:r>
            <a:endParaRPr lang="ru-RU" sz="4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5388" y="1694934"/>
            <a:ext cx="3355406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23–28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ming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yorug‘lik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yili</a:t>
            </a:r>
            <a:endParaRPr lang="ru-RU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1"/>
            <a:ext cx="12192000" cy="954103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sistemasi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2250" y="1118148"/>
            <a:ext cx="54617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Bu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holat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juda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qulay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: 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u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Galaktikaning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nisbatan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tinch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qismida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joylashgan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paydo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bo‘lganidan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buyon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fazoviy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halokatlarga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uchramasdan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rivojlanib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kelmoqda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Solar System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8344"/>
            <a:ext cx="6591300" cy="7291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5454" y="1009650"/>
            <a:ext cx="657654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Quyosh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sistemasi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5575" y="1344048"/>
            <a:ext cx="54249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Quyosh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sistemasi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Galaktika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markazi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atrofida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200–220  km/s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tezlik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harakatlanib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180–220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yilda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aylanib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chiqadi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. 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AutoShape 2" descr="Аномальная Солнечная система, видео - ЭкоТехн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Прямоугольник 10"/>
          <p:cNvSpPr/>
          <p:nvPr/>
        </p:nvSpPr>
        <p:spPr>
          <a:xfrm>
            <a:off x="495300" y="0"/>
            <a:ext cx="11404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Tektonik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sikl</a:t>
            </a:r>
            <a:endParaRPr lang="ru-RU" sz="6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96050" y="1234427"/>
            <a:ext cx="56959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Yerdagi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200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mln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yil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tektonik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siklning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davomiyligi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hisoblanadi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3800" b="1" dirty="0" smtClean="0">
                <a:latin typeface="Arial" pitchFamily="34" charset="0"/>
                <a:cs typeface="Arial" pitchFamily="34" charset="0"/>
              </a:rPr>
              <a:t>Bu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hayotida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tektonik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hodisalarning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ma’lum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ketma-ketligi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tavsiﬂanadigan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muhim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800" b="1" dirty="0" err="1" smtClean="0">
                <a:latin typeface="Arial" pitchFamily="34" charset="0"/>
                <a:cs typeface="Arial" pitchFamily="34" charset="0"/>
              </a:rPr>
              <a:t>davr</a:t>
            </a:r>
            <a:r>
              <a:rPr lang="en-US" sz="3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36866" name="AutoShape 2" descr="Аномальная Солнечная система, видео - ЭкоТехни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4" name="AutoShape 2" descr="Рельеф Армении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 descr="C:\Documents and Settings\Admin\Рабочий стол\Geghama_Mounta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2" y="1131006"/>
            <a:ext cx="6389688" cy="54983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5524</TotalTime>
  <Words>1421</Words>
  <Application>Microsoft Office PowerPoint</Application>
  <PresentationFormat>Широкоэкранный</PresentationFormat>
  <Paragraphs>274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Arial 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Bular  Yer  yuzida tabiiy  sharoit  va  resurslarning  o‘zgarishiga,   o‘z  navbatida,   inson xo‘jalik faoliyatiga  ta’sir ko‘rsatadi.</vt:lpstr>
      <vt:lpstr>Yerning  shakli, o‘lchamlari,  zichligi,  moddalar  tarkibi,  tuzilishi  va  harakatlari   koinotda joylashgan  o‘rniga  bog‘liq.</vt:lpstr>
      <vt:lpstr>Yer shakli - geoid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1007</cp:revision>
  <dcterms:created xsi:type="dcterms:W3CDTF">2020-04-09T12:18:10Z</dcterms:created>
  <dcterms:modified xsi:type="dcterms:W3CDTF">2021-02-16T11:17:31Z</dcterms:modified>
</cp:coreProperties>
</file>