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81.xml" ContentType="application/vnd.openxmlformats-officedocument.presentationml.slideLayout+xml"/>
  <Override PartName="/ppt/theme/theme10.xml" ContentType="application/vnd.openxmlformats-officedocument.theme+xml"/>
  <Override PartName="/ppt/slides/slide19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544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6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68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546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5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356" r:id="rId11"/>
    <p:sldId id="1415" r:id="rId12"/>
    <p:sldId id="1414" r:id="rId13"/>
    <p:sldId id="1418" r:id="rId14"/>
    <p:sldId id="1419" r:id="rId15"/>
    <p:sldId id="1399" r:id="rId16"/>
    <p:sldId id="1417" r:id="rId17"/>
    <p:sldId id="1402" r:id="rId18"/>
    <p:sldId id="1422" r:id="rId19"/>
    <p:sldId id="1428" r:id="rId20"/>
    <p:sldId id="1429" r:id="rId21"/>
    <p:sldId id="1430" r:id="rId22"/>
    <p:sldId id="1424" r:id="rId23"/>
    <p:sldId id="1425" r:id="rId24"/>
    <p:sldId id="1426" r:id="rId25"/>
    <p:sldId id="1427" r:id="rId26"/>
    <p:sldId id="1431" r:id="rId27"/>
    <p:sldId id="1432" r:id="rId28"/>
    <p:sldId id="1433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356"/>
            <p14:sldId id="1415"/>
            <p14:sldId id="1414"/>
            <p14:sldId id="1418"/>
            <p14:sldId id="1419"/>
            <p14:sldId id="1399"/>
            <p14:sldId id="1417"/>
            <p14:sldId id="1420"/>
            <p14:sldId id="1421"/>
            <p14:sldId id="1402"/>
            <p14:sldId id="1422"/>
            <p14:sldId id="1428"/>
            <p14:sldId id="1429"/>
            <p14:sldId id="1430"/>
            <p14:sldId id="1424"/>
            <p14:sldId id="1425"/>
            <p14:sldId id="1426"/>
            <p14:sldId id="1427"/>
            <p14:sldId id="1431"/>
            <p14:sldId id="1432"/>
            <p14:sldId id="143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2B2B2"/>
    <a:srgbClr val="FF99FF"/>
    <a:srgbClr val="000000"/>
    <a:srgbClr val="DDDDDD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70" d="100"/>
          <a:sy n="170" d="100"/>
        </p:scale>
        <p:origin x="-102" y="-612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8378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microsoft.com/office/2007/relationships/hdphoto" Target="../media/hdphoto2.wdp"/><Relationship Id="rId2" Type="http://schemas.openxmlformats.org/officeDocument/2006/relationships/slide" Target="slide9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9.png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19796"/>
            <a:ext cx="2386632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81868" y="1275695"/>
            <a:ext cx="3169427" cy="80917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fr-FR" sz="3200" dirty="0" smtClean="0">
                <a:solidFill>
                  <a:srgbClr val="C00000"/>
                </a:solidFill>
                <a:latin typeface="Arial"/>
                <a:cs typeface="Arial"/>
              </a:rPr>
              <a:t>Thème: </a:t>
            </a:r>
            <a:endParaRPr lang="fr-FR" sz="320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fr-FR" sz="320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fr-FR" sz="3200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fr-FR" sz="3200" b="1" dirty="0" smtClean="0">
                <a:solidFill>
                  <a:srgbClr val="FF0000"/>
                </a:solidFill>
                <a:latin typeface="Arial"/>
                <a:cs typeface="Arial"/>
              </a:rPr>
              <a:t>Être </a:t>
            </a:r>
            <a:r>
              <a:rPr lang="fr-FR" sz="3200" b="1" dirty="0" smtClean="0">
                <a:solidFill>
                  <a:srgbClr val="FF0000"/>
                </a:solidFill>
                <a:latin typeface="Arial"/>
                <a:cs typeface="Arial"/>
              </a:rPr>
              <a:t>gaucher ...  </a:t>
            </a:r>
            <a:endParaRPr sz="3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07917" y="227770"/>
            <a:ext cx="69123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48838" y="348365"/>
            <a:ext cx="60938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fr-FR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10-e</a:t>
            </a:r>
            <a:endParaRPr sz="2247" dirty="0"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1295" y="1379019"/>
            <a:ext cx="1587033" cy="124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1"/>
          <p:cNvSpPr/>
          <p:nvPr/>
        </p:nvSpPr>
        <p:spPr>
          <a:xfrm>
            <a:off x="323441" y="9912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3653" y="1656048"/>
            <a:ext cx="5072893" cy="790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Réponses: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La  spécialité  du  CV  de  Cézar  est  ce  qu’il  a  obtenu  son  attestation  scolaire  de  sécurité  routière  et  est  arrivé  deuxième  au  concours  de  mathématiques  « Kangourou ».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497" y="251892"/>
            <a:ext cx="130837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Relisez  l’article.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6042" y="524327"/>
            <a:ext cx="5007979" cy="790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Dites  quelle  est  la  spécialité  du  CV  de  Cézar  (ce  qui  est  inhabituel  pour  un  CV).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D’après  les  informations  rapportées  par  la  journaliste,  imaginez  le  CV  de  Cézar:  quelles  sont  les  différentes  parties?</a:t>
            </a:r>
            <a:endParaRPr lang="ru-RU" dirty="0"/>
          </a:p>
        </p:txBody>
      </p:sp>
      <p:sp>
        <p:nvSpPr>
          <p:cNvPr id="9" name="Управляющая кнопка: назад 8">
            <a:hlinkClick r:id="rId2" action="ppaction://hlinksldjump" highlightClick="1"/>
          </p:cNvPr>
          <p:cNvSpPr/>
          <p:nvPr/>
        </p:nvSpPr>
        <p:spPr>
          <a:xfrm>
            <a:off x="2627697" y="2916188"/>
            <a:ext cx="396044" cy="288032"/>
          </a:xfrm>
          <a:prstGeom prst="actionButtonBackPrevious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264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/>
          <p:cNvSpPr/>
          <p:nvPr/>
        </p:nvSpPr>
        <p:spPr>
          <a:xfrm>
            <a:off x="431453" y="21588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05" y="295055"/>
            <a:ext cx="3215945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Répondez   en  citant  des  extraits  de  l’article.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1981" y="639801"/>
            <a:ext cx="4968552" cy="790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Est-il  facile  d’obtenir  le  stage  cité?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Quelles  sont  les  stratégies  utilisées  par  les  élèves  pour  trouver  leur  stage?   Comment  Cézar  a-t-il  procédé?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Quelle  profession  Cézar  envisage-t-il  pour  son  avenir?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1453" y="1548036"/>
            <a:ext cx="5112568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Réponses: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Ce  n’est  pas  facile  d’obtenir  le  stage  cité.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Les  parents  demandent  à  leurs   voisins,  amis,  amis  d’amis  pour  que  leurs  enfants   trouvent  une  place.  Cézar   a  envoyé  une  lettre  de  motivation  -  son  CV  à  une  journaliste.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Il  envisage  le  journalisme.</a:t>
            </a:r>
            <a:endParaRPr lang="ru-RU" dirty="0"/>
          </a:p>
        </p:txBody>
      </p:sp>
      <p:sp>
        <p:nvSpPr>
          <p:cNvPr id="8" name="Управляющая кнопка: назад 7">
            <a:hlinkClick r:id="rId2" action="ppaction://hlinksldjump" highlightClick="1"/>
          </p:cNvPr>
          <p:cNvSpPr/>
          <p:nvPr/>
        </p:nvSpPr>
        <p:spPr>
          <a:xfrm>
            <a:off x="2627697" y="2916188"/>
            <a:ext cx="396044" cy="288032"/>
          </a:xfrm>
          <a:prstGeom prst="actionButtonBackPrevious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08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1"/>
          <p:cNvSpPr/>
          <p:nvPr/>
        </p:nvSpPr>
        <p:spPr>
          <a:xfrm>
            <a:off x="431453" y="21588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509" y="321762"/>
            <a:ext cx="1965603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Répondez  aux  questions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75469" y="641091"/>
            <a:ext cx="4968552" cy="965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Que  pensez-vous  de  l’obligation  d’effectuer  un  stage  « d’observation  en  milieu  professionnel »  à  l’âge  de  14 ans?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Le  système  éducatif  dans  votre  pays  prévoit-il  des  stages  professionnels  pendant  les  études  secondaires?  À  quels  niveaux  d’études,  dans  quel  cadre?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466" y="1606099"/>
            <a:ext cx="5004556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Réponses: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Je  pense  que  ça  ne  doit  pas  être  obligatoire  d’effectuer  un  stage  à  14 ans.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Le  système  éducatif  de  notre  pays  ne  prévoit  pas  des  stages  professionnels  pendant  les  études  secondaires.  C’est  après  l’école  secondaire  qu’on  peut  faire  le  stage  professionnel. </a:t>
            </a:r>
            <a:endParaRPr lang="ru-RU" dirty="0"/>
          </a:p>
        </p:txBody>
      </p:sp>
      <p:sp>
        <p:nvSpPr>
          <p:cNvPr id="7" name="Управляющая кнопка: назад 6">
            <a:hlinkClick r:id="rId2" action="ppaction://hlinksldjump" highlightClick="1"/>
          </p:cNvPr>
          <p:cNvSpPr/>
          <p:nvPr/>
        </p:nvSpPr>
        <p:spPr>
          <a:xfrm>
            <a:off x="2627697" y="2916188"/>
            <a:ext cx="396044" cy="288032"/>
          </a:xfrm>
          <a:prstGeom prst="actionButtonBackPrevious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0123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31" y="0"/>
            <a:ext cx="5724041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07917" y="67544"/>
            <a:ext cx="1034257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p.p.  130-131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015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9884"/>
            <a:ext cx="575945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4407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6" y="71872"/>
            <a:ext cx="452544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28" b="89902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43" t="4500" r="20813" b="10889"/>
          <a:stretch/>
        </p:blipFill>
        <p:spPr>
          <a:xfrm>
            <a:off x="3923841" y="467916"/>
            <a:ext cx="1835609" cy="268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268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437" y="215888"/>
            <a:ext cx="5364596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fr-FR" b="1" dirty="0" smtClean="0"/>
              <a:t>Notez  les  trois  conditions  pour  un  départ  outre-Atlantique.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Ne  pas  débourser  des  frais  d’inscription  exorbitants  (30000 dollars  par  an);</a:t>
            </a:r>
          </a:p>
          <a:p>
            <a:pPr marL="171450" indent="-171450">
              <a:buFontTx/>
              <a:buChar char="-"/>
            </a:pPr>
            <a:r>
              <a:rPr lang="fr-FR" dirty="0"/>
              <a:t>s</a:t>
            </a:r>
            <a:r>
              <a:rPr lang="fr-FR" dirty="0" smtClean="0"/>
              <a:t>avoir  si  l’université  a  signé  une  convention  avec  une  homologue  américaine;</a:t>
            </a:r>
          </a:p>
          <a:p>
            <a:pPr marL="171450" indent="-171450">
              <a:buFontTx/>
              <a:buChar char="-"/>
            </a:pPr>
            <a:r>
              <a:rPr lang="fr-FR" dirty="0" smtClean="0"/>
              <a:t>Présenter  un  dossier  solide.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3501" y="1372362"/>
            <a:ext cx="3887837" cy="176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598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438" y="215888"/>
            <a:ext cx="5400600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2. Relevez  deux  phrases  du  texte  qui  montrent  la  satisfaction  des  étudiants.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Ils  sont  unanimes:  « C’est  génial,  enrichissant  et  cela  apporte  une  ouverture  d’esprit  incomparable ».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Les  étudiants  de  retour  d’un  séjour  dans  une  université  étrangère  ne  tarissant  pas  d’éloges  sur  leur  expérience.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50"/>
          <a:stretch/>
        </p:blipFill>
        <p:spPr bwMode="auto">
          <a:xfrm>
            <a:off x="791493" y="1404020"/>
            <a:ext cx="3780420" cy="176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3291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07917" y="179884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rgbClr val="FF0000"/>
                </a:solidFill>
              </a:rPr>
              <a:t>Devoir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3023" y="179884"/>
            <a:ext cx="3863558" cy="441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Lire  le  texte  (p.p.  130-131),  apprendre  le  vocabulaire,</a:t>
            </a:r>
          </a:p>
          <a:p>
            <a:r>
              <a:rPr lang="fr-FR" dirty="0"/>
              <a:t>n</a:t>
            </a:r>
            <a:r>
              <a:rPr lang="fr-FR" dirty="0" smtClean="0"/>
              <a:t>oter  les  </a:t>
            </a:r>
            <a:r>
              <a:rPr lang="fr-FR" smtClean="0"/>
              <a:t>réponses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537" y="394421"/>
            <a:ext cx="3272778" cy="283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068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513" y="0"/>
            <a:ext cx="3676650" cy="2019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206" y="2088096"/>
            <a:ext cx="5712589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r-FR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Pour  votre  attention</a:t>
            </a:r>
            <a:r>
              <a:rPr lang="fr-FR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!</a:t>
            </a:r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3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421" y="10836"/>
            <a:ext cx="5616030" cy="322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5429" y="71872"/>
            <a:ext cx="62549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p.  127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449" y="3096208"/>
            <a:ext cx="914400" cy="143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52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48"/>
          <a:stretch/>
        </p:blipFill>
        <p:spPr bwMode="auto">
          <a:xfrm>
            <a:off x="-14060" y="0"/>
            <a:ext cx="5666093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13" y="0"/>
            <a:ext cx="1296144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441" y="107876"/>
            <a:ext cx="2913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Vocabulaire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449" y="539924"/>
            <a:ext cx="2132315" cy="16631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</a:t>
            </a:r>
            <a:r>
              <a:rPr lang="fr-FR" dirty="0" smtClean="0"/>
              <a:t>n  gaucher/une  gauchère – </a:t>
            </a:r>
          </a:p>
          <a:p>
            <a:r>
              <a:rPr lang="fr-FR" dirty="0" smtClean="0"/>
              <a:t>un  handicap                        </a:t>
            </a:r>
            <a:r>
              <a:rPr lang="fr-FR" dirty="0" smtClean="0"/>
              <a:t>-</a:t>
            </a:r>
            <a:endParaRPr lang="fr-FR" dirty="0" smtClean="0"/>
          </a:p>
          <a:p>
            <a:r>
              <a:rPr lang="fr-FR" dirty="0" smtClean="0"/>
              <a:t>la  réception                         </a:t>
            </a:r>
            <a:r>
              <a:rPr lang="fr-FR" dirty="0" smtClean="0"/>
              <a:t>-</a:t>
            </a:r>
            <a:endParaRPr lang="fr-FR" dirty="0" smtClean="0"/>
          </a:p>
          <a:p>
            <a:r>
              <a:rPr lang="fr-FR" dirty="0"/>
              <a:t>s</a:t>
            </a:r>
            <a:r>
              <a:rPr lang="fr-FR" dirty="0" smtClean="0"/>
              <a:t>igner                                   </a:t>
            </a:r>
            <a:r>
              <a:rPr lang="fr-FR" dirty="0" smtClean="0"/>
              <a:t>-</a:t>
            </a:r>
            <a:endParaRPr lang="fr-FR" dirty="0" smtClean="0"/>
          </a:p>
          <a:p>
            <a:r>
              <a:rPr lang="fr-FR" dirty="0" smtClean="0"/>
              <a:t>le  plâtre                               </a:t>
            </a:r>
            <a:r>
              <a:rPr lang="fr-FR" dirty="0" smtClean="0"/>
              <a:t>-</a:t>
            </a:r>
            <a:endParaRPr lang="fr-FR" dirty="0" smtClean="0"/>
          </a:p>
          <a:p>
            <a:r>
              <a:rPr lang="fr-FR" dirty="0" smtClean="0"/>
              <a:t>une  blague                          </a:t>
            </a:r>
            <a:r>
              <a:rPr lang="fr-FR" dirty="0" smtClean="0"/>
              <a:t>-</a:t>
            </a:r>
            <a:endParaRPr lang="fr-FR" dirty="0" smtClean="0"/>
          </a:p>
          <a:p>
            <a:r>
              <a:rPr lang="fr-FR" dirty="0"/>
              <a:t>u</a:t>
            </a:r>
            <a:r>
              <a:rPr lang="fr-FR" dirty="0" smtClean="0"/>
              <a:t>ne  boutique  en  ligne        -  </a:t>
            </a:r>
          </a:p>
          <a:p>
            <a:r>
              <a:rPr lang="fr-FR" dirty="0"/>
              <a:t>d</a:t>
            </a:r>
            <a:r>
              <a:rPr lang="fr-FR" dirty="0" smtClean="0"/>
              <a:t>’ailleurs                               </a:t>
            </a:r>
            <a:r>
              <a:rPr lang="fr-FR" dirty="0" smtClean="0"/>
              <a:t>-</a:t>
            </a:r>
            <a:endParaRPr lang="fr-FR" dirty="0" smtClean="0"/>
          </a:p>
          <a:p>
            <a:r>
              <a:rPr lang="fr-FR" dirty="0"/>
              <a:t>e</a:t>
            </a:r>
            <a:r>
              <a:rPr lang="fr-FR" dirty="0" smtClean="0"/>
              <a:t>ssayer                                </a:t>
            </a:r>
            <a:r>
              <a:rPr lang="fr-FR" dirty="0" smtClean="0"/>
              <a:t>-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1813" y="400840"/>
            <a:ext cx="1737364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952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13" y="179884"/>
            <a:ext cx="5616624" cy="2772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375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351446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Réponses</a:t>
            </a:r>
            <a:endParaRPr sz="2047" dirty="0"/>
          </a:p>
        </p:txBody>
      </p:sp>
      <p:sp>
        <p:nvSpPr>
          <p:cNvPr id="5" name="TextBox 4"/>
          <p:cNvSpPr txBox="1"/>
          <p:nvPr/>
        </p:nvSpPr>
        <p:spPr>
          <a:xfrm>
            <a:off x="359446" y="683940"/>
            <a:ext cx="5112568" cy="2186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Parce  qu’il  s’est  cassé  son  bras.</a:t>
            </a:r>
          </a:p>
          <a:p>
            <a:r>
              <a:rPr lang="fr-FR" dirty="0" smtClean="0"/>
              <a:t>Elle  a  dit  qu’elle  comprend  ce  qu’il  est  gaucher.</a:t>
            </a:r>
          </a:p>
          <a:p>
            <a:r>
              <a:rPr lang="fr-FR" dirty="0" smtClean="0"/>
              <a:t>Il  est  gaucher.</a:t>
            </a:r>
          </a:p>
          <a:p>
            <a:r>
              <a:rPr lang="fr-FR" dirty="0" smtClean="0"/>
              <a:t>C’est  ce  que  les  gauchers  ont  toujours  des  problèmes  dans  la  vie.</a:t>
            </a:r>
          </a:p>
          <a:p>
            <a:r>
              <a:rPr lang="fr-FR" dirty="0" smtClean="0"/>
              <a:t>Ils  ne  peuvent  pas  se  servir  des  outils  des  droitiers.</a:t>
            </a:r>
          </a:p>
          <a:p>
            <a:r>
              <a:rPr lang="fr-FR" dirty="0" smtClean="0"/>
              <a:t>Ce  sont  les  ciseaux,  l’ouvre-boîte.</a:t>
            </a:r>
          </a:p>
          <a:p>
            <a:r>
              <a:rPr lang="fr-FR" dirty="0" smtClean="0"/>
              <a:t>Elle  veut  essayer  aider  les  parents  des  enfants  gauchers  et  aussi  les  adultes  gauchers. </a:t>
            </a:r>
          </a:p>
          <a:p>
            <a:r>
              <a:rPr lang="fr-FR" dirty="0" smtClean="0"/>
              <a:t>En  France,  12 </a:t>
            </a:r>
            <a:r>
              <a:rPr lang="fr-FR" dirty="0" smtClean="0">
                <a:latin typeface="Arial"/>
                <a:cs typeface="Arial"/>
              </a:rPr>
              <a:t>%  de  gens  sont  gauchers.  Dans  le  monde,  c’est  13 %.</a:t>
            </a:r>
          </a:p>
          <a:p>
            <a:r>
              <a:rPr lang="fr-FR" dirty="0" smtClean="0">
                <a:latin typeface="Arial"/>
                <a:cs typeface="Arial"/>
              </a:rPr>
              <a:t>Elle  joue    de  l’accordéon  et  être  gaucher  c’est  utiles  jouer  les  basses.  Elle  joue  aussi  au  tennis  et  elle  tient  la  raquette  à  la  main  gauche  comme  rafael  Nadal.</a:t>
            </a:r>
            <a:r>
              <a:rPr lang="fr-FR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636"/>
            <a:ext cx="4499905" cy="323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6892" b="9662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57" t="6842" r="26530" b="2935"/>
          <a:stretch/>
        </p:blipFill>
        <p:spPr>
          <a:xfrm>
            <a:off x="4499905" y="191284"/>
            <a:ext cx="1454728" cy="292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536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0"/>
            <a:ext cx="5107085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1600" dirty="0" smtClean="0"/>
              <a:t> </a:t>
            </a:r>
            <a:r>
              <a:rPr lang="fr-FR" sz="2400" dirty="0" smtClean="0"/>
              <a:t>J’ai  un  stage  à  faire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527797" y="751279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spc="-33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À  </a:t>
            </a:r>
            <a:r>
              <a:rPr lang="en-US" sz="1200" kern="0" spc="-33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</a:t>
            </a:r>
            <a:r>
              <a:rPr lang="en-US" sz="1200" kern="0" spc="-33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200" kern="0" spc="-33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âge</a:t>
            </a:r>
            <a:r>
              <a:rPr lang="en-US" sz="1200" kern="0" spc="-33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200" kern="0" spc="-33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 </a:t>
            </a:r>
            <a:r>
              <a:rPr lang="en-US" sz="1200" kern="0" spc="-33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effectue</a:t>
            </a:r>
            <a:r>
              <a:rPr lang="en-US" sz="1200" kern="0" spc="-33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un  stage  en  France?  </a:t>
            </a:r>
            <a:endParaRPr kumimoji="0" lang="en-US" sz="1200" i="0" u="none" strike="noStrike" kern="0" cap="none" spc="-33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7797" y="1268564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Quelle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est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la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spécialité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du  CV  de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Cézar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?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27797" y="2262986"/>
            <a:ext cx="216024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système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éducatif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votre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pays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prévoit-il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des  stages  </a:t>
            </a:r>
            <a:r>
              <a:rPr lang="en-US" sz="12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professionnels</a:t>
            </a:r>
            <a:r>
              <a:rPr lang="en-US" sz="12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pendant  les  </a:t>
            </a:r>
            <a:r>
              <a:rPr lang="en-US" sz="11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études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11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secondaires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kumimoji="0" lang="en-US" sz="1100" i="0" u="none" strike="noStrike" kern="0" cap="none" spc="-33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7797" y="1722436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1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Quelle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profession  </a:t>
            </a:r>
            <a:r>
              <a:rPr lang="en-US" sz="11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Cézar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</a:t>
            </a:r>
            <a:r>
              <a:rPr lang="en-US" sz="11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enviage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-t-</a:t>
            </a:r>
            <a:r>
              <a:rPr lang="en-US" sz="11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il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  pour  son  </a:t>
            </a:r>
            <a:r>
              <a:rPr lang="en-US" sz="1100" kern="0" spc="-33" noProof="0" dirty="0" err="1" smtClean="0">
                <a:solidFill>
                  <a:srgbClr val="57565A"/>
                </a:solidFill>
                <a:latin typeface="Open Sans" panose="020B0606030504020204" pitchFamily="34" charset="0"/>
              </a:rPr>
              <a:t>avenir</a:t>
            </a:r>
            <a:r>
              <a:rPr lang="en-US" sz="1100" kern="0" spc="-33" noProof="0" dirty="0" smtClean="0">
                <a:solidFill>
                  <a:srgbClr val="57565A"/>
                </a:solidFill>
                <a:latin typeface="Open Sans" panose="020B0606030504020204" pitchFamily="34" charset="0"/>
              </a:rPr>
              <a:t>?</a:t>
            </a: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</a:rPr>
              <a:t>.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000" b="99778" l="9733" r="89953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02" t="3081" r="23678"/>
          <a:stretch/>
        </p:blipFill>
        <p:spPr>
          <a:xfrm>
            <a:off x="581892" y="498763"/>
            <a:ext cx="1295400" cy="2658685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8" action="ppaction://hlinksldjump" highlightClick="1"/>
          </p:cNvPr>
          <p:cNvSpPr/>
          <p:nvPr/>
        </p:nvSpPr>
        <p:spPr>
          <a:xfrm>
            <a:off x="2602184" y="2854103"/>
            <a:ext cx="371915" cy="290623"/>
          </a:xfrm>
          <a:prstGeom prst="actionButtonForwardNex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0" t="15888" r="12271" b="17670"/>
          <a:stretch/>
        </p:blipFill>
        <p:spPr bwMode="auto">
          <a:xfrm>
            <a:off x="377447" y="339907"/>
            <a:ext cx="5112568" cy="67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441" y="1224000"/>
            <a:ext cx="52205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Réponses:</a:t>
            </a:r>
          </a:p>
          <a:p>
            <a:r>
              <a:rPr lang="fr-FR" sz="1400" dirty="0" smtClean="0"/>
              <a:t>1. En  France,  on  effectue  son  premier  stage  en  classe  de  3-e.</a:t>
            </a:r>
          </a:p>
          <a:p>
            <a:r>
              <a:rPr lang="fr-FR" sz="1400" dirty="0" smtClean="0"/>
              <a:t>La  journaliste  parle  de  Cézar  qui  habite  en  banlieue  parisienne  et  qui  a  14 ans.   </a:t>
            </a:r>
            <a:endParaRPr lang="ru-RU" sz="1400" dirty="0"/>
          </a:p>
        </p:txBody>
      </p:sp>
      <p:sp>
        <p:nvSpPr>
          <p:cNvPr id="4" name="Oval 11"/>
          <p:cNvSpPr/>
          <p:nvPr/>
        </p:nvSpPr>
        <p:spPr>
          <a:xfrm>
            <a:off x="265288" y="1921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" name="Управляющая кнопка: назад 1">
            <a:hlinkClick r:id="rId3" action="ppaction://hlinksldjump" highlightClick="1"/>
          </p:cNvPr>
          <p:cNvSpPr/>
          <p:nvPr/>
        </p:nvSpPr>
        <p:spPr>
          <a:xfrm>
            <a:off x="2627697" y="2916188"/>
            <a:ext cx="396044" cy="288032"/>
          </a:xfrm>
          <a:prstGeom prst="actionButtonBackPrevious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617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151177</TotalTime>
  <Words>541</Words>
  <Application>Microsoft Office PowerPoint</Application>
  <PresentationFormat>Произвольный</PresentationFormat>
  <Paragraphs>73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Слайд 2</vt:lpstr>
      <vt:lpstr>Слайд 3</vt:lpstr>
      <vt:lpstr>Слайд 4</vt:lpstr>
      <vt:lpstr>Слайд 5</vt:lpstr>
      <vt:lpstr>Réponses</vt:lpstr>
      <vt:lpstr>Слайд 7</vt:lpstr>
      <vt:lpstr> J’ai  un  stage  à  faire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1474</cp:revision>
  <dcterms:created xsi:type="dcterms:W3CDTF">2014-10-08T23:03:32Z</dcterms:created>
  <dcterms:modified xsi:type="dcterms:W3CDTF">2021-01-27T18:18:14Z</dcterms:modified>
</cp:coreProperties>
</file>