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4"/>
  </p:notesMasterIdLst>
  <p:sldIdLst>
    <p:sldId id="1434" r:id="rId11"/>
    <p:sldId id="1458" r:id="rId12"/>
    <p:sldId id="1468" r:id="rId13"/>
    <p:sldId id="1469" r:id="rId14"/>
    <p:sldId id="1470" r:id="rId15"/>
    <p:sldId id="1471" r:id="rId16"/>
    <p:sldId id="1472" r:id="rId17"/>
    <p:sldId id="1473" r:id="rId18"/>
    <p:sldId id="1474" r:id="rId19"/>
    <p:sldId id="1475" r:id="rId20"/>
    <p:sldId id="1476" r:id="rId21"/>
    <p:sldId id="1477" r:id="rId22"/>
    <p:sldId id="1478" r:id="rId23"/>
    <p:sldId id="1486" r:id="rId24"/>
    <p:sldId id="1487" r:id="rId25"/>
    <p:sldId id="1488" r:id="rId26"/>
    <p:sldId id="1480" r:id="rId27"/>
    <p:sldId id="1481" r:id="rId28"/>
    <p:sldId id="1489" r:id="rId29"/>
    <p:sldId id="1482" r:id="rId30"/>
    <p:sldId id="1485" r:id="rId31"/>
    <p:sldId id="1484" r:id="rId32"/>
    <p:sldId id="1433" r:id="rId3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4"/>
            <p14:sldId id="1458"/>
            <p14:sldId id="1468"/>
            <p14:sldId id="1469"/>
            <p14:sldId id="1470"/>
            <p14:sldId id="1471"/>
            <p14:sldId id="1472"/>
            <p14:sldId id="1473"/>
            <p14:sldId id="1474"/>
            <p14:sldId id="1475"/>
            <p14:sldId id="1476"/>
            <p14:sldId id="1477"/>
            <p14:sldId id="1478"/>
            <p14:sldId id="1486"/>
            <p14:sldId id="1487"/>
            <p14:sldId id="1488"/>
            <p14:sldId id="1480"/>
            <p14:sldId id="1481"/>
            <p14:sldId id="1489"/>
            <p14:sldId id="1482"/>
            <p14:sldId id="1485"/>
            <p14:sldId id="1484"/>
            <p14:sldId id="143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3407" autoAdjust="0"/>
  </p:normalViewPr>
  <p:slideViewPr>
    <p:cSldViewPr snapToObjects="1">
      <p:cViewPr>
        <p:scale>
          <a:sx n="152" d="100"/>
          <a:sy n="152" d="100"/>
        </p:scale>
        <p:origin x="-582" y="1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1D3385D-1FD3-4774-A22D-16C39BC2799C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4370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371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73825"/>
            <a:ext cx="3054716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629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629" y="2228749"/>
            <a:ext cx="343791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49"/>
            <a:ext cx="633666" cy="633434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64932" y="248659"/>
            <a:ext cx="374391" cy="361747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fr-FR" sz="2200" dirty="0" smtClean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51933" y="541157"/>
            <a:ext cx="563331" cy="212221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fr-FR" sz="1300" spc="-5" dirty="0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lang="fr-FR" sz="1300" dirty="0">
              <a:latin typeface="Arial"/>
              <a:cs typeface="Arial"/>
            </a:endParaRPr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935508" y="1201648"/>
            <a:ext cx="2880321" cy="1594008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/>
            <a:r>
              <a:rPr lang="en-US" sz="1400" b="1" spc="5" dirty="0" err="1">
                <a:solidFill>
                  <a:srgbClr val="2365C7"/>
                </a:solidFill>
                <a:latin typeface="Arial"/>
                <a:cs typeface="Arial"/>
              </a:rPr>
              <a:t>Thème</a:t>
            </a:r>
            <a:r>
              <a:rPr lang="en-US" sz="1400" b="1" spc="5" dirty="0">
                <a:solidFill>
                  <a:srgbClr val="2365C7"/>
                </a:solidFill>
                <a:latin typeface="Arial"/>
                <a:cs typeface="Arial"/>
              </a:rPr>
              <a:t> de </a:t>
            </a:r>
            <a:r>
              <a:rPr lang="en-US" sz="1400" b="1" spc="5" dirty="0" smtClean="0">
                <a:solidFill>
                  <a:srgbClr val="2365C7"/>
                </a:solidFill>
                <a:latin typeface="Arial"/>
                <a:cs typeface="Arial"/>
              </a:rPr>
              <a:t>la </a:t>
            </a:r>
            <a:r>
              <a:rPr lang="en-US" sz="1400" b="1" spc="5" dirty="0" err="1" smtClean="0">
                <a:solidFill>
                  <a:srgbClr val="2365C7"/>
                </a:solidFill>
                <a:latin typeface="Arial"/>
                <a:cs typeface="Arial"/>
              </a:rPr>
              <a:t>leçon</a:t>
            </a:r>
            <a:r>
              <a:rPr lang="en-US" sz="1400" b="1" spc="5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1400" b="1" spc="5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fr-FR" sz="1400" b="1" spc="5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680"/>
            <a:r>
              <a:rPr lang="ru-RU" sz="1400" b="1" spc="5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fr-FR" sz="1600" b="1" dirty="0" smtClean="0">
                <a:solidFill>
                  <a:srgbClr val="373435"/>
                </a:solidFill>
                <a:latin typeface="Arial"/>
                <a:cs typeface="Arial"/>
              </a:rPr>
              <a:t>«</a:t>
            </a:r>
            <a:r>
              <a:rPr lang="fr-FR" sz="2400" b="1" dirty="0" smtClean="0">
                <a:solidFill>
                  <a:srgbClr val="000000"/>
                </a:solidFill>
              </a:rPr>
              <a:t>Comment avez vous choisi votre métier?</a:t>
            </a:r>
            <a:r>
              <a:rPr lang="fr-FR" sz="1600" b="1" dirty="0" smtClean="0">
                <a:solidFill>
                  <a:srgbClr val="373435"/>
                </a:solidFill>
                <a:latin typeface="Arial"/>
                <a:cs typeface="Arial"/>
              </a:rPr>
              <a:t>»</a:t>
            </a:r>
          </a:p>
          <a:p>
            <a:pPr marL="18391">
              <a:lnSpc>
                <a:spcPts val="1947"/>
              </a:lnSpc>
              <a:spcBef>
                <a:spcPts val="110"/>
              </a:spcBef>
            </a:pPr>
            <a:endParaRPr sz="2600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69" name="Рисунок 104" descr="image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0" y="7202488"/>
            <a:ext cx="1512888" cy="173355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1438" y="548474"/>
            <a:ext cx="55943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C’est pour les enfants le premier contact avec la soci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t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en d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hors du cercle familial. Il/Elle ouvre aussi les portes au monde du savoir. C’est un guide souvent un modèle.</a:t>
            </a:r>
            <a:endParaRPr lang="ru-RU" sz="1800" b="1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indent="215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Son image a 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volu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avec le temps. Même si la profession a perdu de son prestige, il/elle reste un notable du village. II/elle est souvent secr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taire de mairie animateur d’associations culturelles ou sportives, voire maire.</a:t>
            </a:r>
            <a:endParaRPr lang="ru-RU" sz="1800" b="1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081" y="119846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Quelques</a:t>
            </a:r>
            <a:r>
              <a:rPr kumimoji="0" lang="en-US" sz="2400" b="1" i="0" u="none" strike="noStrike" kern="0" cap="none" spc="-3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métiers </a:t>
            </a:r>
            <a:r>
              <a:rPr kumimoji="0" lang="en-US" sz="2400" b="1" i="0" u="none" strike="noStrike" kern="0" cap="none" spc="-33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bien</a:t>
            </a:r>
            <a:r>
              <a:rPr kumimoji="0" lang="en-US" sz="2400" b="1" i="0" u="none" strike="noStrike" kern="0" cap="none" spc="-33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0" cap="none" spc="-33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français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3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fr-FR" dirty="0" smtClean="0"/>
              <a:t>L’instituteur / </a:t>
            </a:r>
            <a:r>
              <a:rPr lang="fr-FR" dirty="0" smtClean="0"/>
              <a:t>L’institutrice</a:t>
            </a:r>
            <a:endParaRPr lang="ru-RU" dirty="0"/>
          </a:p>
        </p:txBody>
      </p:sp>
      <p:pic>
        <p:nvPicPr>
          <p:cNvPr id="19" name="Рисунок 18" descr="C:\Users\user\AppData\Local\Temp\FineReader11\media\image2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27" y="753268"/>
            <a:ext cx="3214710" cy="222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3643" y="597604"/>
            <a:ext cx="56658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Les Français sont les rois du ......: ils sont un sur deux à manier régulièrement le tournevis ou la truelle, le marteau et la perceuse.</a:t>
            </a:r>
            <a:endParaRPr lang="ru-RU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Le ....... féquente, le samedi, les grandes surfaces spécialisées dans l’outillage et les fournitures, où on le voit discuter savamment avec les vendeurs. Les Fran</a:t>
            </a:r>
            <a:r>
              <a:rPr lang="fr-FR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ç</a:t>
            </a:r>
            <a:r>
              <a:rPr lang="fr-FR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ais consacrent en moyenne, selon une enquête de l’INSEE, plus de 200 euros par personne et par année  à cette activité de loisirs. Et le dimanche matin, ..... se lève à l’aube pour percer, poncer, scier, raboter, peindre, tapisser.</a:t>
            </a:r>
            <a:endParaRPr lang="fr-FR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519" y="0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L’instituteur/ L’institutrice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3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fr-FR" dirty="0" smtClean="0"/>
              <a:t>Le bricoleur</a:t>
            </a:r>
            <a:endParaRPr lang="ru-RU" dirty="0"/>
          </a:p>
        </p:txBody>
      </p:sp>
      <p:pic>
        <p:nvPicPr>
          <p:cNvPr id="33" name="Рисунок 32" descr="C:\Users\user\AppData\Local\Temp\FineReader11\media\image2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89" y="714380"/>
            <a:ext cx="2981162" cy="233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18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65082" y="613141"/>
            <a:ext cx="5594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Je ne suis pas allé chez le  ( O I C R F E U F ) depuis plusieurs années. Il est temps que j'y aille.</a:t>
            </a:r>
            <a:r>
              <a:rPr lang="fr-FR" sz="2000" dirty="0" smtClean="0">
                <a:solidFill>
                  <a:schemeClr val="tx2"/>
                </a:solidFill>
              </a:rPr>
              <a:t/>
            </a:r>
            <a:br>
              <a:rPr lang="fr-FR" sz="2000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Picture 6" descr="https://www.anglaisfacile.com/cgi2/myexam/images/133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221" y="1691482"/>
            <a:ext cx="628650" cy="1266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15523" y="-23030"/>
            <a:ext cx="150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</a:rPr>
              <a:t>Activité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65082" y="613141"/>
            <a:ext cx="5594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Je ne suis pas allé chez le  ( O I C R F E U F ) depuis plusieurs années. Il est temps que j'y aille.</a:t>
            </a:r>
            <a:r>
              <a:rPr lang="fr-FR" sz="2000" dirty="0" smtClean="0">
                <a:solidFill>
                  <a:schemeClr val="tx2"/>
                </a:solidFill>
              </a:rPr>
              <a:t/>
            </a:r>
            <a:br>
              <a:rPr lang="fr-FR" sz="2000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Picture 6" descr="https://www.anglaisfacile.com/cgi2/myexam/images/133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221" y="1691482"/>
            <a:ext cx="628650" cy="1266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22601" y="216839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COIFFEUR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5523" y="-23030"/>
            <a:ext cx="150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</a:rPr>
              <a:t>Activité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6" y="691350"/>
            <a:ext cx="5665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L'une de mes dents me fait mal. J'ai pris rendez-vous chez le  ( E N T T S E I D ).</a:t>
            </a:r>
            <a:r>
              <a:rPr lang="fr-FR" sz="2000" dirty="0" smtClean="0">
                <a:solidFill>
                  <a:schemeClr val="tx2"/>
                </a:solidFill>
              </a:rPr>
              <a:t/>
            </a:r>
            <a:br>
              <a:rPr lang="fr-FR" sz="2000" dirty="0" smtClean="0">
                <a:solidFill>
                  <a:schemeClr val="tx2"/>
                </a:solidFill>
              </a:rPr>
            </a:br>
            <a:r>
              <a:rPr lang="fr-FR" sz="2000" dirty="0" smtClean="0">
                <a:solidFill>
                  <a:schemeClr val="tx2"/>
                </a:solidFill>
              </a:rPr>
              <a:t/>
            </a:r>
            <a:br>
              <a:rPr lang="fr-FR" sz="2000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Picture 8" descr="https://www.anglaisfacile.com/cgi2/myexam/images2/277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345" y="1660156"/>
            <a:ext cx="1047751" cy="11028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15523" y="-23030"/>
            <a:ext cx="150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</a:rPr>
              <a:t>Activité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6" y="691350"/>
            <a:ext cx="5665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L'une de mes dents me fait mal. J'ai pris rendez-vous chez le  ( E N T T S E I D ).</a:t>
            </a:r>
            <a:r>
              <a:rPr lang="fr-FR" sz="2000" dirty="0" smtClean="0">
                <a:solidFill>
                  <a:schemeClr val="tx2"/>
                </a:solidFill>
              </a:rPr>
              <a:t/>
            </a:r>
            <a:br>
              <a:rPr lang="fr-FR" sz="2000" dirty="0" smtClean="0">
                <a:solidFill>
                  <a:schemeClr val="tx2"/>
                </a:solidFill>
              </a:rPr>
            </a:br>
            <a:r>
              <a:rPr lang="fr-FR" sz="2000" dirty="0" smtClean="0">
                <a:solidFill>
                  <a:schemeClr val="tx2"/>
                </a:solidFill>
              </a:rPr>
              <a:t/>
            </a:r>
            <a:br>
              <a:rPr lang="fr-FR" sz="2000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Picture 8" descr="https://www.anglaisfacile.com/cgi2/myexam/images2/277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345" y="1660156"/>
            <a:ext cx="1047751" cy="11028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65477" y="223983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DENTISTE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5523" y="-23030"/>
            <a:ext cx="150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</a:rPr>
              <a:t>Activité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65081" y="548475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Ce voleur avait tenté de braquer une banque. Le  (   G U J E) a été implacable.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4" name="Picture 10" descr="https://www.anglaisfacile.com/cgi2/myexam/images2/347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793" y="1767689"/>
            <a:ext cx="2095500" cy="1066801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015523" y="-23030"/>
            <a:ext cx="150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</a:rPr>
              <a:t>Activité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65081" y="548475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Ce voleur avait tenté de braquer une banque. Le  (   G U J E) a été implacable.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4" name="Picture 10" descr="https://www.anglaisfacile.com/cgi2/myexam/images2/347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793" y="1767689"/>
            <a:ext cx="2095500" cy="1066801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451229" y="223983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JUGE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15523" y="-23030"/>
            <a:ext cx="150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</a:rPr>
              <a:t>Activité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3514462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Plan de la </a:t>
            </a:r>
            <a:r>
              <a:rPr lang="de-DE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leçon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023" y="751279"/>
            <a:ext cx="466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fr-FR" sz="1800" b="1" dirty="0" smtClean="0">
                <a:solidFill>
                  <a:srgbClr val="000000"/>
                </a:solidFill>
              </a:rPr>
              <a:t>Pourquoi et comment choisir un métier?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0075" y="1268564"/>
            <a:ext cx="410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Quoi faire</a:t>
            </a:r>
            <a:r>
              <a:rPr kumimoji="0" lang="en-US" sz="1800" b="1" i="0" u="none" strike="noStrike" kern="0" cap="none" spc="-33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 pour </a:t>
            </a:r>
            <a:r>
              <a:rPr lang="en-US" sz="1800" b="1" kern="0" spc="-33" dirty="0" err="1" smtClean="0">
                <a:solidFill>
                  <a:srgbClr val="000000"/>
                </a:solidFill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kumimoji="0" lang="en-US" sz="1800" b="1" i="0" u="none" strike="noStrike" kern="0" cap="none" spc="-33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tre</a:t>
            </a:r>
            <a:r>
              <a:rPr kumimoji="0" lang="en-US" sz="1800" b="1" i="0" u="none" strike="noStrike" kern="0" cap="none" spc="-33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kumimoji="0" lang="en-US" sz="1800" b="1" i="0" u="none" strike="noStrike" kern="0" cap="none" spc="-33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journaliste</a:t>
            </a:r>
            <a:r>
              <a:rPr kumimoji="0" lang="en-US" sz="1800" b="1" i="0" u="none" strike="noStrike" kern="0" cap="none" spc="-33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3907" y="2608034"/>
            <a:ext cx="316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kumimoji="0" lang="en-US" sz="18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Activit</a:t>
            </a:r>
            <a:r>
              <a:rPr lang="en-US" sz="1800" b="1" kern="0" spc="-33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és</a:t>
            </a:r>
            <a:r>
              <a:rPr lang="en-US" sz="1800" b="1" kern="0" spc="-33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kern="0" spc="-33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d’après</a:t>
            </a:r>
            <a:r>
              <a:rPr lang="en-US" sz="1800" b="1" kern="0" spc="-33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US" sz="1800" b="1" kern="0" spc="-33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thème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5829" y="1893654"/>
            <a:ext cx="373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Quelques</a:t>
            </a:r>
            <a:r>
              <a:rPr kumimoji="0" lang="en-US" sz="1800" b="1" i="0" u="none" strike="noStrike" kern="0" cap="none" spc="-33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métiers </a:t>
            </a:r>
            <a:r>
              <a:rPr kumimoji="0" lang="en-US" sz="18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bien</a:t>
            </a:r>
            <a:r>
              <a:rPr kumimoji="0" lang="en-US" sz="1800" b="1" i="0" u="none" strike="noStrike" kern="0" cap="none" spc="-33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800" b="1" i="0" u="none" strike="noStrike" kern="0" cap="none" spc="-33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français</a:t>
            </a:r>
            <a:r>
              <a:rPr kumimoji="0" lang="en-US" sz="1800" b="1" i="0" u="none" strike="noStrike" kern="0" cap="none" spc="-33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Oval 11"/>
          <p:cNvSpPr/>
          <p:nvPr/>
        </p:nvSpPr>
        <p:spPr>
          <a:xfrm>
            <a:off x="379395" y="69540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734872" y="129723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1097200" y="190660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1525828" y="2544404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78282" y="619912"/>
            <a:ext cx="531608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Observez les photos et répondez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aux questions.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Qu’est-ce qui représentent ces photos ?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Qui voyez-vous sur ces photos ?</a:t>
            </a:r>
            <a:endParaRPr lang="fr-FR" sz="2200" b="1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Qui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sont-ils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 ?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En quoi consiste leurs professio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ns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 ?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15523" y="-23030"/>
            <a:ext cx="150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</a:rPr>
              <a:t>Activité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1" name="Рисунок 71" descr="141_Image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57" y="719925"/>
            <a:ext cx="1707662" cy="17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Рисунок 47" descr="H:\А-лицей КХК дарслик\Расмлар Дарслик учун\047_Image_0002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0207" y="1119978"/>
            <a:ext cx="1371022" cy="1763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29" name="Рисунок 5" descr="http://uza.uz/ru/images/35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2667" y="719924"/>
            <a:ext cx="1647825" cy="1757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65081" y="0"/>
            <a:ext cx="575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162300"/>
            <a:ext cx="575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4724400"/>
            <a:ext cx="5759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20" y="2916188"/>
            <a:ext cx="5541259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3233" y="548474"/>
            <a:ext cx="56354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Voulez-vous poursuivre vos études à l’école supérieure  ? Quel collège ou université  avez-vous choisi 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Nommez les professions que vous connaissez dans le domaine de la science, de l’art, de la technique, de l’industrie et de l’agriculture.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Parlez de la profession qui vous semble la plus intéressante. Dites si vous croyez que tout métier est bon.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8" name="Заголовок 30"/>
          <p:cNvSpPr>
            <a:spLocks noGrp="1"/>
          </p:cNvSpPr>
          <p:nvPr>
            <p:ph type="title"/>
          </p:nvPr>
        </p:nvSpPr>
        <p:spPr>
          <a:xfrm>
            <a:off x="307957" y="132269"/>
            <a:ext cx="5376723" cy="3862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Activités  pour le travail indépendant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6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666" y="-12773"/>
            <a:ext cx="5758784" cy="481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778919" y="699586"/>
            <a:ext cx="4260615" cy="128303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bg1"/>
                </a:solidFill>
                <a:latin typeface="Arial" charset="0"/>
              </a:rPr>
              <a:t>Merci pour votre attention!!!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65081" y="659159"/>
            <a:ext cx="54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0000"/>
                </a:solidFill>
              </a:rPr>
              <a:t>Choisir son métier peut s’avérer difficile; parfois même avec l’aide d’un conseiller.  Vous pouvez ne pas être sûr de ce qui vous convient vraiment. Vous vous demandez peut-être si votre choix de carrière vous passionne ou si votre passion est digne d’une carrière.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0" name="object 2"/>
          <p:cNvSpPr txBox="1">
            <a:spLocks noGrp="1"/>
          </p:cNvSpPr>
          <p:nvPr>
            <p:ph type="title"/>
          </p:nvPr>
        </p:nvSpPr>
        <p:spPr>
          <a:xfrm>
            <a:off x="236519" y="107955"/>
            <a:ext cx="5458083" cy="33429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fr-FR" sz="2400" cap="all" dirty="0" smtClean="0"/>
              <a:t>COMMENT CHOISIR SON MÉTIER ?</a:t>
            </a:r>
            <a:endParaRPr lang="fr-FR" sz="2400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Pentagon 3">
            <a:extLst>
              <a:ext uri="{FF2B5EF4-FFF2-40B4-BE49-F238E27FC236}">
                <a16:creationId xmlns="" xmlns:a16="http://schemas.microsoft.com/office/drawing/2014/main" id="{52761AA5-9709-4CB4-BAE6-48EE493E027E}"/>
              </a:ext>
            </a:extLst>
          </p:cNvPr>
          <p:cNvSpPr/>
          <p:nvPr/>
        </p:nvSpPr>
        <p:spPr>
          <a:xfrm rot="5400000">
            <a:off x="3965629" y="713300"/>
            <a:ext cx="1463916" cy="1492584"/>
          </a:xfrm>
          <a:prstGeom prst="homePlate">
            <a:avLst>
              <a:gd name="adj" fmla="val 22102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86392" rtlCol="0" anchor="ctr" anchorCtr="0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3.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Évaluez vos antécédents et votre personnalité.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107955"/>
            <a:ext cx="5458083" cy="33429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fr-FR" sz="2400" cap="all" dirty="0" smtClean="0"/>
              <a:t>Pour  CHOISIR un MÉTIER </a:t>
            </a:r>
            <a:endParaRPr lang="fr-FR" sz="2400" cap="all" dirty="0"/>
          </a:p>
        </p:txBody>
      </p:sp>
      <p:grpSp>
        <p:nvGrpSpPr>
          <p:cNvPr id="3" name="Группа 44">
            <a:extLst>
              <a:ext uri="{FF2B5EF4-FFF2-40B4-BE49-F238E27FC236}">
                <a16:creationId xmlns="" xmlns:a16="http://schemas.microsoft.com/office/drawing/2014/main" id="{BEDE6D1B-63A5-4226-9A05-56DC529BEA5A}"/>
              </a:ext>
            </a:extLst>
          </p:cNvPr>
          <p:cNvGrpSpPr/>
          <p:nvPr/>
        </p:nvGrpSpPr>
        <p:grpSpPr>
          <a:xfrm>
            <a:off x="431036" y="727633"/>
            <a:ext cx="5012844" cy="1847642"/>
            <a:chOff x="216380" y="670544"/>
            <a:chExt cx="5339293" cy="1993948"/>
          </a:xfrm>
        </p:grpSpPr>
        <p:sp>
          <p:nvSpPr>
            <p:cNvPr id="41" name="Rectangle 26">
              <a:extLst>
                <a:ext uri="{FF2B5EF4-FFF2-40B4-BE49-F238E27FC236}">
                  <a16:creationId xmlns="" xmlns:a16="http://schemas.microsoft.com/office/drawing/2014/main" id="{41D787AF-047C-485B-B322-C2809B6F1987}"/>
                </a:ext>
              </a:extLst>
            </p:cNvPr>
            <p:cNvSpPr/>
            <p:nvPr/>
          </p:nvSpPr>
          <p:spPr>
            <a:xfrm>
              <a:off x="216380" y="670544"/>
              <a:ext cx="1447760" cy="230669"/>
            </a:xfrm>
            <a:prstGeom prst="rect">
              <a:avLst/>
            </a:prstGeom>
          </p:spPr>
          <p:txBody>
            <a:bodyPr wrap="square" lIns="115189" rIns="115189" bIns="28797">
              <a:spAutoFit/>
            </a:bodyPr>
            <a:lstStyle/>
            <a:p>
              <a:endParaRPr lang="fr-FR" sz="900" dirty="0">
                <a:solidFill>
                  <a:schemeClr val="tx2"/>
                </a:solidFill>
              </a:endParaRPr>
            </a:p>
          </p:txBody>
        </p:sp>
        <p:sp>
          <p:nvSpPr>
            <p:cNvPr id="42" name="Rectangle 28">
              <a:extLst>
                <a:ext uri="{FF2B5EF4-FFF2-40B4-BE49-F238E27FC236}">
                  <a16:creationId xmlns="" xmlns:a16="http://schemas.microsoft.com/office/drawing/2014/main" id="{FFBABFB3-1F22-4695-8198-9C337238369C}"/>
                </a:ext>
              </a:extLst>
            </p:cNvPr>
            <p:cNvSpPr/>
            <p:nvPr/>
          </p:nvSpPr>
          <p:spPr>
            <a:xfrm>
              <a:off x="216380" y="1852627"/>
              <a:ext cx="1447760" cy="230669"/>
            </a:xfrm>
            <a:prstGeom prst="rect">
              <a:avLst/>
            </a:prstGeom>
          </p:spPr>
          <p:txBody>
            <a:bodyPr wrap="square" lIns="115189" rIns="115189" bIns="28797">
              <a:spAutoFit/>
            </a:bodyPr>
            <a:lstStyle/>
            <a:p>
              <a:endParaRPr lang="fr-FR" sz="900" dirty="0">
                <a:solidFill>
                  <a:schemeClr val="tx2"/>
                </a:solidFill>
              </a:endParaRPr>
            </a:p>
          </p:txBody>
        </p:sp>
        <p:sp>
          <p:nvSpPr>
            <p:cNvPr id="43" name="Rectangle 29">
              <a:extLst>
                <a:ext uri="{FF2B5EF4-FFF2-40B4-BE49-F238E27FC236}">
                  <a16:creationId xmlns="" xmlns:a16="http://schemas.microsoft.com/office/drawing/2014/main" id="{29F5BDB2-753A-42F5-9444-7001F442A0F9}"/>
                </a:ext>
              </a:extLst>
            </p:cNvPr>
            <p:cNvSpPr/>
            <p:nvPr/>
          </p:nvSpPr>
          <p:spPr>
            <a:xfrm>
              <a:off x="4107913" y="1260161"/>
              <a:ext cx="1447760" cy="230669"/>
            </a:xfrm>
            <a:prstGeom prst="rect">
              <a:avLst/>
            </a:prstGeom>
          </p:spPr>
          <p:txBody>
            <a:bodyPr wrap="square" lIns="115189" rIns="115189" bIns="28797">
              <a:spAutoFit/>
            </a:bodyPr>
            <a:lstStyle/>
            <a:p>
              <a:endParaRPr lang="fr-FR" sz="900" dirty="0">
                <a:solidFill>
                  <a:schemeClr val="tx2"/>
                </a:solidFill>
              </a:endParaRPr>
            </a:p>
          </p:txBody>
        </p:sp>
        <p:sp>
          <p:nvSpPr>
            <p:cNvPr id="44" name="Rectangle 30">
              <a:extLst>
                <a:ext uri="{FF2B5EF4-FFF2-40B4-BE49-F238E27FC236}">
                  <a16:creationId xmlns="" xmlns:a16="http://schemas.microsoft.com/office/drawing/2014/main" id="{15744CD0-976C-4A62-998A-27C445917200}"/>
                </a:ext>
              </a:extLst>
            </p:cNvPr>
            <p:cNvSpPr/>
            <p:nvPr/>
          </p:nvSpPr>
          <p:spPr>
            <a:xfrm>
              <a:off x="4107912" y="2433823"/>
              <a:ext cx="1447760" cy="230669"/>
            </a:xfrm>
            <a:prstGeom prst="rect">
              <a:avLst/>
            </a:prstGeom>
          </p:spPr>
          <p:txBody>
            <a:bodyPr wrap="square" lIns="115189" rIns="115189" bIns="28797">
              <a:spAutoFit/>
            </a:bodyPr>
            <a:lstStyle/>
            <a:p>
              <a:endParaRPr lang="fr-FR" sz="900" dirty="0">
                <a:solidFill>
                  <a:schemeClr val="tx2"/>
                </a:solidFill>
              </a:endParaRPr>
            </a:p>
          </p:txBody>
        </p:sp>
      </p:grpSp>
      <p:sp>
        <p:nvSpPr>
          <p:cNvPr id="49" name="Pentagon 3">
            <a:extLst>
              <a:ext uri="{FF2B5EF4-FFF2-40B4-BE49-F238E27FC236}">
                <a16:creationId xmlns="" xmlns:a16="http://schemas.microsoft.com/office/drawing/2014/main" id="{52761AA5-9709-4CB4-BAE6-48EE493E027E}"/>
              </a:ext>
            </a:extLst>
          </p:cNvPr>
          <p:cNvSpPr/>
          <p:nvPr/>
        </p:nvSpPr>
        <p:spPr>
          <a:xfrm rot="5400000">
            <a:off x="2193385" y="628155"/>
            <a:ext cx="1463915" cy="1662871"/>
          </a:xfrm>
          <a:prstGeom prst="homePlate">
            <a:avLst>
              <a:gd name="adj" fmla="val 22102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86392" rtlCol="0" anchor="ctr" anchorCtr="0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2. </a:t>
            </a:r>
            <a:r>
              <a:rPr lang="fr-FR" sz="1600" dirty="0" smtClean="0">
                <a:solidFill>
                  <a:schemeClr val="bg1"/>
                </a:solidFill>
              </a:rPr>
              <a:t>Déterminez ce que vous voulez et ne voulez pas.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0" name="Pentagon 3">
            <a:extLst>
              <a:ext uri="{FF2B5EF4-FFF2-40B4-BE49-F238E27FC236}">
                <a16:creationId xmlns="" xmlns:a16="http://schemas.microsoft.com/office/drawing/2014/main" id="{52761AA5-9709-4CB4-BAE6-48EE493E027E}"/>
              </a:ext>
            </a:extLst>
          </p:cNvPr>
          <p:cNvSpPr/>
          <p:nvPr/>
        </p:nvSpPr>
        <p:spPr>
          <a:xfrm rot="5400000">
            <a:off x="316200" y="628157"/>
            <a:ext cx="1463915" cy="1662871"/>
          </a:xfrm>
          <a:prstGeom prst="homePlate">
            <a:avLst>
              <a:gd name="adj" fmla="val 22102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86392" rtlCol="0" anchor="ctr" anchorCtr="0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1.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Déterminez si vous êtes vraiment dans la bonne filière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1" name="Pentagon 3">
            <a:extLst>
              <a:ext uri="{FF2B5EF4-FFF2-40B4-BE49-F238E27FC236}">
                <a16:creationId xmlns="" xmlns:a16="http://schemas.microsoft.com/office/drawing/2014/main" id="{52761AA5-9709-4CB4-BAE6-48EE493E027E}"/>
              </a:ext>
            </a:extLst>
          </p:cNvPr>
          <p:cNvSpPr/>
          <p:nvPr/>
        </p:nvSpPr>
        <p:spPr>
          <a:xfrm rot="5400000">
            <a:off x="1511696" y="1845066"/>
            <a:ext cx="862374" cy="1555338"/>
          </a:xfrm>
          <a:prstGeom prst="homePlate">
            <a:avLst>
              <a:gd name="adj" fmla="val 22102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86392" rtlCol="0" anchor="ctr" anchorCtr="0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4.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bg1"/>
                </a:solidFill>
              </a:rPr>
              <a:t>Cherchez de l’information, mais prenez le temps de l’analyser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2" name="Pentagon 3">
            <a:extLst>
              <a:ext uri="{FF2B5EF4-FFF2-40B4-BE49-F238E27FC236}">
                <a16:creationId xmlns="" xmlns:a16="http://schemas.microsoft.com/office/drawing/2014/main" id="{52761AA5-9709-4CB4-BAE6-48EE493E027E}"/>
              </a:ext>
            </a:extLst>
          </p:cNvPr>
          <p:cNvSpPr/>
          <p:nvPr/>
        </p:nvSpPr>
        <p:spPr>
          <a:xfrm rot="5400000">
            <a:off x="3369083" y="1845066"/>
            <a:ext cx="862374" cy="1555338"/>
          </a:xfrm>
          <a:prstGeom prst="homePlate">
            <a:avLst>
              <a:gd name="adj" fmla="val 22102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86392" rtlCol="0" anchor="ctr" anchorCtr="0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5.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bg1"/>
                </a:solidFill>
              </a:rPr>
              <a:t>Soyez ouvert à toutes les possibilités.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421" y="2916188"/>
            <a:ext cx="5544616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424682" y="48408"/>
            <a:ext cx="488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33" normalizeH="0" noProof="0" dirty="0" smtClean="0">
                <a:ln>
                  <a:noFill/>
                </a:ln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kumimoji="0" lang="en-US" sz="2400" b="1" i="0" u="none" strike="noStrike" kern="0" cap="none" spc="-33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Pour  </a:t>
            </a:r>
            <a:r>
              <a:rPr lang="en-US" sz="2400" b="1" kern="0" spc="-33" dirty="0" err="1" smtClean="0">
                <a:solidFill>
                  <a:schemeClr val="bg1"/>
                </a:solidFill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kumimoji="0" lang="en-US" sz="2400" b="1" i="0" u="none" strike="noStrike" kern="0" cap="none" spc="-33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tre</a:t>
            </a:r>
            <a:r>
              <a:rPr kumimoji="0" lang="en-US" sz="2400" b="1" i="0" u="none" strike="noStrike" kern="0" cap="none" spc="-33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 un  bon </a:t>
            </a:r>
            <a:r>
              <a:rPr kumimoji="0" lang="en-US" sz="2400" b="1" i="0" u="none" strike="noStrike" kern="0" cap="none" spc="-33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Open Sans" panose="020B0606030504020204" pitchFamily="34" charset="0"/>
                <a:cs typeface="Open Sans" panose="020B0606030504020204" pitchFamily="34" charset="0"/>
              </a:rPr>
              <a:t>journaliste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</a:endParaRPr>
          </a:p>
        </p:txBody>
      </p:sp>
      <p:pic>
        <p:nvPicPr>
          <p:cNvPr id="1075" name="Picture 51" descr="Common Interview Questions for Creative Professionals | Robert Hal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65" y="1142748"/>
            <a:ext cx="2786082" cy="204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219411" y="626406"/>
            <a:ext cx="5231176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15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L’equipe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trouve la personne </a:t>
            </a:r>
            <a:r>
              <a:rPr lang="fr-FR" sz="2000" dirty="0" smtClean="0">
                <a:solidFill>
                  <a:srgbClr val="000000"/>
                </a:solidFill>
              </a:rPr>
              <a:t>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interviewer</a:t>
            </a:r>
          </a:p>
          <a:p>
            <a:pPr lvl="0" indent="215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et cherche les questions </a:t>
            </a:r>
            <a:r>
              <a:rPr lang="fr-FR" sz="2000" dirty="0" smtClean="0">
                <a:solidFill>
                  <a:srgbClr val="000000"/>
                </a:solidFill>
              </a:rPr>
              <a:t>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lui poser.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2663062" y="1126472"/>
            <a:ext cx="2931308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</a:rPr>
              <a:t>Le reporter </a:t>
            </a:r>
            <a:r>
              <a:rPr lang="fr-FR" sz="2400" dirty="0" smtClean="0">
                <a:solidFill>
                  <a:srgbClr val="000000"/>
                </a:solidFill>
              </a:rPr>
              <a:t>formule  ses par </a:t>
            </a:r>
            <a:r>
              <a:rPr lang="fr-FR" sz="2400" b="1" dirty="0" smtClean="0">
                <a:solidFill>
                  <a:srgbClr val="000000"/>
                </a:solidFill>
              </a:rPr>
              <a:t>é</a:t>
            </a:r>
            <a:r>
              <a:rPr lang="fr-FR" sz="2400" dirty="0" smtClean="0">
                <a:solidFill>
                  <a:srgbClr val="000000"/>
                </a:solidFill>
              </a:rPr>
              <a:t>crit et  les posera.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37890" name="Picture 2" descr="Les questions à poser avant d'engager un designer - 99de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773651"/>
            <a:ext cx="2426543" cy="198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5082" y="0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FF"/>
                </a:solidFill>
              </a:rPr>
              <a:t>Le reporter 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2485029" y="977102"/>
            <a:ext cx="3274421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Le preneur de son </a:t>
            </a:r>
            <a:r>
              <a:rPr lang="fr-FR" sz="2400" dirty="0" smtClean="0">
                <a:solidFill>
                  <a:srgbClr val="000000"/>
                </a:solidFill>
              </a:rPr>
              <a:t>enregistre </a:t>
            </a:r>
          </a:p>
          <a:p>
            <a:pPr algn="ctr"/>
            <a:r>
              <a:rPr lang="fr-FR" sz="2400" dirty="0" smtClean="0">
                <a:solidFill>
                  <a:srgbClr val="000000"/>
                </a:solidFill>
              </a:rPr>
              <a:t>les r</a:t>
            </a:r>
            <a:r>
              <a:rPr lang="fr-FR" sz="2400" b="1" dirty="0" smtClean="0">
                <a:solidFill>
                  <a:srgbClr val="000000"/>
                </a:solidFill>
              </a:rPr>
              <a:t>é</a:t>
            </a:r>
            <a:r>
              <a:rPr lang="fr-FR" sz="2400" dirty="0" smtClean="0">
                <a:solidFill>
                  <a:srgbClr val="000000"/>
                </a:solidFill>
              </a:rPr>
              <a:t>ponses au magn</a:t>
            </a:r>
            <a:r>
              <a:rPr lang="fr-FR" sz="2400" b="1" dirty="0" smtClean="0">
                <a:solidFill>
                  <a:srgbClr val="000000"/>
                </a:solidFill>
              </a:rPr>
              <a:t>é</a:t>
            </a:r>
            <a:r>
              <a:rPr lang="fr-FR" sz="2400" dirty="0" smtClean="0">
                <a:solidFill>
                  <a:srgbClr val="000000"/>
                </a:solidFill>
              </a:rPr>
              <a:t>tophone.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36866" name="Picture 2" descr="Enregistrement des chants d'oisea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762788"/>
            <a:ext cx="228601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2271" y="0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FF"/>
                </a:solidFill>
              </a:rPr>
              <a:t>Le preneur 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1236651" y="15371"/>
            <a:ext cx="4185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FFFFFF"/>
                </a:solidFill>
              </a:rPr>
              <a:t>Pour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pr</a:t>
            </a:r>
            <a:r>
              <a:rPr lang="fr-FR" sz="2800" dirty="0" smtClean="0">
                <a:solidFill>
                  <a:srgbClr val="FFFFFF"/>
                </a:solidFill>
              </a:rPr>
              <a:t>é</a:t>
            </a:r>
            <a:r>
              <a:rPr lang="ru-RU" sz="2800" dirty="0" err="1" smtClean="0">
                <a:solidFill>
                  <a:srgbClr val="FFFFFF"/>
                </a:solidFill>
              </a:rPr>
              <a:t>parer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l’interview</a:t>
            </a:r>
            <a:r>
              <a:rPr lang="en-US" sz="2800" dirty="0" smtClean="0">
                <a:solidFill>
                  <a:srgbClr val="FFFFFF"/>
                </a:solidFill>
              </a:rPr>
              <a:t>: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20" name="Oval 6">
            <a:extLst>
              <a:ext uri="{FF2B5EF4-FFF2-40B4-BE49-F238E27FC236}">
                <a16:creationId xmlns="" xmlns:a16="http://schemas.microsoft.com/office/drawing/2014/main" id="{367294B8-5A68-483E-8C18-233EEBC4FE42}"/>
              </a:ext>
            </a:extLst>
          </p:cNvPr>
          <p:cNvSpPr>
            <a:spLocks noChangeAspect="1"/>
          </p:cNvSpPr>
          <p:nvPr/>
        </p:nvSpPr>
        <p:spPr>
          <a:xfrm>
            <a:off x="1187164" y="762788"/>
            <a:ext cx="4478643" cy="785818"/>
          </a:xfrm>
          <a:prstGeom prst="ellipse">
            <a:avLst/>
          </a:prstGeom>
          <a:solidFill>
            <a:srgbClr val="0070C0"/>
          </a:solidFill>
          <a:ln w="95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val 6">
            <a:extLst>
              <a:ext uri="{FF2B5EF4-FFF2-40B4-BE49-F238E27FC236}">
                <a16:creationId xmlns="" xmlns:a16="http://schemas.microsoft.com/office/drawing/2014/main" id="{367294B8-5A68-483E-8C18-233EEBC4FE42}"/>
              </a:ext>
            </a:extLst>
          </p:cNvPr>
          <p:cNvSpPr>
            <a:spLocks noChangeAspect="1"/>
          </p:cNvSpPr>
          <p:nvPr/>
        </p:nvSpPr>
        <p:spPr>
          <a:xfrm>
            <a:off x="647476" y="1548606"/>
            <a:ext cx="4774935" cy="785818"/>
          </a:xfrm>
          <a:prstGeom prst="ellipse">
            <a:avLst/>
          </a:prstGeom>
          <a:solidFill>
            <a:srgbClr val="0070C0"/>
          </a:solidFill>
          <a:ln w="95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6">
            <a:extLst>
              <a:ext uri="{FF2B5EF4-FFF2-40B4-BE49-F238E27FC236}">
                <a16:creationId xmlns="" xmlns:a16="http://schemas.microsoft.com/office/drawing/2014/main" id="{367294B8-5A68-483E-8C18-233EEBC4FE42}"/>
              </a:ext>
            </a:extLst>
          </p:cNvPr>
          <p:cNvSpPr>
            <a:spLocks noChangeAspect="1"/>
          </p:cNvSpPr>
          <p:nvPr/>
        </p:nvSpPr>
        <p:spPr>
          <a:xfrm>
            <a:off x="236519" y="2334424"/>
            <a:ext cx="4515414" cy="785818"/>
          </a:xfrm>
          <a:prstGeom prst="ellipse">
            <a:avLst/>
          </a:prstGeom>
          <a:solidFill>
            <a:srgbClr val="0070C0"/>
          </a:solidFill>
          <a:ln w="95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539750" algn="l"/>
              </a:tabLst>
            </a:pP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nature 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 travail, anciennete dans 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l’emploi</a:t>
            </a:r>
            <a:endParaRPr lang="fr-FR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" y="477036"/>
            <a:ext cx="5951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-539750" algn="l"/>
              </a:tabLst>
            </a:pPr>
            <a:r>
              <a:rPr lang="fr-FR" sz="18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fr-FR" sz="1800" b="1" dirty="0" smtClean="0" bmk="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ous demanderez d’abord les renseignements essentiels:</a:t>
            </a:r>
            <a:endParaRPr lang="fr-FR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418745" y="905664"/>
            <a:ext cx="4259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539750" algn="l"/>
              </a:tabLst>
            </a:pP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nom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pr</a:t>
            </a:r>
            <a:r>
              <a:rPr lang="fr-FR" sz="2000" b="1" dirty="0" smtClean="0">
                <a:solidFill>
                  <a:srgbClr val="FFFFFF"/>
                </a:solidFill>
              </a:rPr>
              <a:t>é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nom, </a:t>
            </a:r>
            <a:r>
              <a:rPr lang="fr-FR" sz="2000" dirty="0" smtClean="0">
                <a:solidFill>
                  <a:srgbClr val="FFFFFF"/>
                </a:solidFill>
                <a:latin typeface="+mj-lt"/>
                <a:ea typeface="Times New Roman" pitchFamily="18" charset="0"/>
                <a:cs typeface="Arial" pitchFamily="34" charset="0"/>
              </a:rPr>
              <a:t>â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 de la 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personne</a:t>
            </a:r>
            <a:endParaRPr lang="fr-FR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187164" y="1548606"/>
            <a:ext cx="3835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539750" algn="l"/>
              </a:tabLst>
            </a:pP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actresses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du domicile, du lieu de 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travail</a:t>
            </a:r>
            <a:endParaRPr lang="fr-FR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21" y="2916188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6519" y="510073"/>
            <a:ext cx="5308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539750" algn="l"/>
              </a:tabLst>
            </a:pP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Depuis 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combien de temps l’exercez-vous?</a:t>
            </a:r>
            <a:endParaRPr lang="ru-RU" sz="1800" b="1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539750" algn="l"/>
              </a:tabLst>
            </a:pP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Le 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pratiquez-vous avec plaisir ou par n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cessit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?</a:t>
            </a:r>
            <a:endParaRPr lang="ru-RU" sz="1800" b="1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539750" algn="l"/>
              </a:tabLst>
            </a:pP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En 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quoi consiste exactement cette profession?</a:t>
            </a:r>
            <a:endParaRPr lang="ru-RU" sz="1800" b="1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539750" algn="l"/>
              </a:tabLst>
            </a:pP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Quelles 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sont les 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tudes n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cesssaires pour </a:t>
            </a:r>
            <a:r>
              <a:rPr lang="ru-RU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у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acc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der?</a:t>
            </a:r>
            <a:endParaRPr lang="ru-RU" sz="1800" b="1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539750" algn="l"/>
              </a:tabLst>
            </a:pP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Conseilleriez-vous 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cet emploi à des jeunes? Quelles qualit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</a:rPr>
              <a:t>é</a:t>
            </a:r>
            <a:r>
              <a:rPr lang="fr-FR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s exige-t-il?</a:t>
            </a:r>
            <a:endParaRPr lang="fr-FR" sz="1800" b="1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8023" y="48408"/>
            <a:ext cx="4318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-539750" algn="l"/>
              </a:tabLst>
            </a:pP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ru-RU" sz="2400" b="1" dirty="0" err="1" smtClean="0" bmk="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rganisatoin</a:t>
            </a:r>
            <a:r>
              <a:rPr lang="ru-RU" sz="2400" b="1" dirty="0" smtClean="0" bmk="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 bmk="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</a:t>
            </a:r>
            <a:r>
              <a:rPr lang="ru-RU" sz="2400" b="1" dirty="0" smtClean="0" bmk="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 bmk="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questions</a:t>
            </a:r>
            <a:endParaRPr lang="ru-RU" sz="3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151788</TotalTime>
  <Words>540</Words>
  <Application>Microsoft Office PowerPoint</Application>
  <PresentationFormat>Произвольный</PresentationFormat>
  <Paragraphs>77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 </vt:lpstr>
      <vt:lpstr>Plan de la leçon:</vt:lpstr>
      <vt:lpstr>COMMENT CHOISIR SON MÉTIER ?</vt:lpstr>
      <vt:lpstr>Pour  CHOISIR un MÉTIER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L’instituteur / L’institutrice</vt:lpstr>
      <vt:lpstr>Презентация PowerPoint</vt:lpstr>
      <vt:lpstr>Le bricoleur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Activités  pour le travail indépendant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1556</cp:revision>
  <dcterms:created xsi:type="dcterms:W3CDTF">2014-10-08T23:03:32Z</dcterms:created>
  <dcterms:modified xsi:type="dcterms:W3CDTF">2020-09-25T17:43:00Z</dcterms:modified>
</cp:coreProperties>
</file>