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30"/>
  </p:notesMasterIdLst>
  <p:sldIdLst>
    <p:sldId id="1434" r:id="rId11"/>
    <p:sldId id="1436" r:id="rId12"/>
    <p:sldId id="1437" r:id="rId13"/>
    <p:sldId id="1438" r:id="rId14"/>
    <p:sldId id="1439" r:id="rId15"/>
    <p:sldId id="1440" r:id="rId16"/>
    <p:sldId id="1441" r:id="rId17"/>
    <p:sldId id="1442" r:id="rId18"/>
    <p:sldId id="1443" r:id="rId19"/>
    <p:sldId id="1444" r:id="rId20"/>
    <p:sldId id="1450" r:id="rId21"/>
    <p:sldId id="1451" r:id="rId22"/>
    <p:sldId id="1452" r:id="rId23"/>
    <p:sldId id="1445" r:id="rId24"/>
    <p:sldId id="1446" r:id="rId25"/>
    <p:sldId id="1447" r:id="rId26"/>
    <p:sldId id="1448" r:id="rId27"/>
    <p:sldId id="1449" r:id="rId28"/>
    <p:sldId id="1433" r:id="rId29"/>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434"/>
            <p14:sldId id="1436"/>
            <p14:sldId id="1437"/>
            <p14:sldId id="1438"/>
            <p14:sldId id="1439"/>
            <p14:sldId id="1440"/>
            <p14:sldId id="1441"/>
            <p14:sldId id="1442"/>
            <p14:sldId id="1443"/>
            <p14:sldId id="1444"/>
            <p14:sldId id="1450"/>
            <p14:sldId id="1451"/>
            <p14:sldId id="1452"/>
            <p14:sldId id="1445"/>
            <p14:sldId id="1446"/>
            <p14:sldId id="1447"/>
            <p14:sldId id="1448"/>
            <p14:sldId id="1449"/>
            <p14:sldId id="1433"/>
          </p14:sldIdLst>
        </p14:section>
        <p14:section name="Custom icons" id="{AE7553D5-C09E-4928-A948-69A0E1F717F4}">
          <p14:sldIdLst/>
        </p14:section>
      </p14:sectionLst>
    </p:ext>
    <p:ext uri="{EFAFB233-063F-42B5-8137-9DF3F51BA10A}">
      <p15:sldGuideLst xmlns:p15="http://schemas.microsoft.com/office/powerpoint/2012/main" xmlns="">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p15="http://schemas.microsoft.com/office/powerpoint/2012/main" xmlns=""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3407" autoAdjust="0"/>
  </p:normalViewPr>
  <p:slideViewPr>
    <p:cSldViewPr snapToObjects="1">
      <p:cViewPr>
        <p:scale>
          <a:sx n="152" d="100"/>
          <a:sy n="152" d="100"/>
        </p:scale>
        <p:origin x="-582" y="72"/>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08.09.2020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p15="http://schemas.microsoft.com/office/powerpoint/2012/main" xmlns="">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hyperlink" Target="https://twitter.com/" TargetMode="Externa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www.linkedin.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facebook.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4370"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6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 id="2147484371" r:id="rId5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09" y="1533"/>
            <a:ext cx="5753741" cy="1019582"/>
          </a:xfrm>
          <a:custGeom>
            <a:avLst/>
            <a:gdLst/>
            <a:ahLst/>
            <a:cxnLst/>
            <a:rect l="l" t="t" r="r" b="b"/>
            <a:pathLst>
              <a:path w="5760085" h="1021080">
                <a:moveTo>
                  <a:pt x="5759640" y="0"/>
                </a:moveTo>
                <a:lnTo>
                  <a:pt x="0" y="0"/>
                </a:lnTo>
                <a:lnTo>
                  <a:pt x="0" y="1020952"/>
                </a:lnTo>
                <a:lnTo>
                  <a:pt x="5759640" y="1020952"/>
                </a:lnTo>
                <a:lnTo>
                  <a:pt x="5759640" y="0"/>
                </a:lnTo>
                <a:close/>
              </a:path>
            </a:pathLst>
          </a:custGeom>
          <a:solidFill>
            <a:srgbClr val="2365C7"/>
          </a:solidFill>
        </p:spPr>
        <p:txBody>
          <a:bodyPr wrap="square" lIns="0" tIns="0" rIns="0" bIns="0" rtlCol="0"/>
          <a:lstStyle/>
          <a:p>
            <a:endParaRPr/>
          </a:p>
        </p:txBody>
      </p:sp>
      <p:sp>
        <p:nvSpPr>
          <p:cNvPr id="3" name="object 3"/>
          <p:cNvSpPr txBox="1">
            <a:spLocks noGrp="1"/>
          </p:cNvSpPr>
          <p:nvPr>
            <p:ph type="title"/>
          </p:nvPr>
        </p:nvSpPr>
        <p:spPr>
          <a:xfrm>
            <a:off x="1042866" y="173825"/>
            <a:ext cx="3054716" cy="753391"/>
          </a:xfrm>
          <a:prstGeom prst="rect">
            <a:avLst/>
          </a:prstGeom>
        </p:spPr>
        <p:txBody>
          <a:bodyPr vert="horz" wrap="square" lIns="0" tIns="14585" rIns="0" bIns="0" rtlCol="0">
            <a:spAutoFit/>
          </a:bodyPr>
          <a:lstStyle/>
          <a:p>
            <a:pPr marL="12683">
              <a:lnSpc>
                <a:spcPct val="100000"/>
              </a:lnSpc>
              <a:spcBef>
                <a:spcPts val="114"/>
              </a:spcBef>
            </a:pPr>
            <a:r>
              <a:rPr lang="en-US" sz="4800" b="1" dirty="0" err="1">
                <a:solidFill>
                  <a:schemeClr val="bg1"/>
                </a:solidFill>
                <a:latin typeface="Arial" panose="020B0604020202020204" pitchFamily="34" charset="0"/>
                <a:cs typeface="Arial" panose="020B0604020202020204" pitchFamily="34" charset="0"/>
              </a:rPr>
              <a:t>Français</a:t>
            </a:r>
            <a:r>
              <a:rPr lang="en-US" sz="4800" b="1" dirty="0">
                <a:solidFill>
                  <a:schemeClr val="bg1"/>
                </a:solidFill>
                <a:latin typeface="Arial" panose="020B0604020202020204" pitchFamily="34" charset="0"/>
                <a:cs typeface="Arial" panose="020B0604020202020204" pitchFamily="34" charset="0"/>
              </a:rPr>
              <a:t> </a:t>
            </a:r>
            <a:endParaRPr sz="4800" dirty="0">
              <a:latin typeface="Arial Black" pitchFamily="34" charset="0"/>
              <a:cs typeface="Times New Roman" pitchFamily="18" charset="0"/>
            </a:endParaRPr>
          </a:p>
        </p:txBody>
      </p:sp>
      <p:sp>
        <p:nvSpPr>
          <p:cNvPr id="6" name="object 6"/>
          <p:cNvSpPr/>
          <p:nvPr/>
        </p:nvSpPr>
        <p:spPr>
          <a:xfrm>
            <a:off x="443629"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7" name="object 7"/>
          <p:cNvSpPr/>
          <p:nvPr/>
        </p:nvSpPr>
        <p:spPr>
          <a:xfrm>
            <a:off x="443629" y="2228749"/>
            <a:ext cx="343791"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grpSp>
        <p:nvGrpSpPr>
          <p:cNvPr id="4" name="object 27"/>
          <p:cNvGrpSpPr/>
          <p:nvPr/>
        </p:nvGrpSpPr>
        <p:grpSpPr>
          <a:xfrm>
            <a:off x="4696821" y="228549"/>
            <a:ext cx="633666" cy="633434"/>
            <a:chOff x="4686759" y="212868"/>
            <a:chExt cx="634365" cy="634365"/>
          </a:xfrm>
        </p:grpSpPr>
        <p:sp>
          <p:nvSpPr>
            <p:cNvPr id="28" name="object 28"/>
            <p:cNvSpPr/>
            <p:nvPr/>
          </p:nvSpPr>
          <p:spPr>
            <a:xfrm>
              <a:off x="4701999" y="228108"/>
              <a:ext cx="603885" cy="603885"/>
            </a:xfrm>
            <a:custGeom>
              <a:avLst/>
              <a:gdLst/>
              <a:ahLst/>
              <a:cxnLst/>
              <a:rect l="l" t="t" r="r" b="b"/>
              <a:pathLst>
                <a:path w="603885" h="603885">
                  <a:moveTo>
                    <a:pt x="603608" y="0"/>
                  </a:moveTo>
                  <a:lnTo>
                    <a:pt x="0" y="0"/>
                  </a:lnTo>
                  <a:lnTo>
                    <a:pt x="0" y="603609"/>
                  </a:lnTo>
                  <a:lnTo>
                    <a:pt x="603608" y="603609"/>
                  </a:lnTo>
                  <a:lnTo>
                    <a:pt x="603608" y="0"/>
                  </a:lnTo>
                  <a:close/>
                </a:path>
              </a:pathLst>
            </a:custGeom>
            <a:solidFill>
              <a:srgbClr val="00A650"/>
            </a:solidFill>
          </p:spPr>
          <p:txBody>
            <a:bodyPr wrap="square" lIns="0" tIns="0" rIns="0" bIns="0" rtlCol="0"/>
            <a:lstStyle/>
            <a:p>
              <a:endParaRPr/>
            </a:p>
          </p:txBody>
        </p:sp>
        <p:sp>
          <p:nvSpPr>
            <p:cNvPr id="29" name="object 29"/>
            <p:cNvSpPr/>
            <p:nvPr/>
          </p:nvSpPr>
          <p:spPr>
            <a:xfrm>
              <a:off x="4701999" y="228108"/>
              <a:ext cx="603885" cy="603885"/>
            </a:xfrm>
            <a:custGeom>
              <a:avLst/>
              <a:gdLst/>
              <a:ahLst/>
              <a:cxnLst/>
              <a:rect l="l" t="t" r="r" b="b"/>
              <a:pathLst>
                <a:path w="603885" h="603885">
                  <a:moveTo>
                    <a:pt x="0" y="0"/>
                  </a:moveTo>
                  <a:lnTo>
                    <a:pt x="603608" y="0"/>
                  </a:lnTo>
                  <a:lnTo>
                    <a:pt x="603608" y="603609"/>
                  </a:lnTo>
                  <a:lnTo>
                    <a:pt x="0" y="603609"/>
                  </a:lnTo>
                  <a:lnTo>
                    <a:pt x="0" y="0"/>
                  </a:lnTo>
                  <a:close/>
                </a:path>
              </a:pathLst>
            </a:custGeom>
            <a:ln w="30481">
              <a:solidFill>
                <a:srgbClr val="FFFFFF"/>
              </a:solidFill>
            </a:ln>
          </p:spPr>
          <p:txBody>
            <a:bodyPr wrap="square" lIns="0" tIns="0" rIns="0" bIns="0" rtlCol="0"/>
            <a:lstStyle/>
            <a:p>
              <a:endParaRPr/>
            </a:p>
          </p:txBody>
        </p:sp>
      </p:grpSp>
      <p:sp>
        <p:nvSpPr>
          <p:cNvPr id="30" name="object 30"/>
          <p:cNvSpPr txBox="1"/>
          <p:nvPr/>
        </p:nvSpPr>
        <p:spPr>
          <a:xfrm>
            <a:off x="4864932" y="248659"/>
            <a:ext cx="374391" cy="361747"/>
          </a:xfrm>
          <a:prstGeom prst="rect">
            <a:avLst/>
          </a:prstGeom>
        </p:spPr>
        <p:txBody>
          <a:bodyPr vert="horz" wrap="square" lIns="0" tIns="15854" rIns="0" bIns="0" rtlCol="0">
            <a:spAutoFit/>
          </a:bodyPr>
          <a:lstStyle/>
          <a:p>
            <a:pPr>
              <a:spcBef>
                <a:spcPts val="125"/>
              </a:spcBef>
            </a:pPr>
            <a:r>
              <a:rPr lang="en-US" sz="2200" dirty="0" smtClean="0">
                <a:solidFill>
                  <a:schemeClr val="bg1"/>
                </a:solidFill>
                <a:latin typeface="Arial"/>
                <a:cs typeface="Arial"/>
              </a:rPr>
              <a:t>1</a:t>
            </a:r>
            <a:r>
              <a:rPr lang="fr-FR" sz="2200" dirty="0" smtClean="0">
                <a:solidFill>
                  <a:schemeClr val="bg1"/>
                </a:solidFill>
                <a:latin typeface="Arial"/>
                <a:cs typeface="Arial"/>
              </a:rPr>
              <a:t>0</a:t>
            </a:r>
            <a:endParaRPr sz="2200" dirty="0">
              <a:solidFill>
                <a:schemeClr val="bg1"/>
              </a:solidFill>
              <a:latin typeface="Arial"/>
              <a:cs typeface="Arial"/>
            </a:endParaRPr>
          </a:p>
        </p:txBody>
      </p:sp>
      <p:sp>
        <p:nvSpPr>
          <p:cNvPr id="31" name="object 31"/>
          <p:cNvSpPr txBox="1"/>
          <p:nvPr/>
        </p:nvSpPr>
        <p:spPr>
          <a:xfrm>
            <a:off x="4751933" y="541157"/>
            <a:ext cx="563331" cy="212221"/>
          </a:xfrm>
          <a:prstGeom prst="rect">
            <a:avLst/>
          </a:prstGeom>
        </p:spPr>
        <p:txBody>
          <a:bodyPr vert="horz" wrap="square" lIns="0" tIns="12049" rIns="0" bIns="0" rtlCol="0">
            <a:spAutoFit/>
          </a:bodyPr>
          <a:lstStyle/>
          <a:p>
            <a:pPr>
              <a:spcBef>
                <a:spcPts val="95"/>
              </a:spcBef>
            </a:pPr>
            <a:r>
              <a:rPr lang="ru-RU" sz="1300" spc="-5" dirty="0" smtClean="0">
                <a:solidFill>
                  <a:srgbClr val="FEFEFE"/>
                </a:solidFill>
                <a:latin typeface="Arial"/>
                <a:cs typeface="Arial"/>
              </a:rPr>
              <a:t> </a:t>
            </a:r>
            <a:r>
              <a:rPr lang="fr-FR" sz="1300" spc="-5" dirty="0" smtClean="0">
                <a:solidFill>
                  <a:srgbClr val="FEFEFE"/>
                </a:solidFill>
                <a:latin typeface="Arial"/>
                <a:cs typeface="Arial"/>
              </a:rPr>
              <a:t>classe</a:t>
            </a:r>
            <a:endParaRPr lang="fr-FR" sz="1300" dirty="0">
              <a:latin typeface="Arial"/>
              <a:cs typeface="Arial"/>
            </a:endParaRPr>
          </a:p>
        </p:txBody>
      </p:sp>
      <p:grpSp>
        <p:nvGrpSpPr>
          <p:cNvPr id="8" name="object 32"/>
          <p:cNvGrpSpPr/>
          <p:nvPr/>
        </p:nvGrpSpPr>
        <p:grpSpPr>
          <a:xfrm>
            <a:off x="350739" y="317911"/>
            <a:ext cx="437033" cy="418485"/>
            <a:chOff x="351125" y="318378"/>
            <a:chExt cx="437515" cy="419100"/>
          </a:xfrm>
        </p:grpSpPr>
        <p:sp>
          <p:nvSpPr>
            <p:cNvPr id="33" name="object 33"/>
            <p:cNvSpPr/>
            <p:nvPr/>
          </p:nvSpPr>
          <p:spPr>
            <a:xfrm>
              <a:off x="351125" y="354807"/>
              <a:ext cx="127505" cy="191260"/>
            </a:xfrm>
            <a:prstGeom prst="rect">
              <a:avLst/>
            </a:prstGeom>
            <a:blipFill>
              <a:blip r:embed="rId2" cstate="print"/>
              <a:stretch>
                <a:fillRect/>
              </a:stretch>
            </a:blipFill>
          </p:spPr>
          <p:txBody>
            <a:bodyPr wrap="square" lIns="0" tIns="0" rIns="0" bIns="0" rtlCol="0"/>
            <a:lstStyle/>
            <a:p>
              <a:endParaRPr/>
            </a:p>
          </p:txBody>
        </p:sp>
        <p:sp>
          <p:nvSpPr>
            <p:cNvPr id="34" name="object 34"/>
            <p:cNvSpPr/>
            <p:nvPr/>
          </p:nvSpPr>
          <p:spPr>
            <a:xfrm>
              <a:off x="505955" y="318378"/>
              <a:ext cx="127504" cy="227689"/>
            </a:xfrm>
            <a:prstGeom prst="rect">
              <a:avLst/>
            </a:prstGeom>
            <a:blipFill>
              <a:blip r:embed="rId3" cstate="print"/>
              <a:stretch>
                <a:fillRect/>
              </a:stretch>
            </a:blipFill>
          </p:spPr>
          <p:txBody>
            <a:bodyPr wrap="square" lIns="0" tIns="0" rIns="0" bIns="0" rtlCol="0"/>
            <a:lstStyle/>
            <a:p>
              <a:endParaRPr/>
            </a:p>
          </p:txBody>
        </p:sp>
        <p:sp>
          <p:nvSpPr>
            <p:cNvPr id="35" name="object 35"/>
            <p:cNvSpPr/>
            <p:nvPr/>
          </p:nvSpPr>
          <p:spPr>
            <a:xfrm>
              <a:off x="660783" y="391239"/>
              <a:ext cx="127505" cy="154828"/>
            </a:xfrm>
            <a:prstGeom prst="rect">
              <a:avLst/>
            </a:prstGeom>
            <a:blipFill>
              <a:blip r:embed="rId4" cstate="print"/>
              <a:stretch>
                <a:fillRect/>
              </a:stretch>
            </a:blipFill>
          </p:spPr>
          <p:txBody>
            <a:bodyPr wrap="square" lIns="0" tIns="0" rIns="0" bIns="0" rtlCol="0"/>
            <a:lstStyle/>
            <a:p>
              <a:endParaRPr/>
            </a:p>
          </p:txBody>
        </p:sp>
        <p:sp>
          <p:nvSpPr>
            <p:cNvPr id="36" name="object 36"/>
            <p:cNvSpPr/>
            <p:nvPr/>
          </p:nvSpPr>
          <p:spPr>
            <a:xfrm>
              <a:off x="469524" y="573389"/>
              <a:ext cx="245902" cy="163935"/>
            </a:xfrm>
            <a:prstGeom prst="rect">
              <a:avLst/>
            </a:prstGeom>
            <a:blipFill>
              <a:blip r:embed="rId5" cstate="print"/>
              <a:stretch>
                <a:fillRect/>
              </a:stretch>
            </a:blipFill>
          </p:spPr>
          <p:txBody>
            <a:bodyPr wrap="square" lIns="0" tIns="0" rIns="0" bIns="0" rtlCol="0"/>
            <a:lstStyle/>
            <a:p>
              <a:endParaRPr/>
            </a:p>
          </p:txBody>
        </p:sp>
      </p:grpSp>
      <p:sp>
        <p:nvSpPr>
          <p:cNvPr id="19" name="object 4"/>
          <p:cNvSpPr txBox="1"/>
          <p:nvPr/>
        </p:nvSpPr>
        <p:spPr>
          <a:xfrm>
            <a:off x="863501" y="1268022"/>
            <a:ext cx="2777350" cy="1101565"/>
          </a:xfrm>
          <a:prstGeom prst="rect">
            <a:avLst/>
          </a:prstGeom>
        </p:spPr>
        <p:txBody>
          <a:bodyPr vert="horz" wrap="square" lIns="0" tIns="13952" rIns="0" bIns="0" rtlCol="0">
            <a:spAutoFit/>
          </a:bodyPr>
          <a:lstStyle/>
          <a:p>
            <a:pPr marL="12680"/>
            <a:r>
              <a:rPr lang="en-US" sz="1400" b="1" spc="5" dirty="0" err="1">
                <a:solidFill>
                  <a:srgbClr val="2365C7"/>
                </a:solidFill>
                <a:latin typeface="Arial"/>
                <a:cs typeface="Arial"/>
              </a:rPr>
              <a:t>Thème</a:t>
            </a:r>
            <a:r>
              <a:rPr lang="en-US" sz="1400" b="1" spc="5" dirty="0">
                <a:solidFill>
                  <a:srgbClr val="2365C7"/>
                </a:solidFill>
                <a:latin typeface="Arial"/>
                <a:cs typeface="Arial"/>
              </a:rPr>
              <a:t> de </a:t>
            </a:r>
            <a:r>
              <a:rPr lang="en-US" sz="1400" b="1" spc="5" dirty="0" smtClean="0">
                <a:solidFill>
                  <a:srgbClr val="2365C7"/>
                </a:solidFill>
                <a:latin typeface="Arial"/>
                <a:cs typeface="Arial"/>
              </a:rPr>
              <a:t>la </a:t>
            </a:r>
            <a:r>
              <a:rPr lang="en-US" sz="1400" b="1" spc="5" dirty="0" err="1" smtClean="0">
                <a:solidFill>
                  <a:srgbClr val="2365C7"/>
                </a:solidFill>
                <a:latin typeface="Arial"/>
                <a:cs typeface="Arial"/>
              </a:rPr>
              <a:t>leçon</a:t>
            </a:r>
            <a:r>
              <a:rPr lang="en-US" sz="1400" b="1" spc="5" dirty="0" smtClean="0">
                <a:solidFill>
                  <a:srgbClr val="2365C7"/>
                </a:solidFill>
                <a:latin typeface="Arial"/>
                <a:cs typeface="Arial"/>
              </a:rPr>
              <a:t>:</a:t>
            </a:r>
            <a:r>
              <a:rPr lang="ru-RU" sz="1400" b="1" spc="5" dirty="0" smtClean="0">
                <a:solidFill>
                  <a:srgbClr val="2365C7"/>
                </a:solidFill>
                <a:latin typeface="Arial"/>
                <a:cs typeface="Arial"/>
              </a:rPr>
              <a:t> </a:t>
            </a:r>
            <a:endParaRPr lang="fr-FR" sz="1400" b="1" spc="5" dirty="0" smtClean="0">
              <a:solidFill>
                <a:srgbClr val="2365C7"/>
              </a:solidFill>
              <a:latin typeface="Arial"/>
              <a:cs typeface="Arial"/>
            </a:endParaRPr>
          </a:p>
          <a:p>
            <a:pPr marL="12680"/>
            <a:r>
              <a:rPr lang="ru-RU" sz="1400" b="1" spc="5" dirty="0" smtClean="0">
                <a:solidFill>
                  <a:srgbClr val="2365C7"/>
                </a:solidFill>
                <a:latin typeface="Arial"/>
                <a:cs typeface="Arial"/>
              </a:rPr>
              <a:t> </a:t>
            </a:r>
            <a:r>
              <a:rPr lang="fr-FR" sz="1600" b="1" dirty="0" smtClean="0">
                <a:solidFill>
                  <a:srgbClr val="373435"/>
                </a:solidFill>
                <a:latin typeface="Arial"/>
                <a:cs typeface="Arial"/>
              </a:rPr>
              <a:t>«</a:t>
            </a:r>
            <a:r>
              <a:rPr lang="fr-FR" sz="2000" b="1" dirty="0" smtClean="0">
                <a:solidFill>
                  <a:srgbClr val="373435"/>
                </a:solidFill>
                <a:latin typeface="Arial"/>
                <a:cs typeface="Arial"/>
              </a:rPr>
              <a:t>Patisserie: Artiste en </a:t>
            </a:r>
            <a:r>
              <a:rPr lang="fr-FR" sz="2000" b="1" dirty="0" smtClean="0">
                <a:solidFill>
                  <a:srgbClr val="373435"/>
                </a:solidFill>
                <a:latin typeface="Arial"/>
                <a:cs typeface="Arial"/>
              </a:rPr>
              <a:t>desserts</a:t>
            </a:r>
            <a:r>
              <a:rPr lang="fr-FR" sz="1600" b="1" dirty="0" smtClean="0">
                <a:solidFill>
                  <a:srgbClr val="373435"/>
                </a:solidFill>
                <a:latin typeface="Arial"/>
                <a:cs typeface="Arial"/>
              </a:rPr>
              <a:t>»</a:t>
            </a:r>
            <a:endParaRPr lang="fr-FR" sz="1600" b="1" dirty="0" smtClean="0">
              <a:solidFill>
                <a:srgbClr val="373435"/>
              </a:solidFill>
              <a:latin typeface="Arial"/>
              <a:cs typeface="Arial"/>
            </a:endParaRPr>
          </a:p>
          <a:p>
            <a:pPr marL="18391">
              <a:lnSpc>
                <a:spcPts val="1947"/>
              </a:lnSpc>
              <a:spcBef>
                <a:spcPts val="110"/>
              </a:spcBef>
            </a:pPr>
            <a:endParaRPr sz="2600" b="1" dirty="0">
              <a:latin typeface="Arial Black" pitchFamily="34" charset="0"/>
              <a:cs typeface="Arial" pitchFamily="34" charset="0"/>
            </a:endParaRPr>
          </a:p>
        </p:txBody>
      </p:sp>
      <p:pic>
        <p:nvPicPr>
          <p:cNvPr id="1026" name="Picture 2"/>
          <p:cNvPicPr>
            <a:picLocks noChangeAspect="1" noChangeArrowheads="1"/>
          </p:cNvPicPr>
          <p:nvPr/>
        </p:nvPicPr>
        <p:blipFill>
          <a:blip r:embed="rId6"/>
          <a:srcRect/>
          <a:stretch>
            <a:fillRect/>
          </a:stretch>
        </p:blipFill>
        <p:spPr bwMode="auto">
          <a:xfrm>
            <a:off x="3808419" y="1262854"/>
            <a:ext cx="1807610" cy="1869358"/>
          </a:xfrm>
          <a:prstGeom prst="rect">
            <a:avLst/>
          </a:prstGeom>
          <a:noFill/>
          <a:ln w="9525">
            <a:noFill/>
            <a:miter lim="800000"/>
            <a:headEnd/>
            <a:tailEnd/>
          </a:ln>
          <a:effectLst/>
        </p:spPr>
      </p:pic>
    </p:spTree>
    <p:extLst>
      <p:ext uri="{BB962C8B-B14F-4D97-AF65-F5344CB8AC3E}">
        <p14:creationId xmlns:p14="http://schemas.microsoft.com/office/powerpoint/2010/main" val="4032569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132269"/>
            <a:ext cx="5665807" cy="386260"/>
          </a:xfrm>
        </p:spPr>
        <p:txBody>
          <a:bodyPr>
            <a:noAutofit/>
          </a:bodyPr>
          <a:lstStyle/>
          <a:p>
            <a:r>
              <a:rPr lang="fr-FR" sz="2000" dirty="0" smtClean="0"/>
              <a:t>Reliez l’interview et parler d’Olivier Bajard</a:t>
            </a:r>
            <a:endParaRPr lang="ru-RU" sz="1800" dirty="0"/>
          </a:p>
        </p:txBody>
      </p:sp>
      <p:sp>
        <p:nvSpPr>
          <p:cNvPr id="4" name="Содержимое 3"/>
          <p:cNvSpPr>
            <a:spLocks noGrp="1"/>
          </p:cNvSpPr>
          <p:nvPr>
            <p:ph sz="half" idx="3"/>
          </p:nvPr>
        </p:nvSpPr>
        <p:spPr>
          <a:xfrm>
            <a:off x="165081" y="619912"/>
            <a:ext cx="5429288" cy="2031325"/>
          </a:xfrm>
        </p:spPr>
        <p:txBody>
          <a:bodyPr/>
          <a:lstStyle/>
          <a:p>
            <a:r>
              <a:rPr lang="fr-FR" sz="2000" dirty="0" smtClean="0">
                <a:solidFill>
                  <a:srgbClr val="000000"/>
                </a:solidFill>
                <a:latin typeface="Arial" pitchFamily="34" charset="0"/>
                <a:cs typeface="Arial" pitchFamily="34" charset="0"/>
              </a:rPr>
              <a:t>Est-ce  qu’il y a beaucoup d’hommes qui font ce métier en France? </a:t>
            </a:r>
          </a:p>
          <a:p>
            <a:r>
              <a:rPr lang="fr-FR" sz="2000" dirty="0" smtClean="0">
                <a:solidFill>
                  <a:srgbClr val="000000"/>
                </a:solidFill>
                <a:latin typeface="Arial" pitchFamily="34" charset="0"/>
                <a:cs typeface="Arial" pitchFamily="34" charset="0"/>
              </a:rPr>
              <a:t>Et en Ouzbékistan?</a:t>
            </a:r>
          </a:p>
          <a:p>
            <a:r>
              <a:rPr lang="fr-FR" sz="2000" dirty="0" smtClean="0">
                <a:solidFill>
                  <a:srgbClr val="000000"/>
                </a:solidFill>
                <a:latin typeface="Arial" pitchFamily="34" charset="0"/>
                <a:cs typeface="Arial" pitchFamily="34" charset="0"/>
              </a:rPr>
              <a:t>Pourquoi? Donnez votre point de vue.</a:t>
            </a:r>
          </a:p>
          <a:p>
            <a:r>
              <a:rPr lang="fr-FR" sz="2000" dirty="0" smtClean="0">
                <a:solidFill>
                  <a:srgbClr val="000000"/>
                </a:solidFill>
                <a:latin typeface="Arial" pitchFamily="34" charset="0"/>
                <a:cs typeface="Arial" pitchFamily="34" charset="0"/>
              </a:rPr>
              <a:t>Pensez-vous qu il y a des professions purement féminines? Expliquez.</a:t>
            </a:r>
            <a:endParaRPr lang="ru-RU" sz="20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080" y="132269"/>
            <a:ext cx="5594369" cy="386260"/>
          </a:xfrm>
        </p:spPr>
        <p:txBody>
          <a:bodyPr>
            <a:noAutofit/>
          </a:bodyPr>
          <a:lstStyle/>
          <a:p>
            <a:pPr algn="l"/>
            <a:r>
              <a:rPr lang="fr-FR" sz="1800" dirty="0" smtClean="0"/>
              <a:t>Les compétences professionnelles d’un boulanger</a:t>
            </a:r>
            <a:endParaRPr lang="ru-RU" sz="1800" dirty="0"/>
          </a:p>
        </p:txBody>
      </p:sp>
      <p:sp>
        <p:nvSpPr>
          <p:cNvPr id="4" name="Содержимое 3"/>
          <p:cNvSpPr>
            <a:spLocks noGrp="1"/>
          </p:cNvSpPr>
          <p:nvPr>
            <p:ph sz="half" idx="3"/>
          </p:nvPr>
        </p:nvSpPr>
        <p:spPr>
          <a:xfrm>
            <a:off x="165081" y="619912"/>
            <a:ext cx="5306398" cy="2880789"/>
          </a:xfrm>
        </p:spPr>
        <p:txBody>
          <a:bodyPr/>
          <a:lstStyle/>
          <a:p>
            <a:r>
              <a:rPr lang="fr-FR" sz="2400" dirty="0" smtClean="0">
                <a:solidFill>
                  <a:srgbClr val="000000"/>
                </a:solidFill>
                <a:latin typeface="Arial" pitchFamily="34" charset="0"/>
                <a:cs typeface="Arial" pitchFamily="34" charset="0"/>
              </a:rPr>
              <a:t>Pour être boulanger, il faut donc:</a:t>
            </a:r>
          </a:p>
          <a:p>
            <a:r>
              <a:rPr lang="fr-FR" sz="2400" dirty="0" smtClean="0">
                <a:solidFill>
                  <a:srgbClr val="000000"/>
                </a:solidFill>
                <a:latin typeface="Arial" pitchFamily="34" charset="0"/>
                <a:cs typeface="Arial" pitchFamily="34" charset="0"/>
              </a:rPr>
              <a:t>Une bonne connaissance des matières et recettes;</a:t>
            </a:r>
          </a:p>
          <a:p>
            <a:r>
              <a:rPr lang="fr-FR" sz="2400" dirty="0" smtClean="0">
                <a:solidFill>
                  <a:srgbClr val="000000"/>
                </a:solidFill>
                <a:latin typeface="Arial" pitchFamily="34" charset="0"/>
                <a:cs typeface="Arial" pitchFamily="34" charset="0"/>
              </a:rPr>
              <a:t>Savoir gérer leur confection;</a:t>
            </a:r>
          </a:p>
          <a:p>
            <a:r>
              <a:rPr lang="fr-FR" sz="2400" dirty="0" smtClean="0">
                <a:solidFill>
                  <a:srgbClr val="000000"/>
                </a:solidFill>
                <a:latin typeface="Arial" pitchFamily="34" charset="0"/>
                <a:cs typeface="Arial" pitchFamily="34" charset="0"/>
              </a:rPr>
              <a:t>Réussir la petissage et le façonnage de la pâte</a:t>
            </a:r>
          </a:p>
          <a:p>
            <a:endParaRPr lang="ru-RU"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132269"/>
            <a:ext cx="5665806" cy="386260"/>
          </a:xfrm>
        </p:spPr>
        <p:txBody>
          <a:bodyPr>
            <a:noAutofit/>
          </a:bodyPr>
          <a:lstStyle/>
          <a:p>
            <a:r>
              <a:rPr lang="fr-FR" sz="1800" dirty="0" smtClean="0"/>
              <a:t>Les compétences professionnelles d’un boulanger</a:t>
            </a:r>
            <a:endParaRPr lang="ru-RU" sz="1600" dirty="0"/>
          </a:p>
        </p:txBody>
      </p:sp>
      <p:sp>
        <p:nvSpPr>
          <p:cNvPr id="4" name="Содержимое 3"/>
          <p:cNvSpPr>
            <a:spLocks noGrp="1"/>
          </p:cNvSpPr>
          <p:nvPr>
            <p:ph sz="half" idx="3"/>
          </p:nvPr>
        </p:nvSpPr>
        <p:spPr>
          <a:xfrm>
            <a:off x="93645" y="745220"/>
            <a:ext cx="5377834" cy="1994392"/>
          </a:xfrm>
        </p:spPr>
        <p:txBody>
          <a:bodyPr/>
          <a:lstStyle/>
          <a:p>
            <a:r>
              <a:rPr lang="fr-FR" sz="2400" dirty="0" smtClean="0">
                <a:solidFill>
                  <a:srgbClr val="000000"/>
                </a:solidFill>
                <a:latin typeface="Arial" pitchFamily="34" charset="0"/>
                <a:cs typeface="Arial" pitchFamily="34" charset="0"/>
              </a:rPr>
              <a:t>Savoir de servir du matériel de fabrication;</a:t>
            </a:r>
          </a:p>
          <a:p>
            <a:r>
              <a:rPr lang="fr-FR" sz="2400" dirty="0" smtClean="0">
                <a:solidFill>
                  <a:srgbClr val="000000"/>
                </a:solidFill>
                <a:latin typeface="Arial" pitchFamily="34" charset="0"/>
                <a:cs typeface="Arial" pitchFamily="34" charset="0"/>
              </a:rPr>
              <a:t>Connaître et respecter les normes d’hygiène</a:t>
            </a:r>
          </a:p>
          <a:p>
            <a:endParaRPr lang="ru-RU" sz="24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0"/>
            <a:ext cx="5665806" cy="518529"/>
          </a:xfrm>
        </p:spPr>
        <p:txBody>
          <a:bodyPr>
            <a:normAutofit fontScale="90000"/>
          </a:bodyPr>
          <a:lstStyle/>
          <a:p>
            <a:r>
              <a:rPr lang="fr-FR" sz="2700" dirty="0" smtClean="0">
                <a:latin typeface="Arial" pitchFamily="34" charset="0"/>
                <a:cs typeface="Arial" pitchFamily="34" charset="0"/>
              </a:rPr>
              <a:t/>
            </a:r>
            <a:br>
              <a:rPr lang="fr-FR" sz="2700" dirty="0" smtClean="0">
                <a:latin typeface="Arial" pitchFamily="34" charset="0"/>
                <a:cs typeface="Arial" pitchFamily="34" charset="0"/>
              </a:rPr>
            </a:br>
            <a:r>
              <a:rPr lang="fr-FR" sz="2700" dirty="0" smtClean="0">
                <a:latin typeface="Arial" pitchFamily="34" charset="0"/>
                <a:cs typeface="Arial" pitchFamily="34" charset="0"/>
              </a:rPr>
              <a:t>Aptitudes au commerce et à la gestion</a:t>
            </a:r>
            <a:r>
              <a:rPr lang="ru-RU" sz="2800" dirty="0" smtClean="0">
                <a:latin typeface="Arial" pitchFamily="34" charset="0"/>
                <a:cs typeface="Arial" pitchFamily="34" charset="0"/>
              </a:rPr>
              <a:t/>
            </a:r>
            <a:br>
              <a:rPr lang="ru-RU" sz="2800" dirty="0" smtClean="0">
                <a:latin typeface="Arial" pitchFamily="34" charset="0"/>
                <a:cs typeface="Arial" pitchFamily="34" charset="0"/>
              </a:rPr>
            </a:br>
            <a:endParaRPr lang="ru-RU" dirty="0"/>
          </a:p>
        </p:txBody>
      </p:sp>
      <p:sp>
        <p:nvSpPr>
          <p:cNvPr id="4" name="Содержимое 3"/>
          <p:cNvSpPr>
            <a:spLocks noGrp="1"/>
          </p:cNvSpPr>
          <p:nvPr>
            <p:ph sz="half" idx="3"/>
          </p:nvPr>
        </p:nvSpPr>
        <p:spPr>
          <a:xfrm>
            <a:off x="93645" y="518530"/>
            <a:ext cx="5377834" cy="3157788"/>
          </a:xfrm>
        </p:spPr>
        <p:txBody>
          <a:bodyPr/>
          <a:lstStyle/>
          <a:p>
            <a:pPr>
              <a:buNone/>
            </a:pPr>
            <a:r>
              <a:rPr lang="fr-FR" sz="1800" dirty="0" smtClean="0">
                <a:latin typeface="Arial" pitchFamily="34" charset="0"/>
                <a:cs typeface="Arial" pitchFamily="34" charset="0"/>
              </a:rPr>
              <a:t>		</a:t>
            </a:r>
            <a:r>
              <a:rPr lang="fr-FR" sz="1800" dirty="0" smtClean="0">
                <a:solidFill>
                  <a:srgbClr val="000000"/>
                </a:solidFill>
                <a:latin typeface="Arial" pitchFamily="34" charset="0"/>
                <a:cs typeface="Arial" pitchFamily="34" charset="0"/>
              </a:rPr>
              <a:t>En effet, cette profession n’est pas uniquement manuelle, elle consiste aussi à:</a:t>
            </a:r>
          </a:p>
          <a:p>
            <a:r>
              <a:rPr lang="fr-FR" sz="1800" dirty="0" smtClean="0">
                <a:solidFill>
                  <a:srgbClr val="000000"/>
                </a:solidFill>
                <a:latin typeface="Arial" pitchFamily="34" charset="0"/>
                <a:cs typeface="Arial" pitchFamily="34" charset="0"/>
              </a:rPr>
              <a:t> acceuillir les clients et les conseiller;</a:t>
            </a:r>
          </a:p>
          <a:p>
            <a:r>
              <a:rPr lang="fr-FR" sz="1800" dirty="0" smtClean="0">
                <a:solidFill>
                  <a:srgbClr val="000000"/>
                </a:solidFill>
                <a:latin typeface="Arial" pitchFamily="34" charset="0"/>
                <a:cs typeface="Arial" pitchFamily="34" charset="0"/>
              </a:rPr>
              <a:t>vendre des produits;</a:t>
            </a:r>
          </a:p>
          <a:p>
            <a:r>
              <a:rPr lang="fr-FR" sz="1800" dirty="0" smtClean="0">
                <a:solidFill>
                  <a:srgbClr val="000000"/>
                </a:solidFill>
                <a:latin typeface="Arial" pitchFamily="34" charset="0"/>
                <a:cs typeface="Arial" pitchFamily="34" charset="0"/>
              </a:rPr>
              <a:t>négocier les tarifs avec les fournisseurs;</a:t>
            </a:r>
          </a:p>
          <a:p>
            <a:r>
              <a:rPr lang="fr-FR" sz="1800" dirty="0" smtClean="0">
                <a:solidFill>
                  <a:srgbClr val="000000"/>
                </a:solidFill>
                <a:latin typeface="Arial" pitchFamily="34" charset="0"/>
                <a:cs typeface="Arial" pitchFamily="34" charset="0"/>
              </a:rPr>
              <a:t>assurer la gestion des stocks;</a:t>
            </a:r>
          </a:p>
          <a:p>
            <a:r>
              <a:rPr lang="fr-FR" sz="1800" dirty="0" smtClean="0">
                <a:solidFill>
                  <a:srgbClr val="000000"/>
                </a:solidFill>
                <a:latin typeface="Arial" pitchFamily="34" charset="0"/>
                <a:cs typeface="Arial" pitchFamily="34" charset="0"/>
              </a:rPr>
              <a:t>gérer le magasin et les ressours humaines ( pour un artisan à son compte)</a:t>
            </a:r>
          </a:p>
          <a:p>
            <a:endParaRPr lang="fr-FR" sz="1800" dirty="0" smtClean="0">
              <a:latin typeface="Arial" pitchFamily="34" charset="0"/>
              <a:cs typeface="Arial" pitchFamily="34" charset="0"/>
            </a:endParaRPr>
          </a:p>
          <a:p>
            <a:endParaRPr lang="ru-RU"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132269"/>
            <a:ext cx="5500725" cy="386260"/>
          </a:xfrm>
        </p:spPr>
        <p:txBody>
          <a:bodyPr/>
          <a:lstStyle/>
          <a:p>
            <a:r>
              <a:rPr lang="fr-FR" dirty="0" smtClean="0"/>
              <a:t>Le boulanger/ La boulangère</a:t>
            </a:r>
            <a:endParaRPr lang="ru-RU" dirty="0"/>
          </a:p>
        </p:txBody>
      </p:sp>
      <p:sp>
        <p:nvSpPr>
          <p:cNvPr id="3" name="Содержимое 2"/>
          <p:cNvSpPr>
            <a:spLocks noGrp="1"/>
          </p:cNvSpPr>
          <p:nvPr>
            <p:ph sz="half" idx="2"/>
          </p:nvPr>
        </p:nvSpPr>
        <p:spPr>
          <a:xfrm>
            <a:off x="93643" y="619913"/>
            <a:ext cx="5572163" cy="1231106"/>
          </a:xfrm>
        </p:spPr>
        <p:txBody>
          <a:bodyPr/>
          <a:lstStyle/>
          <a:p>
            <a:r>
              <a:rPr lang="fr-FR" sz="2000" dirty="0" smtClean="0">
                <a:solidFill>
                  <a:srgbClr val="000000"/>
                </a:solidFill>
              </a:rPr>
              <a:t>La  boulangerie française des années 90, en crise, est inquiète. En effet en cinquante ans, la consommation de pain des Français a été divisé par quatre.  </a:t>
            </a:r>
            <a:endParaRPr lang="ru-RU" sz="2000" dirty="0">
              <a:solidFill>
                <a:srgbClr val="000000"/>
              </a:solidFill>
            </a:endParaRPr>
          </a:p>
        </p:txBody>
      </p:sp>
      <p:pic>
        <p:nvPicPr>
          <p:cNvPr id="5" name="Picture 2"/>
          <p:cNvPicPr>
            <a:picLocks noChangeAspect="1" noChangeArrowheads="1"/>
          </p:cNvPicPr>
          <p:nvPr/>
        </p:nvPicPr>
        <p:blipFill>
          <a:blip r:embed="rId2"/>
          <a:srcRect/>
          <a:stretch>
            <a:fillRect/>
          </a:stretch>
        </p:blipFill>
        <p:spPr bwMode="auto">
          <a:xfrm>
            <a:off x="3594105" y="1762920"/>
            <a:ext cx="2071701" cy="1369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Le boulanger/ La boulangère</a:t>
            </a:r>
            <a:endParaRPr lang="ru-RU" dirty="0"/>
          </a:p>
        </p:txBody>
      </p:sp>
      <p:sp>
        <p:nvSpPr>
          <p:cNvPr id="4" name="Содержимое 3"/>
          <p:cNvSpPr>
            <a:spLocks noGrp="1"/>
          </p:cNvSpPr>
          <p:nvPr>
            <p:ph sz="half" idx="3"/>
          </p:nvPr>
        </p:nvSpPr>
        <p:spPr>
          <a:xfrm>
            <a:off x="143421" y="619912"/>
            <a:ext cx="5472608" cy="2114609"/>
          </a:xfrm>
        </p:spPr>
        <p:txBody>
          <a:bodyPr/>
          <a:lstStyle/>
          <a:p>
            <a:r>
              <a:rPr lang="fr-FR" sz="1800" dirty="0" smtClean="0">
                <a:solidFill>
                  <a:srgbClr val="000000"/>
                </a:solidFill>
                <a:latin typeface="Arial" pitchFamily="34" charset="0"/>
                <a:cs typeface="Arial" pitchFamily="34" charset="0"/>
              </a:rPr>
              <a:t>Pourtant la boulangère ou le boulanger est encore un personnage important dans les villages et dans les villes de France.  Car même si les en mangeant de moins en moins, beaucoup d’entre eux demeurent attachés à la qualité du pain.  On n’hésite pas à traverser la moitié de ville, le dimanche matin pour acheter le pain et les croissants que fabrique tel ou tel  artisant-boulanger.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Le boulanger/ La boulangère</a:t>
            </a:r>
            <a:endParaRPr lang="ru-RU" dirty="0"/>
          </a:p>
        </p:txBody>
      </p:sp>
      <p:sp>
        <p:nvSpPr>
          <p:cNvPr id="4" name="Содержимое 3"/>
          <p:cNvSpPr>
            <a:spLocks noGrp="1"/>
          </p:cNvSpPr>
          <p:nvPr>
            <p:ph sz="half" idx="3"/>
          </p:nvPr>
        </p:nvSpPr>
        <p:spPr>
          <a:xfrm>
            <a:off x="165081" y="745220"/>
            <a:ext cx="5306397" cy="2154436"/>
          </a:xfrm>
        </p:spPr>
        <p:txBody>
          <a:bodyPr/>
          <a:lstStyle/>
          <a:p>
            <a:r>
              <a:rPr lang="fr-FR" sz="2000" dirty="0" smtClean="0">
                <a:solidFill>
                  <a:srgbClr val="000000"/>
                </a:solidFill>
                <a:latin typeface="Arial" pitchFamily="34" charset="0"/>
                <a:cs typeface="Arial" pitchFamily="34" charset="0"/>
              </a:rPr>
              <a:t>Généralement, le boulanger est fournil et la boulangère derrière le comptoir.  Souriante, impeccable dans sa blouse blanche, elle vous propose les spécialités nombreuses de la maison: </a:t>
            </a:r>
            <a:r>
              <a:rPr lang="fr-FR" sz="2000" b="1" dirty="0" smtClean="0">
                <a:solidFill>
                  <a:srgbClr val="000000"/>
                </a:solidFill>
                <a:latin typeface="Arial" pitchFamily="34" charset="0"/>
                <a:cs typeface="Arial" pitchFamily="34" charset="0"/>
              </a:rPr>
              <a:t>pain aux noix, au sarrasin, aux cinq céréales, au levain, au son, tourtes aux épinards, tartes aux fruits et brioches</a:t>
            </a:r>
            <a:r>
              <a:rPr lang="fr-FR" sz="2000" dirty="0" smtClean="0">
                <a:solidFill>
                  <a:srgbClr val="000000"/>
                </a:solidFill>
                <a:latin typeface="Arial" pitchFamily="34" charset="0"/>
                <a:cs typeface="Arial" pitchFamily="34" charset="0"/>
              </a:rPr>
              <a:t>.</a:t>
            </a:r>
            <a:endParaRPr lang="ru-RU" sz="20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600" dirty="0" smtClean="0"/>
              <a:t>L’oenologue</a:t>
            </a:r>
            <a:endParaRPr lang="ru-RU" sz="3600" dirty="0"/>
          </a:p>
        </p:txBody>
      </p:sp>
      <p:sp>
        <p:nvSpPr>
          <p:cNvPr id="4" name="Содержимое 3"/>
          <p:cNvSpPr>
            <a:spLocks noGrp="1"/>
          </p:cNvSpPr>
          <p:nvPr>
            <p:ph sz="half" idx="3"/>
          </p:nvPr>
        </p:nvSpPr>
        <p:spPr>
          <a:xfrm>
            <a:off x="287437" y="619912"/>
            <a:ext cx="5306932" cy="2437590"/>
          </a:xfrm>
        </p:spPr>
        <p:txBody>
          <a:bodyPr/>
          <a:lstStyle/>
          <a:p>
            <a:r>
              <a:rPr lang="fr-FR" sz="2200" dirty="0" smtClean="0">
                <a:solidFill>
                  <a:srgbClr val="000000"/>
                </a:solidFill>
                <a:latin typeface="Arial" pitchFamily="34" charset="0"/>
                <a:cs typeface="Arial" pitchFamily="34" charset="0"/>
              </a:rPr>
              <a:t>L’oenologie c’est l’étude des techniques de fabrication et de conservation du vin.  Oeno provint du mot grec oinos qui signifie « vin ».</a:t>
            </a:r>
          </a:p>
          <a:p>
            <a:r>
              <a:rPr lang="fr-FR" sz="2200" dirty="0" smtClean="0">
                <a:solidFill>
                  <a:srgbClr val="000000"/>
                </a:solidFill>
                <a:latin typeface="Arial" pitchFamily="34" charset="0"/>
                <a:cs typeface="Arial" pitchFamily="34" charset="0"/>
              </a:rPr>
              <a:t>L’oenologue est donc le spécialiste qui goûte et apprécie toutes les qualités du vin. C’est un métier.</a:t>
            </a:r>
            <a:endParaRPr lang="ru-RU" sz="22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0"/>
            <a:ext cx="5500726" cy="518529"/>
          </a:xfrm>
        </p:spPr>
        <p:txBody>
          <a:bodyPr>
            <a:normAutofit/>
          </a:bodyPr>
          <a:lstStyle/>
          <a:p>
            <a:r>
              <a:rPr lang="en-US" sz="2800" dirty="0" smtClean="0"/>
              <a:t>Devoir</a:t>
            </a:r>
            <a:endParaRPr lang="ru-RU" sz="2800" dirty="0"/>
          </a:p>
        </p:txBody>
      </p:sp>
      <p:sp>
        <p:nvSpPr>
          <p:cNvPr id="4" name="Содержимое 3"/>
          <p:cNvSpPr>
            <a:spLocks noGrp="1"/>
          </p:cNvSpPr>
          <p:nvPr>
            <p:ph sz="half" idx="3"/>
          </p:nvPr>
        </p:nvSpPr>
        <p:spPr>
          <a:xfrm>
            <a:off x="165081" y="518529"/>
            <a:ext cx="5306397" cy="2659190"/>
          </a:xfrm>
        </p:spPr>
        <p:txBody>
          <a:bodyPr/>
          <a:lstStyle/>
          <a:p>
            <a:pPr algn="ctr">
              <a:buNone/>
            </a:pPr>
            <a:r>
              <a:rPr lang="fr-FR" sz="2400" dirty="0" smtClean="0">
                <a:solidFill>
                  <a:srgbClr val="000000"/>
                </a:solidFill>
                <a:latin typeface="Arial" pitchFamily="34" charset="0"/>
                <a:cs typeface="Arial" pitchFamily="34" charset="0"/>
              </a:rPr>
              <a:t>Répondez aux questions </a:t>
            </a:r>
          </a:p>
          <a:p>
            <a:pPr marL="457200" indent="-457200">
              <a:buFont typeface="+mj-lt"/>
              <a:buAutoNum type="arabicParenR"/>
            </a:pPr>
            <a:r>
              <a:rPr lang="fr-FR" sz="2000" dirty="0" smtClean="0">
                <a:solidFill>
                  <a:srgbClr val="000000"/>
                </a:solidFill>
                <a:latin typeface="Arial" pitchFamily="34" charset="0"/>
                <a:cs typeface="Arial" pitchFamily="34" charset="0"/>
              </a:rPr>
              <a:t>Pourquoi le boulanger est-il encore un personnage important dans le commerce?</a:t>
            </a:r>
          </a:p>
          <a:p>
            <a:pPr marL="457200" indent="-457200">
              <a:buFont typeface="+mj-lt"/>
              <a:buAutoNum type="arabicParenR"/>
            </a:pPr>
            <a:r>
              <a:rPr lang="fr-FR" sz="2000" dirty="0" smtClean="0">
                <a:solidFill>
                  <a:srgbClr val="000000"/>
                </a:solidFill>
                <a:latin typeface="Arial" pitchFamily="34" charset="0"/>
                <a:cs typeface="Arial" pitchFamily="34" charset="0"/>
              </a:rPr>
              <a:t>Trouvez dans le texte les différentes du pain.</a:t>
            </a:r>
          </a:p>
          <a:p>
            <a:pPr marL="457200" indent="-457200">
              <a:buFont typeface="+mj-lt"/>
              <a:buAutoNum type="arabicParenR"/>
            </a:pPr>
            <a:r>
              <a:rPr lang="fr-FR" sz="2000" dirty="0" smtClean="0">
                <a:solidFill>
                  <a:srgbClr val="000000"/>
                </a:solidFill>
                <a:latin typeface="Arial" pitchFamily="34" charset="0"/>
                <a:cs typeface="Arial" pitchFamily="34" charset="0"/>
              </a:rPr>
              <a:t>Faites le portrait d’un personnage typique de votre pays.</a:t>
            </a:r>
          </a:p>
          <a:p>
            <a:pPr>
              <a:buNone/>
            </a:pPr>
            <a:endParaRPr lang="ru-RU"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699586"/>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960" y="0"/>
            <a:ext cx="4895533" cy="518529"/>
          </a:xfrm>
        </p:spPr>
        <p:txBody>
          <a:bodyPr>
            <a:noAutofit/>
          </a:bodyPr>
          <a:lstStyle/>
          <a:p>
            <a:r>
              <a:rPr lang="fr-FR" sz="4000" dirty="0" smtClean="0"/>
              <a:t>La patisserie   </a:t>
            </a:r>
            <a:endParaRPr lang="fr-FR" sz="4000" dirty="0"/>
          </a:p>
        </p:txBody>
      </p:sp>
      <p:sp>
        <p:nvSpPr>
          <p:cNvPr id="17" name="Содержимое 16"/>
          <p:cNvSpPr>
            <a:spLocks noGrp="1"/>
          </p:cNvSpPr>
          <p:nvPr>
            <p:ph sz="half" idx="2"/>
          </p:nvPr>
        </p:nvSpPr>
        <p:spPr>
          <a:xfrm>
            <a:off x="247837" y="619912"/>
            <a:ext cx="5275093" cy="2492990"/>
          </a:xfrm>
        </p:spPr>
        <p:txBody>
          <a:bodyPr/>
          <a:lstStyle/>
          <a:p>
            <a:pPr algn="ctr"/>
            <a:r>
              <a:rPr lang="fr-FR" sz="1800" b="1" dirty="0" smtClean="0">
                <a:solidFill>
                  <a:srgbClr val="000000"/>
                </a:solidFill>
              </a:rPr>
              <a:t>La patisserie désigne à la fois certaines préparations culinaires sucrées à base de pâte, l’ensemble des opérations pour leur confection, la boutique où se vendent ces préparations faites par un pâtisserir ou par l’industrie agroalimentaire, ainsi que cette même industrie de transformation et de commercialisation de ces produits: gâteaux et tartes notamment.</a:t>
            </a:r>
            <a:endParaRPr lang="ru-RU" sz="1800" b="1" dirty="0">
              <a:solidFill>
                <a:srgbClr val="000000"/>
              </a:solidFill>
            </a:endParaRPr>
          </a:p>
        </p:txBody>
      </p:sp>
      <p:sp>
        <p:nvSpPr>
          <p:cNvPr id="61" name="TextBox 60">
            <a:extLst>
              <a:ext uri="{FF2B5EF4-FFF2-40B4-BE49-F238E27FC236}">
                <a16:creationId xmlns:a16="http://schemas.microsoft.com/office/drawing/2014/main" xmlns="" id="{13270F5E-51F7-43B4-A683-38D44C2DD250}"/>
              </a:ext>
            </a:extLst>
          </p:cNvPr>
          <p:cNvSpPr txBox="1"/>
          <p:nvPr/>
        </p:nvSpPr>
        <p:spPr>
          <a:xfrm>
            <a:off x="755654" y="791952"/>
            <a:ext cx="447826" cy="307777"/>
          </a:xfrm>
          <a:prstGeom prst="rect">
            <a:avLst/>
          </a:prstGeom>
          <a:noFill/>
        </p:spPr>
        <p:txBody>
          <a:bodyPr wrap="square" rtlCol="0">
            <a:spAutoFit/>
          </a:bodyPr>
          <a:lstStyle/>
          <a:p>
            <a:pPr algn="ctr"/>
            <a:r>
              <a:rPr lang="en-US" sz="1400" dirty="0" smtClean="0">
                <a:solidFill>
                  <a:srgbClr val="FFFFFF"/>
                </a:solidFill>
                <a:latin typeface="Arial" panose="020B0604020202020204" pitchFamily="34" charset="0"/>
                <a:cs typeface="Arial" panose="020B0604020202020204" pitchFamily="34" charset="0"/>
              </a:rPr>
              <a:t>1</a:t>
            </a:r>
            <a:endParaRPr lang="en-US" sz="1400" dirty="0">
              <a:solidFill>
                <a:srgbClr val="FFFFFF"/>
              </a:solidFill>
              <a:latin typeface="Arial" panose="020B0604020202020204" pitchFamily="34" charset="0"/>
              <a:cs typeface="Arial" panose="020B0604020202020204" pitchFamily="34" charset="0"/>
            </a:endParaRPr>
          </a:p>
        </p:txBody>
      </p:sp>
      <p:sp>
        <p:nvSpPr>
          <p:cNvPr id="88" name="Isosceles Triangle 62">
            <a:extLst>
              <a:ext uri="{FF2B5EF4-FFF2-40B4-BE49-F238E27FC236}">
                <a16:creationId xmlns:a16="http://schemas.microsoft.com/office/drawing/2014/main" xmlns="" id="{5843DA4D-E5E6-4632-98C1-0DF5DE631102}"/>
              </a:ext>
            </a:extLst>
          </p:cNvPr>
          <p:cNvSpPr>
            <a:spLocks noChangeAspect="1"/>
          </p:cNvSpPr>
          <p:nvPr/>
        </p:nvSpPr>
        <p:spPr>
          <a:xfrm rot="10800000">
            <a:off x="3376761" y="2469041"/>
            <a:ext cx="147288" cy="98997"/>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latin typeface="Arial" panose="020B0604020202020204" pitchFamily="34" charset="0"/>
              <a:cs typeface="Arial" panose="020B0604020202020204" pitchFamily="34" charset="0"/>
            </a:endParaRPr>
          </a:p>
        </p:txBody>
      </p:sp>
      <p:sp>
        <p:nvSpPr>
          <p:cNvPr id="89" name="Isosceles Triangle 63">
            <a:extLst>
              <a:ext uri="{FF2B5EF4-FFF2-40B4-BE49-F238E27FC236}">
                <a16:creationId xmlns:a16="http://schemas.microsoft.com/office/drawing/2014/main" xmlns="" id="{CDA4D09B-2219-4012-9660-CB8BC8BF4143}"/>
              </a:ext>
            </a:extLst>
          </p:cNvPr>
          <p:cNvSpPr>
            <a:spLocks noChangeAspect="1"/>
          </p:cNvSpPr>
          <p:nvPr/>
        </p:nvSpPr>
        <p:spPr>
          <a:xfrm rot="10800000">
            <a:off x="4499641" y="2469041"/>
            <a:ext cx="147288" cy="98997"/>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latin typeface="Arial" panose="020B0604020202020204" pitchFamily="34" charset="0"/>
              <a:cs typeface="Arial" panose="020B0604020202020204" pitchFamily="34" charset="0"/>
            </a:endParaRPr>
          </a:p>
        </p:txBody>
      </p:sp>
      <p:sp>
        <p:nvSpPr>
          <p:cNvPr id="90" name="Isosceles Triangle 64">
            <a:extLst>
              <a:ext uri="{FF2B5EF4-FFF2-40B4-BE49-F238E27FC236}">
                <a16:creationId xmlns:a16="http://schemas.microsoft.com/office/drawing/2014/main" xmlns="" id="{4CDE0E63-5FA0-4C05-A8E4-CE555E2D3884}"/>
              </a:ext>
            </a:extLst>
          </p:cNvPr>
          <p:cNvSpPr>
            <a:spLocks noChangeAspect="1"/>
          </p:cNvSpPr>
          <p:nvPr/>
        </p:nvSpPr>
        <p:spPr>
          <a:xfrm rot="10800000">
            <a:off x="2242254" y="2476739"/>
            <a:ext cx="147288" cy="98997"/>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latin typeface="Arial" panose="020B0604020202020204" pitchFamily="34" charset="0"/>
              <a:cs typeface="Arial" panose="020B0604020202020204" pitchFamily="34" charset="0"/>
            </a:endParaRPr>
          </a:p>
        </p:txBody>
      </p:sp>
      <p:sp>
        <p:nvSpPr>
          <p:cNvPr id="91" name="Isosceles Triangle 65">
            <a:extLst>
              <a:ext uri="{FF2B5EF4-FFF2-40B4-BE49-F238E27FC236}">
                <a16:creationId xmlns:a16="http://schemas.microsoft.com/office/drawing/2014/main" xmlns="" id="{1F5F3A3D-09E1-40EB-8715-E9429EFE87FD}"/>
              </a:ext>
            </a:extLst>
          </p:cNvPr>
          <p:cNvSpPr>
            <a:spLocks noChangeAspect="1"/>
          </p:cNvSpPr>
          <p:nvPr/>
        </p:nvSpPr>
        <p:spPr>
          <a:xfrm rot="10800000">
            <a:off x="1105970" y="2476739"/>
            <a:ext cx="147288" cy="98997"/>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fade">
                                      <p:cBhvr>
                                        <p:cTn id="16" dur="500"/>
                                        <p:tgtEl>
                                          <p:spTgt spid="8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fade">
                                      <p:cBhvr>
                                        <p:cTn id="1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8" grpId="0" animBg="1"/>
      <p:bldP spid="89" grpId="0" animBg="1"/>
      <p:bldP spid="90" grpId="0" animBg="1"/>
      <p:bldP spid="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fr-FR" sz="3200" dirty="0" smtClean="0"/>
              <a:t>La patisserie </a:t>
            </a:r>
            <a:endParaRPr lang="ru-RU" sz="3200" dirty="0"/>
          </a:p>
        </p:txBody>
      </p:sp>
      <p:sp>
        <p:nvSpPr>
          <p:cNvPr id="3" name="Содержимое 2"/>
          <p:cNvSpPr>
            <a:spLocks noGrp="1"/>
          </p:cNvSpPr>
          <p:nvPr>
            <p:ph sz="half" idx="2"/>
          </p:nvPr>
        </p:nvSpPr>
        <p:spPr>
          <a:xfrm>
            <a:off x="93643" y="518529"/>
            <a:ext cx="5572163" cy="2511457"/>
          </a:xfrm>
        </p:spPr>
        <p:txBody>
          <a:bodyPr/>
          <a:lstStyle/>
          <a:p>
            <a:pPr algn="ctr">
              <a:buNone/>
            </a:pPr>
            <a:r>
              <a:rPr lang="fr-FR" sz="2400" dirty="0" smtClean="0">
                <a:solidFill>
                  <a:srgbClr val="000000"/>
                </a:solidFill>
              </a:rPr>
              <a:t>   Les pâtisseries sont consommées soit sous forme de dessert en fin de repas, soit à l’occasion de collation</a:t>
            </a:r>
          </a:p>
          <a:p>
            <a:pPr algn="ctr">
              <a:buNone/>
            </a:pPr>
            <a:r>
              <a:rPr lang="fr-FR" sz="2400" dirty="0" smtClean="0">
                <a:solidFill>
                  <a:srgbClr val="000000"/>
                </a:solidFill>
              </a:rPr>
              <a:t> en cours de journée</a:t>
            </a:r>
          </a:p>
          <a:p>
            <a:pPr>
              <a:buNone/>
            </a:pPr>
            <a:r>
              <a:rPr lang="fr-FR" sz="2800" dirty="0" smtClean="0">
                <a:solidFill>
                  <a:srgbClr val="000000"/>
                </a:solidFill>
              </a:rPr>
              <a:t>       ( </a:t>
            </a:r>
            <a:r>
              <a:rPr lang="fr-FR" sz="2400" dirty="0" smtClean="0">
                <a:solidFill>
                  <a:srgbClr val="000000"/>
                </a:solidFill>
              </a:rPr>
              <a:t>notamment à l’occasion d’un</a:t>
            </a:r>
          </a:p>
          <a:p>
            <a:pPr algn="ctr">
              <a:buNone/>
            </a:pPr>
            <a:r>
              <a:rPr lang="fr-FR" sz="2400" dirty="0" smtClean="0">
                <a:solidFill>
                  <a:srgbClr val="000000"/>
                </a:solidFill>
              </a:rPr>
              <a:t> gouter ou d’un thé)</a:t>
            </a:r>
            <a:endParaRPr lang="ru-RU" sz="280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p:spPr>
        <p:txBody>
          <a:bodyPr/>
          <a:lstStyle/>
          <a:p>
            <a:r>
              <a:rPr lang="fr-FR" dirty="0" smtClean="0"/>
              <a:t>Observez le texte </a:t>
            </a:r>
            <a:endParaRPr lang="ru-RU" dirty="0"/>
          </a:p>
        </p:txBody>
      </p:sp>
      <p:sp>
        <p:nvSpPr>
          <p:cNvPr id="4" name="Содержимое 3"/>
          <p:cNvSpPr>
            <a:spLocks noGrp="1"/>
          </p:cNvSpPr>
          <p:nvPr>
            <p:ph sz="half" idx="3"/>
          </p:nvPr>
        </p:nvSpPr>
        <p:spPr>
          <a:xfrm>
            <a:off x="93643" y="619912"/>
            <a:ext cx="5572164" cy="3059299"/>
          </a:xfrm>
        </p:spPr>
        <p:txBody>
          <a:bodyPr/>
          <a:lstStyle/>
          <a:p>
            <a:pPr>
              <a:buFont typeface="Wingdings" pitchFamily="2" charset="2"/>
              <a:buChar char="§"/>
            </a:pPr>
            <a:r>
              <a:rPr lang="fr-FR" sz="1800" dirty="0" smtClean="0"/>
              <a:t> </a:t>
            </a:r>
            <a:r>
              <a:rPr lang="fr-FR" sz="1600" b="1" dirty="0" smtClean="0">
                <a:solidFill>
                  <a:srgbClr val="000000"/>
                </a:solidFill>
                <a:latin typeface="Arial" pitchFamily="34" charset="0"/>
                <a:cs typeface="Arial" pitchFamily="34" charset="0"/>
              </a:rPr>
              <a:t>Faites attention aux particularités du métier d’Olivier</a:t>
            </a:r>
          </a:p>
          <a:p>
            <a:pPr>
              <a:buNone/>
            </a:pPr>
            <a:r>
              <a:rPr lang="fr-FR" sz="1600" b="1" dirty="0" smtClean="0">
                <a:solidFill>
                  <a:srgbClr val="000000"/>
                </a:solidFill>
                <a:latin typeface="Arial" pitchFamily="34" charset="0"/>
                <a:cs typeface="Arial" pitchFamily="34" charset="0"/>
              </a:rPr>
              <a:t>  C’est  Olivier Bajard. Il a 28 ans.  Il fabrique de délicieux gâteaux dans la patisserie de ses parents, à Poitier. Olivier cherche  tous les jours à ameliorer ses recettes.</a:t>
            </a:r>
          </a:p>
          <a:p>
            <a:pPr>
              <a:buNone/>
            </a:pPr>
            <a:endParaRPr lang="fr-FR" sz="1600" b="1" dirty="0" smtClean="0">
              <a:solidFill>
                <a:srgbClr val="000000"/>
              </a:solidFill>
              <a:latin typeface="Arial" pitchFamily="34" charset="0"/>
              <a:cs typeface="Arial" pitchFamily="34" charset="0"/>
            </a:endParaRPr>
          </a:p>
          <a:p>
            <a:pPr algn="ctr">
              <a:buNone/>
            </a:pPr>
            <a:r>
              <a:rPr lang="fr-FR" sz="2000" b="1" dirty="0" smtClean="0">
                <a:solidFill>
                  <a:srgbClr val="000000"/>
                </a:solidFill>
                <a:latin typeface="Arial" pitchFamily="34" charset="0"/>
                <a:cs typeface="Arial" pitchFamily="34" charset="0"/>
              </a:rPr>
              <a:t>A 7 ans il voulait déjà être pâtisserie.</a:t>
            </a:r>
            <a:r>
              <a:rPr lang="fr-FR" sz="1600" b="1" dirty="0" smtClean="0">
                <a:solidFill>
                  <a:srgbClr val="000000"/>
                </a:solidFill>
                <a:latin typeface="Arial" pitchFamily="34" charset="0"/>
                <a:cs typeface="Arial" pitchFamily="34" charset="0"/>
              </a:rPr>
              <a:t> </a:t>
            </a:r>
          </a:p>
          <a:p>
            <a:pPr algn="ctr">
              <a:buNone/>
            </a:pPr>
            <a:r>
              <a:rPr lang="fr-FR" sz="1800" b="1" dirty="0" smtClean="0">
                <a:solidFill>
                  <a:srgbClr val="000000"/>
                </a:solidFill>
                <a:latin typeface="Arial" pitchFamily="34" charset="0"/>
                <a:cs typeface="Arial" pitchFamily="34" charset="0"/>
              </a:rPr>
              <a:t>Et vous,  avez- vous choisi votre </a:t>
            </a:r>
          </a:p>
          <a:p>
            <a:pPr algn="ctr">
              <a:buNone/>
            </a:pPr>
            <a:r>
              <a:rPr lang="fr-FR" sz="1800" b="1" dirty="0" smtClean="0">
                <a:solidFill>
                  <a:srgbClr val="000000"/>
                </a:solidFill>
                <a:latin typeface="Arial" pitchFamily="34" charset="0"/>
                <a:cs typeface="Arial" pitchFamily="34" charset="0"/>
              </a:rPr>
              <a:t>profession de future?</a:t>
            </a:r>
          </a:p>
          <a:p>
            <a:pPr algn="ctr">
              <a:buNone/>
            </a:pPr>
            <a:r>
              <a:rPr lang="fr-FR" sz="1800" b="1" dirty="0" smtClean="0">
                <a:solidFill>
                  <a:srgbClr val="000000"/>
                </a:solidFill>
              </a:rPr>
              <a:t> </a:t>
            </a:r>
          </a:p>
          <a:p>
            <a:pPr>
              <a:buNone/>
            </a:pPr>
            <a:endParaRPr lang="ru-RU" sz="1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48407"/>
            <a:ext cx="5572163" cy="428629"/>
          </a:xfrm>
        </p:spPr>
        <p:txBody>
          <a:bodyPr>
            <a:normAutofit fontScale="90000"/>
          </a:bodyPr>
          <a:lstStyle/>
          <a:p>
            <a:r>
              <a:rPr lang="fr-FR" dirty="0" smtClean="0"/>
              <a:t/>
            </a:r>
            <a:br>
              <a:rPr lang="fr-FR" dirty="0" smtClean="0"/>
            </a:br>
            <a:r>
              <a:rPr lang="fr-FR" dirty="0" smtClean="0"/>
              <a:t>Les opinions d’Olivier  </a:t>
            </a:r>
            <a:r>
              <a:rPr lang="ru-RU" dirty="0" smtClean="0"/>
              <a:t/>
            </a:r>
            <a:br>
              <a:rPr lang="ru-RU" dirty="0" smtClean="0"/>
            </a:br>
            <a:endParaRPr lang="ru-RU" dirty="0"/>
          </a:p>
        </p:txBody>
      </p:sp>
      <p:sp>
        <p:nvSpPr>
          <p:cNvPr id="3" name="Содержимое 2"/>
          <p:cNvSpPr>
            <a:spLocks noGrp="1"/>
          </p:cNvSpPr>
          <p:nvPr>
            <p:ph sz="half" idx="2"/>
          </p:nvPr>
        </p:nvSpPr>
        <p:spPr>
          <a:xfrm>
            <a:off x="247837" y="619913"/>
            <a:ext cx="5346531" cy="2154436"/>
          </a:xfrm>
        </p:spPr>
        <p:txBody>
          <a:bodyPr/>
          <a:lstStyle/>
          <a:p>
            <a:r>
              <a:rPr lang="fr-FR" sz="2000" b="1" dirty="0" smtClean="0">
                <a:solidFill>
                  <a:srgbClr val="000000"/>
                </a:solidFill>
              </a:rPr>
              <a:t>Pour moi, le pâtisserie ressemble à un chimiste qui fait de la recherche! Fabriquer un dessert  qui palaise à un maximum de gens: voilà mon objectif. Je dois donc trouver un équilibre entre les différentes saveurs: le salé, le sucré, l’acide et l’amer.  Ensuite, je travaille les textures.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3" y="132269"/>
            <a:ext cx="5572163" cy="386260"/>
          </a:xfrm>
        </p:spPr>
        <p:txBody>
          <a:bodyPr>
            <a:noAutofit/>
          </a:bodyPr>
          <a:lstStyle/>
          <a:p>
            <a:r>
              <a:rPr lang="fr-FR" sz="2000" dirty="0" smtClean="0"/>
              <a:t>Qu’est-ce qui est essentiel dans ce mérier? </a:t>
            </a:r>
            <a:endParaRPr lang="ru-RU" sz="2000" dirty="0"/>
          </a:p>
        </p:txBody>
      </p:sp>
      <p:sp>
        <p:nvSpPr>
          <p:cNvPr id="3" name="Содержимое 2"/>
          <p:cNvSpPr>
            <a:spLocks noGrp="1"/>
          </p:cNvSpPr>
          <p:nvPr>
            <p:ph sz="half" idx="2"/>
          </p:nvPr>
        </p:nvSpPr>
        <p:spPr>
          <a:xfrm>
            <a:off x="247838" y="619913"/>
            <a:ext cx="5417968" cy="2492990"/>
          </a:xfrm>
        </p:spPr>
        <p:txBody>
          <a:bodyPr/>
          <a:lstStyle/>
          <a:p>
            <a:r>
              <a:rPr lang="fr-FR" sz="1800" b="1" dirty="0" smtClean="0">
                <a:solidFill>
                  <a:srgbClr val="000000"/>
                </a:solidFill>
              </a:rPr>
              <a:t>La technologie est essentielle. Il faut connaître par coeur la composition des matières premières qu’on utilise, comme les oeufs, le beurre, la farine et comprendre comment elles se mélangent et réagisissent à la température. La pâte, les mousses, les glaces sont des matières vivantes! Il faut maîtriser « la techno » pour savoir « enfermer » un goût de noisette dans un morceau de chocolat! </a:t>
            </a:r>
            <a:endParaRPr lang="ru-RU" sz="1800" b="1"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0"/>
            <a:ext cx="5665806" cy="518529"/>
          </a:xfrm>
        </p:spPr>
        <p:txBody>
          <a:bodyPr/>
          <a:lstStyle/>
          <a:p>
            <a:r>
              <a:rPr lang="fr-FR" dirty="0" smtClean="0"/>
              <a:t>L’emploi du temps d’Olivier</a:t>
            </a:r>
            <a:endParaRPr lang="ru-RU" dirty="0"/>
          </a:p>
        </p:txBody>
      </p:sp>
      <p:sp>
        <p:nvSpPr>
          <p:cNvPr id="4" name="Содержимое 3"/>
          <p:cNvSpPr>
            <a:spLocks noGrp="1"/>
          </p:cNvSpPr>
          <p:nvPr>
            <p:ph sz="half" idx="3"/>
          </p:nvPr>
        </p:nvSpPr>
        <p:spPr>
          <a:xfrm>
            <a:off x="93645" y="619912"/>
            <a:ext cx="5572162" cy="2240613"/>
          </a:xfrm>
        </p:spPr>
        <p:txBody>
          <a:bodyPr/>
          <a:lstStyle/>
          <a:p>
            <a:r>
              <a:rPr lang="fr-FR" sz="1400" b="1" dirty="0" smtClean="0">
                <a:solidFill>
                  <a:srgbClr val="000000"/>
                </a:solidFill>
                <a:latin typeface="Arial" pitchFamily="34" charset="0"/>
                <a:cs typeface="Arial" pitchFamily="34" charset="0"/>
              </a:rPr>
              <a:t>Chaque matin, je me lève vers 5h 30. Au labaratoire, c’est-à-dire dans la cuisine où l’on fabrique toute la pâtisserie, je réalise, avec les ouvriers, les entremets, les gâteaux et les chocolats qu’on va vendre dans la journée.</a:t>
            </a:r>
          </a:p>
          <a:p>
            <a:r>
              <a:rPr lang="fr-FR" sz="1400" b="1" dirty="0" smtClean="0">
                <a:solidFill>
                  <a:srgbClr val="000000"/>
                </a:solidFill>
                <a:latin typeface="Arial" pitchFamily="34" charset="0"/>
                <a:cs typeface="Arial" pitchFamily="34" charset="0"/>
              </a:rPr>
              <a:t>L’après midi, je cherche de nouvelles recettes ou j’améliore les anciennes. Je travaille aussi les samedis, les dimanches et les jours </a:t>
            </a:r>
            <a:r>
              <a:rPr lang="fr-FR" sz="1400" b="1" smtClean="0">
                <a:solidFill>
                  <a:srgbClr val="000000"/>
                </a:solidFill>
                <a:latin typeface="Arial" pitchFamily="34" charset="0"/>
                <a:cs typeface="Arial" pitchFamily="34" charset="0"/>
              </a:rPr>
              <a:t>de  </a:t>
            </a:r>
            <a:r>
              <a:rPr lang="fr-FR" sz="1400" b="1" dirty="0" smtClean="0">
                <a:solidFill>
                  <a:srgbClr val="000000"/>
                </a:solidFill>
                <a:latin typeface="Arial" pitchFamily="34" charset="0"/>
                <a:cs typeface="Arial" pitchFamily="34" charset="0"/>
              </a:rPr>
              <a:t>fête. </a:t>
            </a:r>
          </a:p>
          <a:p>
            <a:r>
              <a:rPr lang="fr-FR" sz="1400" b="1" dirty="0" smtClean="0">
                <a:solidFill>
                  <a:srgbClr val="000000"/>
                </a:solidFill>
                <a:latin typeface="Arial" pitchFamily="34" charset="0"/>
                <a:cs typeface="Arial" pitchFamily="34" charset="0"/>
              </a:rPr>
              <a:t>Pour faire ce métier, il faut être généreux avec les autres, aimer donner  et faire plaisir. Peu m’importe de travailer quand les autres font la fête.</a:t>
            </a:r>
            <a:endParaRPr lang="ru-RU" sz="14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44" y="132269"/>
            <a:ext cx="5572164" cy="386260"/>
          </a:xfrm>
        </p:spPr>
        <p:txBody>
          <a:bodyPr>
            <a:normAutofit fontScale="90000"/>
          </a:bodyPr>
          <a:lstStyle/>
          <a:p>
            <a:r>
              <a:rPr lang="fr-FR" sz="1800" dirty="0" smtClean="0"/>
              <a:t>Quelles qualités doit-on avoir pour être </a:t>
            </a:r>
            <a:r>
              <a:rPr lang="fr-FR" sz="1800" dirty="0">
                <a:solidFill>
                  <a:schemeClr val="bg1"/>
                </a:solidFill>
                <a:latin typeface="Arial" pitchFamily="34" charset="0"/>
                <a:cs typeface="Arial" pitchFamily="34" charset="0"/>
              </a:rPr>
              <a:t>pâtisserie?</a:t>
            </a:r>
            <a:r>
              <a:rPr lang="fr-FR" sz="1600" dirty="0">
                <a:solidFill>
                  <a:srgbClr val="000000"/>
                </a:solidFill>
                <a:latin typeface="Arial" pitchFamily="34" charset="0"/>
                <a:cs typeface="Arial" pitchFamily="34" charset="0"/>
              </a:rPr>
              <a:t/>
            </a:r>
            <a:br>
              <a:rPr lang="fr-FR" sz="1600" dirty="0">
                <a:solidFill>
                  <a:srgbClr val="000000"/>
                </a:solidFill>
                <a:latin typeface="Arial" pitchFamily="34" charset="0"/>
                <a:cs typeface="Arial" pitchFamily="34" charset="0"/>
              </a:rPr>
            </a:br>
            <a:endParaRPr lang="ru-RU" sz="1600" dirty="0"/>
          </a:p>
        </p:txBody>
      </p:sp>
      <p:sp>
        <p:nvSpPr>
          <p:cNvPr id="4" name="Содержимое 3"/>
          <p:cNvSpPr>
            <a:spLocks noGrp="1"/>
          </p:cNvSpPr>
          <p:nvPr>
            <p:ph sz="half" idx="3"/>
          </p:nvPr>
        </p:nvSpPr>
        <p:spPr>
          <a:xfrm>
            <a:off x="215429" y="518529"/>
            <a:ext cx="5328592" cy="2492990"/>
          </a:xfrm>
        </p:spPr>
        <p:txBody>
          <a:bodyPr/>
          <a:lstStyle/>
          <a:p>
            <a:pPr>
              <a:buNone/>
            </a:pPr>
            <a:endParaRPr lang="ru-RU" sz="2000" b="1" dirty="0" smtClean="0">
              <a:solidFill>
                <a:srgbClr val="000000"/>
              </a:solidFill>
              <a:latin typeface="Arial" pitchFamily="34" charset="0"/>
              <a:cs typeface="Arial" pitchFamily="34" charset="0"/>
            </a:endParaRPr>
          </a:p>
          <a:p>
            <a:pPr algn="just">
              <a:buNone/>
            </a:pPr>
            <a:r>
              <a:rPr lang="ru-RU" sz="2000" b="1" dirty="0">
                <a:solidFill>
                  <a:srgbClr val="000000"/>
                </a:solidFill>
                <a:latin typeface="Arial" pitchFamily="34" charset="0"/>
                <a:cs typeface="Arial" pitchFamily="34" charset="0"/>
              </a:rPr>
              <a:t> </a:t>
            </a:r>
            <a:r>
              <a:rPr lang="ru-RU" sz="2000" b="1" dirty="0" smtClean="0">
                <a:solidFill>
                  <a:srgbClr val="000000"/>
                </a:solidFill>
                <a:latin typeface="Arial" pitchFamily="34" charset="0"/>
                <a:cs typeface="Arial" pitchFamily="34" charset="0"/>
              </a:rPr>
              <a:t>  </a:t>
            </a:r>
            <a:r>
              <a:rPr lang="fr-FR" sz="2000" b="1" dirty="0" smtClean="0">
                <a:solidFill>
                  <a:srgbClr val="000000"/>
                </a:solidFill>
                <a:latin typeface="Arial" pitchFamily="34" charset="0"/>
                <a:cs typeface="Arial" pitchFamily="34" charset="0"/>
              </a:rPr>
              <a:t>Il </a:t>
            </a:r>
            <a:r>
              <a:rPr lang="fr-FR" sz="2000" b="1" dirty="0" smtClean="0">
                <a:solidFill>
                  <a:srgbClr val="000000"/>
                </a:solidFill>
                <a:latin typeface="Arial" pitchFamily="34" charset="0"/>
                <a:cs typeface="Arial" pitchFamily="34" charset="0"/>
              </a:rPr>
              <a:t>faut avoir du goût et être gourmand, posséder un certain sens artistique ( pour les décorations), être créatif, observateur et persévérant</a:t>
            </a:r>
            <a:r>
              <a:rPr lang="fr-FR" sz="2400" b="1" dirty="0" smtClean="0">
                <a:solidFill>
                  <a:srgbClr val="000000"/>
                </a:solidFill>
                <a:latin typeface="Arial" pitchFamily="34" charset="0"/>
                <a:cs typeface="Arial" pitchFamily="34" charset="0"/>
              </a:rPr>
              <a:t>. </a:t>
            </a:r>
            <a:r>
              <a:rPr lang="fr-FR" sz="1800" b="1" dirty="0" smtClean="0">
                <a:solidFill>
                  <a:srgbClr val="000000"/>
                </a:solidFill>
                <a:latin typeface="Arial" pitchFamily="34" charset="0"/>
                <a:cs typeface="Arial" pitchFamily="34" charset="0"/>
              </a:rPr>
              <a:t>Il faut aussi être  résistant, car on travaille  debout. Le pâtissier a des horaires décalés: il travaille tôt le matin, mais aussi le week-end et pendant les fêtes. </a:t>
            </a:r>
            <a:endParaRPr lang="ru-RU" sz="1800" b="1"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759450" cy="518529"/>
          </a:xfrm>
        </p:spPr>
        <p:txBody>
          <a:bodyPr>
            <a:noAutofit/>
          </a:bodyPr>
          <a:lstStyle/>
          <a:p>
            <a:r>
              <a:rPr lang="fr-FR" sz="2000" dirty="0" smtClean="0"/>
              <a:t>Reliez l’interview et parler d’Olivier Bajard</a:t>
            </a:r>
            <a:endParaRPr lang="ru-RU" sz="2000" dirty="0"/>
          </a:p>
        </p:txBody>
      </p:sp>
      <p:sp>
        <p:nvSpPr>
          <p:cNvPr id="4" name="Содержимое 3"/>
          <p:cNvSpPr>
            <a:spLocks noGrp="1"/>
          </p:cNvSpPr>
          <p:nvPr>
            <p:ph sz="half" idx="3"/>
          </p:nvPr>
        </p:nvSpPr>
        <p:spPr>
          <a:xfrm>
            <a:off x="236519" y="619912"/>
            <a:ext cx="5234959" cy="1698927"/>
          </a:xfrm>
        </p:spPr>
        <p:txBody>
          <a:bodyPr/>
          <a:lstStyle/>
          <a:p>
            <a:pPr marL="228600" indent="-228600">
              <a:buNone/>
            </a:pPr>
            <a:r>
              <a:rPr lang="fr-FR" dirty="0" smtClean="0"/>
              <a:t> </a:t>
            </a:r>
            <a:r>
              <a:rPr lang="fr-FR" sz="2400" dirty="0" smtClean="0">
                <a:solidFill>
                  <a:srgbClr val="000000"/>
                </a:solidFill>
                <a:latin typeface="Arial" pitchFamily="34" charset="0"/>
                <a:cs typeface="Arial" pitchFamily="34" charset="0"/>
              </a:rPr>
              <a:t>Quel âge a-t-il?</a:t>
            </a:r>
          </a:p>
          <a:p>
            <a:pPr marL="228600" indent="-228600">
              <a:buNone/>
            </a:pPr>
            <a:r>
              <a:rPr lang="fr-FR" sz="2400" dirty="0" smtClean="0">
                <a:solidFill>
                  <a:srgbClr val="000000"/>
                </a:solidFill>
                <a:latin typeface="Arial" pitchFamily="34" charset="0"/>
                <a:cs typeface="Arial" pitchFamily="34" charset="0"/>
              </a:rPr>
              <a:t>Comment est sa famille? </a:t>
            </a:r>
          </a:p>
          <a:p>
            <a:pPr marL="228600" indent="-228600">
              <a:buNone/>
            </a:pPr>
            <a:r>
              <a:rPr lang="fr-FR" sz="2400" dirty="0" smtClean="0">
                <a:solidFill>
                  <a:srgbClr val="000000"/>
                </a:solidFill>
                <a:latin typeface="Arial" pitchFamily="34" charset="0"/>
                <a:cs typeface="Arial" pitchFamily="34" charset="0"/>
              </a:rPr>
              <a:t>Où travaille-t-il?</a:t>
            </a:r>
          </a:p>
          <a:p>
            <a:pPr marL="228600" indent="-228600">
              <a:buNone/>
            </a:pPr>
            <a:r>
              <a:rPr lang="fr-FR" sz="2400" dirty="0" smtClean="0">
                <a:solidFill>
                  <a:srgbClr val="000000"/>
                </a:solidFill>
                <a:latin typeface="Arial" pitchFamily="34" charset="0"/>
                <a:cs typeface="Arial" pitchFamily="34" charset="0"/>
              </a:rPr>
              <a:t>Pourquoi est-il devenu pâtissier?</a:t>
            </a:r>
            <a:endParaRPr lang="ru-RU" sz="24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151480</TotalTime>
  <Words>839</Words>
  <Application>Microsoft Office PowerPoint</Application>
  <PresentationFormat>Произвольный</PresentationFormat>
  <Paragraphs>72</Paragraphs>
  <Slides>19</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19</vt:i4>
      </vt:variant>
    </vt:vector>
  </HeadingPairs>
  <TitlesOfParts>
    <vt:vector size="2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 </vt:lpstr>
      <vt:lpstr>La patisserie   </vt:lpstr>
      <vt:lpstr>La patisserie </vt:lpstr>
      <vt:lpstr>Observez le texte </vt:lpstr>
      <vt:lpstr> Les opinions d’Olivier   </vt:lpstr>
      <vt:lpstr>Qu’est-ce qui est essentiel dans ce mérier? </vt:lpstr>
      <vt:lpstr>L’emploi du temps d’Olivier</vt:lpstr>
      <vt:lpstr>Quelles qualités doit-on avoir pour être pâtisserie? </vt:lpstr>
      <vt:lpstr>Reliez l’interview et parler d’Olivier Bajard</vt:lpstr>
      <vt:lpstr>Reliez l’interview et parler d’Olivier Bajard</vt:lpstr>
      <vt:lpstr>Les compétences professionnelles d’un boulanger</vt:lpstr>
      <vt:lpstr>Les compétences professionnelles d’un boulanger</vt:lpstr>
      <vt:lpstr> Aptitudes au commerce et à la gestion </vt:lpstr>
      <vt:lpstr>Le boulanger/ La boulangère</vt:lpstr>
      <vt:lpstr>Le boulanger/ La boulangère</vt:lpstr>
      <vt:lpstr>Le boulanger/ La boulangère</vt:lpstr>
      <vt:lpstr>L’oenologue</vt:lpstr>
      <vt:lpstr>Devoir</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Admin</cp:lastModifiedBy>
  <cp:revision>1518</cp:revision>
  <dcterms:created xsi:type="dcterms:W3CDTF">2014-10-08T23:03:32Z</dcterms:created>
  <dcterms:modified xsi:type="dcterms:W3CDTF">2020-09-08T18:05:52Z</dcterms:modified>
</cp:coreProperties>
</file>