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3"/>
  </p:notesMasterIdLst>
  <p:sldIdLst>
    <p:sldId id="1356" r:id="rId11"/>
    <p:sldId id="1402" r:id="rId12"/>
    <p:sldId id="1431" r:id="rId13"/>
    <p:sldId id="1432" r:id="rId14"/>
    <p:sldId id="1433" r:id="rId15"/>
    <p:sldId id="1435" r:id="rId16"/>
    <p:sldId id="1434" r:id="rId17"/>
    <p:sldId id="1439" r:id="rId18"/>
    <p:sldId id="1436" r:id="rId19"/>
    <p:sldId id="1438" r:id="rId20"/>
    <p:sldId id="1437" r:id="rId21"/>
    <p:sldId id="1430" r:id="rId22"/>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31"/>
            <p14:sldId id="1432"/>
            <p14:sldId id="1433"/>
            <p14:sldId id="1435"/>
            <p14:sldId id="1434"/>
            <p14:sldId id="1439"/>
            <p14:sldId id="1436"/>
            <p14:sldId id="1438"/>
            <p14:sldId id="1437"/>
            <p14:sldId id="1430"/>
          </p14:sldIdLst>
        </p14:section>
        <p14:section name="Custom icons" id="{AE7553D5-C09E-4928-A948-69A0E1F717F4}">
          <p14:sldIdLst/>
        </p14:section>
      </p14:sectionLst>
    </p:ext>
    <p:ext uri="{EFAFB233-063F-42B5-8137-9DF3F51BA10A}">
      <p15:sldGuideLst xmlns:p15="http://schemas.microsoft.com/office/powerpoint/2012/main" xmlns="">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33"/>
    <a:srgbClr val="5F5F5F"/>
    <a:srgbClr val="FFFFFF"/>
    <a:srgbClr val="808080"/>
    <a:srgbClr val="DDDDDD"/>
    <a:srgbClr val="B2B2B2"/>
    <a:srgbClr val="C0C0C0"/>
    <a:srgbClr val="7F7F7F"/>
    <a:srgbClr val="328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25" d="100"/>
          <a:sy n="125" d="100"/>
        </p:scale>
        <p:origin x="-828" y="-348"/>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dk1" tx1="lt1" bg2="dk2" tx2="lt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6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4" name="object 3">
            <a:extLst>
              <a:ext uri="{FF2B5EF4-FFF2-40B4-BE49-F238E27FC236}">
                <a16:creationId xmlns:a16="http://schemas.microsoft.com/office/drawing/2014/main" xmlns="" id="{648E54F6-8C15-4BB3-94E3-7B81F0C680D4}"/>
              </a:ext>
            </a:extLst>
          </p:cNvPr>
          <p:cNvSpPr txBox="1">
            <a:spLocks noGrp="1"/>
          </p:cNvSpPr>
          <p:nvPr>
            <p:ph type="title"/>
          </p:nvPr>
        </p:nvSpPr>
        <p:spPr>
          <a:xfrm>
            <a:off x="986389" y="219796"/>
            <a:ext cx="3107781" cy="537176"/>
          </a:xfrm>
          <a:prstGeom prst="rect">
            <a:avLst/>
          </a:prstGeom>
        </p:spPr>
        <p:txBody>
          <a:bodyPr vert="horz" wrap="square" lIns="0" tIns="14583" rIns="0" bIns="0" rtlCol="0" anchor="ctr">
            <a:spAutoFit/>
          </a:bodyPr>
          <a:lstStyle/>
          <a:p>
            <a:pPr marL="12681" algn="l">
              <a:lnSpc>
                <a:spcPct val="100000"/>
              </a:lnSpc>
              <a:spcBef>
                <a:spcPts val="114"/>
              </a:spcBef>
            </a:pPr>
            <a:r>
              <a:rPr lang="en-US" sz="3395" b="1" spc="5" dirty="0" smtClean="0">
                <a:solidFill>
                  <a:schemeClr val="bg1"/>
                </a:solidFill>
                <a:latin typeface="Arial" panose="020B0604020202020204" pitchFamily="34" charset="0"/>
                <a:cs typeface="Arial" panose="020B0604020202020204" pitchFamily="34" charset="0"/>
              </a:rPr>
              <a:t>     </a:t>
            </a:r>
            <a:r>
              <a:rPr lang="en-US" sz="3395" b="1" spc="5" dirty="0" err="1" smtClean="0">
                <a:solidFill>
                  <a:schemeClr val="bg1"/>
                </a:solidFill>
                <a:latin typeface="Arial" panose="020B0604020202020204" pitchFamily="34" charset="0"/>
                <a:cs typeface="Arial" panose="020B0604020202020204" pitchFamily="34" charset="0"/>
              </a:rPr>
              <a:t>Français</a:t>
            </a:r>
            <a:endParaRPr sz="3395"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xmlns="" id="{96789AA7-9596-4F83-89FD-AEC28EE179F1}"/>
              </a:ext>
            </a:extLst>
          </p:cNvPr>
          <p:cNvSpPr txBox="1"/>
          <p:nvPr/>
        </p:nvSpPr>
        <p:spPr>
          <a:xfrm>
            <a:off x="791494" y="1275695"/>
            <a:ext cx="2844316" cy="1291358"/>
          </a:xfrm>
          <a:prstGeom prst="rect">
            <a:avLst/>
          </a:prstGeom>
        </p:spPr>
        <p:txBody>
          <a:bodyPr vert="horz" wrap="square" lIns="0" tIns="13949" rIns="0" bIns="0" rtlCol="0">
            <a:spAutoFit/>
          </a:bodyPr>
          <a:lstStyle/>
          <a:p>
            <a:pPr marL="18387">
              <a:spcAft>
                <a:spcPts val="600"/>
              </a:spcAft>
            </a:pPr>
            <a:r>
              <a:rPr lang="fr-FR" sz="1800" dirty="0" smtClean="0">
                <a:solidFill>
                  <a:srgbClr val="002060"/>
                </a:solidFill>
                <a:latin typeface="Arial"/>
                <a:cs typeface="Arial"/>
              </a:rPr>
              <a:t>Thème:  </a:t>
            </a:r>
          </a:p>
          <a:p>
            <a:pPr marL="18387"/>
            <a:r>
              <a:rPr lang="fr-FR" sz="3600" b="1" baseline="-25000" dirty="0" smtClean="0">
                <a:solidFill>
                  <a:srgbClr val="002060"/>
                </a:solidFill>
              </a:rPr>
              <a:t>Charles de Gaulle</a:t>
            </a:r>
            <a:endParaRPr lang="fr-FR" sz="3600" b="1" dirty="0" smtClean="0">
              <a:solidFill>
                <a:srgbClr val="002060"/>
              </a:solidFill>
            </a:endParaRPr>
          </a:p>
          <a:p>
            <a:pPr marL="18387"/>
            <a:endParaRPr sz="2400" b="1" dirty="0">
              <a:solidFill>
                <a:srgbClr val="002060"/>
              </a:solidFill>
              <a:latin typeface="Arial"/>
              <a:cs typeface="Arial"/>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369623" y="1231711"/>
            <a:ext cx="343665" cy="79643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a16="http://schemas.microsoft.com/office/drawing/2014/main" xmlns="" id="{ACB4B4C4-B96E-4D3D-A3B1-019ECDA735A1}"/>
              </a:ext>
            </a:extLst>
          </p:cNvPr>
          <p:cNvSpPr/>
          <p:nvPr/>
        </p:nvSpPr>
        <p:spPr>
          <a:xfrm>
            <a:off x="369623" y="2079144"/>
            <a:ext cx="343665" cy="796437"/>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a16="http://schemas.microsoft.com/office/drawing/2014/main" xmlns="" id="{F294EAD7-CAB8-401C-B12D-6064AA1177E0}"/>
              </a:ext>
            </a:extLst>
          </p:cNvPr>
          <p:cNvSpPr/>
          <p:nvPr/>
        </p:nvSpPr>
        <p:spPr>
          <a:xfrm>
            <a:off x="4696151" y="227770"/>
            <a:ext cx="602999"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xmlns="" id="{27824596-7DE1-4136-95E4-49A51856B6D3}"/>
              </a:ext>
            </a:extLst>
          </p:cNvPr>
          <p:cNvSpPr/>
          <p:nvPr/>
        </p:nvSpPr>
        <p:spPr>
          <a:xfrm>
            <a:off x="4607917" y="227770"/>
            <a:ext cx="792088" cy="602999"/>
          </a:xfrm>
          <a:custGeom>
            <a:avLst/>
            <a:gdLst/>
            <a:ahLst/>
            <a:cxnLst/>
            <a:rect l="l" t="t" r="r" b="b"/>
            <a:pathLst>
              <a:path w="603885" h="603885">
                <a:moveTo>
                  <a:pt x="0" y="0"/>
                </a:moveTo>
                <a:lnTo>
                  <a:pt x="603605" y="0"/>
                </a:lnTo>
                <a:lnTo>
                  <a:pt x="603605" y="603618"/>
                </a:lnTo>
                <a:lnTo>
                  <a:pt x="0" y="603618"/>
                </a:lnTo>
                <a:lnTo>
                  <a:pt x="0" y="0"/>
                </a:lnTo>
                <a:close/>
              </a:path>
            </a:pathLst>
          </a:custGeom>
          <a:solidFill>
            <a:srgbClr val="33CC33"/>
          </a:solidFill>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xmlns="" id="{CAFE6579-511C-4CCB-9A5C-300ACC2F553A}"/>
              </a:ext>
            </a:extLst>
          </p:cNvPr>
          <p:cNvSpPr txBox="1"/>
          <p:nvPr/>
        </p:nvSpPr>
        <p:spPr>
          <a:xfrm>
            <a:off x="4694558" y="286760"/>
            <a:ext cx="609389" cy="446894"/>
          </a:xfrm>
          <a:prstGeom prst="rect">
            <a:avLst/>
          </a:prstGeom>
        </p:spPr>
        <p:txBody>
          <a:bodyPr vert="horz" wrap="square" lIns="0" tIns="15852" rIns="0" bIns="0" rtlCol="0">
            <a:spAutoFit/>
          </a:bodyPr>
          <a:lstStyle/>
          <a:p>
            <a:pPr algn="ctr">
              <a:spcBef>
                <a:spcPts val="125"/>
              </a:spcBef>
            </a:pPr>
            <a:r>
              <a:rPr lang="fr-FR" sz="1400" b="1" spc="10" dirty="0" smtClean="0">
                <a:solidFill>
                  <a:srgbClr val="FEFEFE"/>
                </a:solidFill>
                <a:latin typeface="Arial"/>
                <a:cs typeface="Arial"/>
              </a:rPr>
              <a:t>10 classe</a:t>
            </a:r>
            <a:endParaRPr sz="1400" dirty="0">
              <a:latin typeface="Arial"/>
              <a:cs typeface="Arial"/>
            </a:endParaRPr>
          </a:p>
        </p:txBody>
      </p:sp>
      <p:pic>
        <p:nvPicPr>
          <p:cNvPr id="12" name="Picture 2"/>
          <p:cNvPicPr>
            <a:picLocks noChangeAspect="1" noChangeArrowheads="1"/>
          </p:cNvPicPr>
          <p:nvPr/>
        </p:nvPicPr>
        <p:blipFill>
          <a:blip r:embed="rId2"/>
          <a:srcRect/>
          <a:stretch>
            <a:fillRect/>
          </a:stretch>
        </p:blipFill>
        <p:spPr bwMode="auto">
          <a:xfrm>
            <a:off x="-49233" y="-23030"/>
            <a:ext cx="1075027" cy="1075027"/>
          </a:xfrm>
          <a:prstGeom prst="ellipse">
            <a:avLst/>
          </a:prstGeom>
          <a:ln>
            <a:noFill/>
          </a:ln>
          <a:effectLst>
            <a:softEdge rad="112500"/>
          </a:effectLst>
        </p:spPr>
      </p:pic>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Activités </a:t>
            </a:r>
            <a:endParaRPr lang="ru-RU" sz="3200" dirty="0"/>
          </a:p>
        </p:txBody>
      </p:sp>
      <p:sp>
        <p:nvSpPr>
          <p:cNvPr id="4" name="Содержимое 3"/>
          <p:cNvSpPr>
            <a:spLocks noGrp="1"/>
          </p:cNvSpPr>
          <p:nvPr>
            <p:ph sz="half" idx="3"/>
          </p:nvPr>
        </p:nvSpPr>
        <p:spPr>
          <a:xfrm>
            <a:off x="236519" y="518529"/>
            <a:ext cx="5234959" cy="553998"/>
          </a:xfrm>
        </p:spPr>
        <p:txBody>
          <a:bodyPr/>
          <a:lstStyle/>
          <a:p>
            <a:pPr algn="ctr">
              <a:buNone/>
            </a:pPr>
            <a:r>
              <a:rPr lang="fr-FR" sz="3600" b="1" dirty="0" smtClean="0">
                <a:solidFill>
                  <a:schemeClr val="accent1">
                    <a:lumMod val="50000"/>
                  </a:schemeClr>
                </a:solidFill>
                <a:latin typeface="Arial" pitchFamily="34" charset="0"/>
                <a:cs typeface="Arial" pitchFamily="34" charset="0"/>
              </a:rPr>
              <a:t>Antonymes </a:t>
            </a:r>
            <a:endParaRPr lang="ru-RU" sz="3600" b="1" dirty="0">
              <a:solidFill>
                <a:schemeClr val="accent1">
                  <a:lumMod val="50000"/>
                </a:schemeClr>
              </a:solidFill>
              <a:latin typeface="Arial" pitchFamily="34" charset="0"/>
              <a:cs typeface="Arial" pitchFamily="34" charset="0"/>
            </a:endParaRPr>
          </a:p>
        </p:txBody>
      </p:sp>
      <p:sp>
        <p:nvSpPr>
          <p:cNvPr id="5" name="Прямоугольник 4"/>
          <p:cNvSpPr/>
          <p:nvPr/>
        </p:nvSpPr>
        <p:spPr>
          <a:xfrm>
            <a:off x="236519" y="1119978"/>
            <a:ext cx="2714644" cy="1200329"/>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Nombreux</a:t>
            </a:r>
          </a:p>
          <a:p>
            <a:r>
              <a:rPr lang="fr-FR" sz="2400" b="1" dirty="0" smtClean="0">
                <a:solidFill>
                  <a:schemeClr val="accent1">
                    <a:lumMod val="50000"/>
                  </a:schemeClr>
                </a:solidFill>
                <a:latin typeface="Arial" pitchFamily="34" charset="0"/>
                <a:cs typeface="Arial" pitchFamily="34" charset="0"/>
              </a:rPr>
              <a:t>Progressivement </a:t>
            </a:r>
          </a:p>
          <a:p>
            <a:r>
              <a:rPr lang="fr-FR" sz="2400" b="1" dirty="0" smtClean="0">
                <a:solidFill>
                  <a:schemeClr val="accent1">
                    <a:lumMod val="50000"/>
                  </a:schemeClr>
                </a:solidFill>
                <a:latin typeface="Arial" pitchFamily="34" charset="0"/>
                <a:cs typeface="Arial" pitchFamily="34" charset="0"/>
              </a:rPr>
              <a:t>La guerre</a:t>
            </a:r>
            <a:endParaRPr lang="ru-RU" sz="2000" dirty="0"/>
          </a:p>
        </p:txBody>
      </p:sp>
      <p:sp>
        <p:nvSpPr>
          <p:cNvPr id="6" name="Прямоугольник 5"/>
          <p:cNvSpPr/>
          <p:nvPr/>
        </p:nvSpPr>
        <p:spPr>
          <a:xfrm>
            <a:off x="3308353" y="1119978"/>
            <a:ext cx="2357454" cy="461665"/>
          </a:xfrm>
          <a:prstGeom prst="rect">
            <a:avLst/>
          </a:prstGeom>
        </p:spPr>
        <p:txBody>
          <a:bodyPr wrap="square">
            <a:spAutoFit/>
          </a:bodyPr>
          <a:lstStyle/>
          <a:p>
            <a:r>
              <a:rPr lang="fr-FR" sz="2400" b="1" dirty="0" smtClean="0">
                <a:solidFill>
                  <a:schemeClr val="accent1">
                    <a:lumMod val="50000"/>
                  </a:schemeClr>
                </a:solidFill>
              </a:rPr>
              <a:t>Rare  </a:t>
            </a:r>
            <a:endParaRPr lang="ru-RU" sz="2400" b="1" dirty="0">
              <a:solidFill>
                <a:schemeClr val="accent1">
                  <a:lumMod val="50000"/>
                </a:schemeClr>
              </a:solidFill>
            </a:endParaRPr>
          </a:p>
        </p:txBody>
      </p:sp>
      <p:sp>
        <p:nvSpPr>
          <p:cNvPr id="7" name="Прямоугольник 6"/>
          <p:cNvSpPr/>
          <p:nvPr/>
        </p:nvSpPr>
        <p:spPr>
          <a:xfrm>
            <a:off x="3308353" y="1477169"/>
            <a:ext cx="2357454" cy="461665"/>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Lentement  </a:t>
            </a:r>
            <a:endParaRPr lang="ru-RU" sz="2400" b="1" dirty="0">
              <a:solidFill>
                <a:schemeClr val="accent1">
                  <a:lumMod val="50000"/>
                </a:schemeClr>
              </a:solidFill>
              <a:latin typeface="Arial" pitchFamily="34" charset="0"/>
              <a:cs typeface="Arial" pitchFamily="34" charset="0"/>
            </a:endParaRPr>
          </a:p>
        </p:txBody>
      </p:sp>
      <p:sp>
        <p:nvSpPr>
          <p:cNvPr id="8" name="Прямоугольник 7"/>
          <p:cNvSpPr/>
          <p:nvPr/>
        </p:nvSpPr>
        <p:spPr>
          <a:xfrm>
            <a:off x="3308353" y="1896249"/>
            <a:ext cx="2451096" cy="461665"/>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La paix </a:t>
            </a:r>
            <a:endParaRPr lang="ru-RU" sz="2400" b="1" dirty="0">
              <a:solidFill>
                <a:schemeClr val="accent1">
                  <a:lumMod val="50000"/>
                </a:schemeClr>
              </a:solidFill>
              <a:latin typeface="Arial" pitchFamily="34" charset="0"/>
              <a:cs typeface="Arial" pitchFamily="34" charset="0"/>
            </a:endParaRPr>
          </a:p>
        </p:txBody>
      </p:sp>
      <p:sp>
        <p:nvSpPr>
          <p:cNvPr id="9" name="Прямоугольник 8"/>
          <p:cNvSpPr/>
          <p:nvPr/>
        </p:nvSpPr>
        <p:spPr>
          <a:xfrm>
            <a:off x="2699701" y="2227973"/>
            <a:ext cx="269626" cy="461665"/>
          </a:xfrm>
          <a:prstGeom prst="rect">
            <a:avLst/>
          </a:prstGeom>
        </p:spPr>
        <p:txBody>
          <a:bodyPr wrap="none">
            <a:spAutoFit/>
          </a:bodyPr>
          <a:lstStyle/>
          <a:p>
            <a:r>
              <a:rPr lang="fr-FR" sz="2400" b="1" dirty="0" smtClean="0">
                <a:solidFill>
                  <a:schemeClr val="accent1">
                    <a:lumMod val="50000"/>
                  </a:schemeClr>
                </a:solidFill>
                <a:latin typeface="Arial" pitchFamily="34" charset="0"/>
                <a:cs typeface="Arial" pitchFamily="34" charset="0"/>
              </a:rPr>
              <a:t> </a:t>
            </a:r>
            <a:endParaRPr lang="ru-RU" sz="2400" b="1" dirty="0">
              <a:solidFill>
                <a:schemeClr val="accent1">
                  <a:lumMod val="50000"/>
                </a:schemeClr>
              </a:solidFill>
              <a:latin typeface="Arial" pitchFamily="34" charset="0"/>
              <a:cs typeface="Arial"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675" y="518529"/>
            <a:ext cx="1000132" cy="2607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960" y="-237344"/>
            <a:ext cx="4895533" cy="755873"/>
          </a:xfrm>
        </p:spPr>
        <p:txBody>
          <a:bodyPr>
            <a:normAutofit/>
          </a:bodyPr>
          <a:lstStyle/>
          <a:p>
            <a:r>
              <a:rPr lang="fr-FR" sz="3600" baseline="-25000" dirty="0" smtClean="0"/>
              <a:t>Répondez aux questions</a:t>
            </a:r>
            <a:endParaRPr lang="ru-RU" sz="3600" dirty="0"/>
          </a:p>
        </p:txBody>
      </p:sp>
      <p:sp>
        <p:nvSpPr>
          <p:cNvPr id="5" name="Прямоугольник 4"/>
          <p:cNvSpPr/>
          <p:nvPr/>
        </p:nvSpPr>
        <p:spPr>
          <a:xfrm>
            <a:off x="215429" y="609640"/>
            <a:ext cx="5378940" cy="2246769"/>
          </a:xfrm>
          <a:prstGeom prst="rect">
            <a:avLst/>
          </a:prstGeom>
        </p:spPr>
        <p:txBody>
          <a:bodyPr wrap="square">
            <a:spAutoFit/>
          </a:bodyPr>
          <a:lstStyle/>
          <a:p>
            <a:pPr>
              <a:lnSpc>
                <a:spcPts val="2080"/>
              </a:lnSpc>
            </a:pPr>
            <a:r>
              <a:rPr lang="fr-FR" sz="2400" baseline="-25000" dirty="0" smtClean="0"/>
              <a:t>1. </a:t>
            </a:r>
            <a:r>
              <a:rPr lang="fr-FR" sz="2200" baseline="-25000" dirty="0" smtClean="0">
                <a:latin typeface="Arial" pitchFamily="34" charset="0"/>
                <a:cs typeface="Arial" pitchFamily="34" charset="0"/>
              </a:rPr>
              <a:t>Qui </a:t>
            </a:r>
            <a:r>
              <a:rPr lang="fr-FR" sz="2200" baseline="-25000" dirty="0" smtClean="0">
                <a:latin typeface="Arial" pitchFamily="34" charset="0"/>
                <a:cs typeface="Arial" pitchFamily="34" charset="0"/>
              </a:rPr>
              <a:t>est Charles de Gaulle? </a:t>
            </a:r>
          </a:p>
          <a:p>
            <a:pPr>
              <a:lnSpc>
                <a:spcPts val="2080"/>
              </a:lnSpc>
            </a:pPr>
            <a:r>
              <a:rPr lang="fr-FR" sz="2200" baseline="-25000" dirty="0" smtClean="0">
                <a:latin typeface="Arial" pitchFamily="34" charset="0"/>
                <a:cs typeface="Arial" pitchFamily="34" charset="0"/>
              </a:rPr>
              <a:t>2. </a:t>
            </a:r>
            <a:r>
              <a:rPr lang="fr-FR" sz="2200" baseline="-25000" dirty="0" smtClean="0">
                <a:latin typeface="Arial" pitchFamily="34" charset="0"/>
                <a:cs typeface="Arial" pitchFamily="34" charset="0"/>
              </a:rPr>
              <a:t>Qu’est-ce </a:t>
            </a:r>
            <a:r>
              <a:rPr lang="fr-FR" sz="2200" baseline="-25000" dirty="0" smtClean="0">
                <a:latin typeface="Arial" pitchFamily="34" charset="0"/>
                <a:cs typeface="Arial" pitchFamily="34" charset="0"/>
              </a:rPr>
              <a:t>vous savez sur cette personne?</a:t>
            </a:r>
          </a:p>
          <a:p>
            <a:pPr>
              <a:lnSpc>
                <a:spcPts val="2080"/>
              </a:lnSpc>
            </a:pPr>
            <a:r>
              <a:rPr lang="fr-FR" sz="2200" baseline="-25000" dirty="0" smtClean="0">
                <a:latin typeface="Arial" pitchFamily="34" charset="0"/>
                <a:cs typeface="Arial" pitchFamily="34" charset="0"/>
              </a:rPr>
              <a:t>3. </a:t>
            </a:r>
            <a:r>
              <a:rPr lang="fr-FR" sz="2200" baseline="-25000" dirty="0" smtClean="0">
                <a:latin typeface="Arial" pitchFamily="34" charset="0"/>
                <a:cs typeface="Arial" pitchFamily="34" charset="0"/>
              </a:rPr>
              <a:t>En </a:t>
            </a:r>
            <a:r>
              <a:rPr lang="fr-FR" sz="2200" baseline="-25000" dirty="0" smtClean="0">
                <a:latin typeface="Arial" pitchFamily="34" charset="0"/>
                <a:cs typeface="Arial" pitchFamily="34" charset="0"/>
              </a:rPr>
              <a:t>quelle année est-il démissionné du poste et pourquoi?</a:t>
            </a:r>
          </a:p>
          <a:p>
            <a:pPr>
              <a:lnSpc>
                <a:spcPts val="2080"/>
              </a:lnSpc>
            </a:pPr>
            <a:r>
              <a:rPr lang="fr-FR" sz="2200" baseline="-25000" dirty="0" smtClean="0">
                <a:latin typeface="Arial" pitchFamily="34" charset="0"/>
                <a:cs typeface="Arial" pitchFamily="34" charset="0"/>
              </a:rPr>
              <a:t>4</a:t>
            </a:r>
            <a:r>
              <a:rPr lang="fr-FR" sz="2200" baseline="-25000" dirty="0" smtClean="0">
                <a:latin typeface="Arial" pitchFamily="34" charset="0"/>
                <a:cs typeface="Arial" pitchFamily="34" charset="0"/>
              </a:rPr>
              <a:t>. </a:t>
            </a:r>
            <a:r>
              <a:rPr lang="fr-FR" sz="2200" baseline="-25000" dirty="0" smtClean="0">
                <a:latin typeface="Arial" pitchFamily="34" charset="0"/>
                <a:cs typeface="Arial" pitchFamily="34" charset="0"/>
              </a:rPr>
              <a:t>Comment </a:t>
            </a:r>
            <a:r>
              <a:rPr lang="fr-FR" sz="2200" baseline="-25000" dirty="0" smtClean="0">
                <a:latin typeface="Arial" pitchFamily="34" charset="0"/>
                <a:cs typeface="Arial" pitchFamily="34" charset="0"/>
              </a:rPr>
              <a:t>était la situation en France,quand il est réélu au  </a:t>
            </a:r>
            <a:r>
              <a:rPr lang="fr-FR" sz="2200" baseline="-25000" dirty="0" smtClean="0">
                <a:latin typeface="Arial" pitchFamily="34" charset="0"/>
                <a:cs typeface="Arial" pitchFamily="34" charset="0"/>
              </a:rPr>
              <a:t>poste </a:t>
            </a:r>
            <a:r>
              <a:rPr lang="fr-FR" sz="2200" baseline="-25000" dirty="0" smtClean="0">
                <a:latin typeface="Arial" pitchFamily="34" charset="0"/>
                <a:cs typeface="Arial" pitchFamily="34" charset="0"/>
              </a:rPr>
              <a:t>du Président?</a:t>
            </a:r>
          </a:p>
          <a:p>
            <a:pPr>
              <a:lnSpc>
                <a:spcPts val="2080"/>
              </a:lnSpc>
            </a:pPr>
            <a:r>
              <a:rPr lang="fr-FR" sz="2200" baseline="-25000" dirty="0" smtClean="0">
                <a:latin typeface="Arial" pitchFamily="34" charset="0"/>
                <a:cs typeface="Arial" pitchFamily="34" charset="0"/>
              </a:rPr>
              <a:t>5</a:t>
            </a:r>
            <a:r>
              <a:rPr lang="fr-FR" sz="2200" baseline="-25000" dirty="0" smtClean="0">
                <a:latin typeface="Arial" pitchFamily="34" charset="0"/>
                <a:cs typeface="Arial" pitchFamily="34" charset="0"/>
              </a:rPr>
              <a:t>. Qu’est-ce qu’il a annoncé le 18 juin 1940?</a:t>
            </a:r>
          </a:p>
          <a:p>
            <a:pPr>
              <a:lnSpc>
                <a:spcPts val="2080"/>
              </a:lnSpc>
            </a:pPr>
            <a:r>
              <a:rPr lang="fr-FR" sz="2200" baseline="-25000" dirty="0" smtClean="0">
                <a:latin typeface="Arial" pitchFamily="34" charset="0"/>
                <a:cs typeface="Arial" pitchFamily="34" charset="0"/>
              </a:rPr>
              <a:t>6. </a:t>
            </a:r>
            <a:r>
              <a:rPr lang="fr-FR" sz="2200" baseline="-25000" dirty="0" smtClean="0">
                <a:latin typeface="Arial" pitchFamily="34" charset="0"/>
                <a:cs typeface="Arial" pitchFamily="34" charset="0"/>
              </a:rPr>
              <a:t>A </a:t>
            </a:r>
            <a:r>
              <a:rPr lang="fr-FR" sz="2200" baseline="-25000" dirty="0" smtClean="0">
                <a:latin typeface="Arial" pitchFamily="34" charset="0"/>
                <a:cs typeface="Arial" pitchFamily="34" charset="0"/>
              </a:rPr>
              <a:t>quelles guerres a-t-il participées?</a:t>
            </a:r>
          </a:p>
          <a:p>
            <a:pPr>
              <a:lnSpc>
                <a:spcPts val="2080"/>
              </a:lnSpc>
            </a:pPr>
            <a:r>
              <a:rPr lang="fr-FR" sz="2200" baseline="-25000" dirty="0" smtClean="0">
                <a:latin typeface="Arial" pitchFamily="34" charset="0"/>
                <a:cs typeface="Arial" pitchFamily="34" charset="0"/>
              </a:rPr>
              <a:t>7. En </a:t>
            </a:r>
            <a:r>
              <a:rPr lang="fr-FR" sz="2200" baseline="-25000" dirty="0" smtClean="0">
                <a:latin typeface="Arial" pitchFamily="34" charset="0"/>
                <a:cs typeface="Arial" pitchFamily="34" charset="0"/>
              </a:rPr>
              <a:t>quelle année commence la Deuxième Guerre Mondiale?</a:t>
            </a:r>
          </a:p>
        </p:txBody>
      </p:sp>
      <p:sp>
        <p:nvSpPr>
          <p:cNvPr id="4" name="Прямоугольник 3"/>
          <p:cNvSpPr/>
          <p:nvPr/>
        </p:nvSpPr>
        <p:spPr>
          <a:xfrm>
            <a:off x="4022733" y="518530"/>
            <a:ext cx="1571636" cy="584775"/>
          </a:xfrm>
          <a:prstGeom prst="rect">
            <a:avLst/>
          </a:prstGeom>
        </p:spPr>
        <p:txBody>
          <a:bodyPr wrap="square">
            <a:spAutoFit/>
          </a:bodyPr>
          <a:lstStyle/>
          <a:p>
            <a:r>
              <a:rPr lang="fr-FR" sz="3200" b="1" dirty="0" smtClean="0">
                <a:solidFill>
                  <a:srgbClr val="FF0000"/>
                </a:solidFill>
                <a:latin typeface="Arial" pitchFamily="34" charset="0"/>
                <a:cs typeface="Arial" pitchFamily="34" charset="0"/>
              </a:rPr>
              <a:t>Devoir  </a:t>
            </a:r>
            <a:endParaRPr lang="ru-RU"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down)">
                                      <p:cBhvr>
                                        <p:cTn id="28" dur="500"/>
                                        <p:tgtEl>
                                          <p:spTgt spid="5">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
            <a:ext cx="5759450" cy="3236811"/>
          </a:xfrm>
          <a:prstGeom prst="rect">
            <a:avLst/>
          </a:prstGeom>
        </p:spPr>
      </p:pic>
      <p:sp>
        <p:nvSpPr>
          <p:cNvPr id="4" name="TextBox 3"/>
          <p:cNvSpPr txBox="1"/>
          <p:nvPr/>
        </p:nvSpPr>
        <p:spPr>
          <a:xfrm>
            <a:off x="359445" y="2332027"/>
            <a:ext cx="5283819" cy="584775"/>
          </a:xfrm>
          <a:prstGeom prst="rect">
            <a:avLst/>
          </a:prstGeom>
          <a:noFill/>
        </p:spPr>
        <p:txBody>
          <a:bodyPr wrap="none" rtlCol="0">
            <a:spAutoFit/>
          </a:bodyPr>
          <a:lstStyle/>
          <a:p>
            <a:r>
              <a:rPr lang="fr-FR" sz="3200" dirty="0" smtClean="0">
                <a:solidFill>
                  <a:srgbClr val="33CC33"/>
                </a:solidFill>
              </a:rPr>
              <a:t>Merci  pour  votre  attention!</a:t>
            </a:r>
            <a:endParaRPr lang="ru-RU" sz="3200" dirty="0">
              <a:solidFill>
                <a:srgbClr val="33CC33"/>
              </a:solidFill>
            </a:endParaRPr>
          </a:p>
        </p:txBody>
      </p:sp>
    </p:spTree>
    <p:extLst>
      <p:ext uri="{BB962C8B-B14F-4D97-AF65-F5344CB8AC3E}">
        <p14:creationId xmlns:p14="http://schemas.microsoft.com/office/powerpoint/2010/main" val="295745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050913" y="2525878"/>
            <a:ext cx="3786214" cy="461665"/>
          </a:xfrm>
          <a:prstGeom prst="rect">
            <a:avLst/>
          </a:prstGeom>
          <a:noFill/>
        </p:spPr>
        <p:txBody>
          <a:bodyPr wrap="square" rtlCol="0">
            <a:spAutoFit/>
          </a:bodyPr>
          <a:lstStyle/>
          <a:p>
            <a:pPr marL="0" marR="0" lvl="0" indent="0" defTabSz="575936" eaLnBrk="1" fontAlgn="auto" latinLnBrk="0" hangingPunct="1">
              <a:lnSpc>
                <a:spcPct val="100000"/>
              </a:lnSpc>
              <a:spcBef>
                <a:spcPts val="0"/>
              </a:spcBef>
              <a:spcAft>
                <a:spcPts val="94"/>
              </a:spcAft>
              <a:buClrTx/>
              <a:buSzTx/>
              <a:buFontTx/>
              <a:buNone/>
              <a:tabLst/>
              <a:defRPr/>
            </a:pPr>
            <a:r>
              <a:rPr kumimoji="0" lang="en-US" sz="2400" i="0" u="none" strike="noStrike" kern="0" cap="none" spc="0" normalizeH="0" baseline="0" noProof="0" dirty="0" smtClean="0">
                <a:ln>
                  <a:noFill/>
                </a:ln>
                <a:solidFill>
                  <a:srgbClr val="000000"/>
                </a:solidFill>
                <a:effectLst/>
                <a:uLnTx/>
                <a:uFillTx/>
                <a:latin typeface="Open Sans"/>
              </a:rPr>
              <a:t>F</a:t>
            </a:r>
            <a:r>
              <a:rPr kumimoji="0" lang="fr-FR" sz="2400" i="0" u="none" strike="noStrike" kern="0" cap="none" spc="0" normalizeH="0" baseline="0" noProof="0" dirty="0" smtClean="0">
                <a:ln>
                  <a:noFill/>
                </a:ln>
                <a:solidFill>
                  <a:srgbClr val="000000"/>
                </a:solidFill>
                <a:effectLst/>
                <a:uLnTx/>
                <a:uFillTx/>
                <a:latin typeface="Open Sans"/>
              </a:rPr>
              <a:t>aire des activités</a:t>
            </a:r>
            <a:endParaRPr kumimoji="0" lang="en-US" sz="2400" i="0" u="none" strike="noStrike" kern="0" cap="none" spc="0" normalizeH="0" baseline="0" noProof="0" dirty="0" smtClean="0">
              <a:ln>
                <a:noFill/>
              </a:ln>
              <a:solidFill>
                <a:srgbClr val="000000"/>
              </a:solidFill>
              <a:effectLst/>
              <a:uLnTx/>
              <a:uFillTx/>
              <a:latin typeface="Open Sans"/>
            </a:endParaRPr>
          </a:p>
        </p:txBody>
      </p:sp>
      <p:cxnSp>
        <p:nvCxnSpPr>
          <p:cNvPr id="20" name="Straight Connector 9"/>
          <p:cNvCxnSpPr/>
          <p:nvPr/>
        </p:nvCxnSpPr>
        <p:spPr>
          <a:xfrm>
            <a:off x="950899" y="894318"/>
            <a:ext cx="0" cy="2079623"/>
          </a:xfrm>
          <a:prstGeom prst="line">
            <a:avLst/>
          </a:prstGeom>
          <a:noFill/>
          <a:ln w="9525" cap="flat" cmpd="sng" algn="ctr">
            <a:solidFill>
              <a:srgbClr val="7F7F7F">
                <a:alpha val="50000"/>
              </a:srgbClr>
            </a:solidFill>
            <a:prstDash val="solid"/>
          </a:ln>
          <a:effectLst/>
        </p:spPr>
      </p:cxnSp>
      <p:sp>
        <p:nvSpPr>
          <p:cNvPr id="21" name="Oval 11">
            <a:hlinkClick r:id="rId2" action="ppaction://hlinksldjump"/>
          </p:cNvPr>
          <p:cNvSpPr/>
          <p:nvPr/>
        </p:nvSpPr>
        <p:spPr>
          <a:xfrm>
            <a:off x="356021" y="778622"/>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22" name="Oval 13">
            <a:hlinkClick r:id="rId3" action="ppaction://hlinksldjump"/>
          </p:cNvPr>
          <p:cNvSpPr/>
          <p:nvPr/>
        </p:nvSpPr>
        <p:spPr>
          <a:xfrm>
            <a:off x="356021" y="1599493"/>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2</a:t>
            </a:r>
          </a:p>
        </p:txBody>
      </p:sp>
      <p:sp>
        <p:nvSpPr>
          <p:cNvPr id="23" name="Oval 14">
            <a:hlinkClick r:id="rId4" action="ppaction://hlinksldjump"/>
          </p:cNvPr>
          <p:cNvSpPr/>
          <p:nvPr/>
        </p:nvSpPr>
        <p:spPr>
          <a:xfrm>
            <a:off x="356021" y="2548738"/>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15" name="TextBox 14"/>
          <p:cNvSpPr txBox="1"/>
          <p:nvPr/>
        </p:nvSpPr>
        <p:spPr>
          <a:xfrm>
            <a:off x="1050913" y="1540171"/>
            <a:ext cx="3786214" cy="461665"/>
          </a:xfrm>
          <a:prstGeom prst="rect">
            <a:avLst/>
          </a:prstGeom>
          <a:noFill/>
        </p:spPr>
        <p:txBody>
          <a:bodyPr wrap="square" rtlCol="0">
            <a:spAutoFit/>
          </a:bodyPr>
          <a:lstStyle/>
          <a:p>
            <a:pPr marL="0" marR="0" lvl="0" indent="0" defTabSz="575936" eaLnBrk="1" fontAlgn="auto" latinLnBrk="0" hangingPunct="1">
              <a:lnSpc>
                <a:spcPct val="100000"/>
              </a:lnSpc>
              <a:spcBef>
                <a:spcPts val="0"/>
              </a:spcBef>
              <a:spcAft>
                <a:spcPts val="94"/>
              </a:spcAft>
              <a:buClrTx/>
              <a:buSzTx/>
              <a:buFontTx/>
              <a:buNone/>
              <a:tabLst/>
              <a:defRPr/>
            </a:pPr>
            <a:r>
              <a:rPr kumimoji="0" lang="fr-FR" sz="2400" i="0" u="none" strike="noStrike" kern="0" cap="none" spc="0" normalizeH="0" baseline="0" noProof="0" dirty="0" smtClean="0">
                <a:ln>
                  <a:noFill/>
                </a:ln>
                <a:solidFill>
                  <a:srgbClr val="000000"/>
                </a:solidFill>
                <a:effectLst/>
                <a:uLnTx/>
                <a:uFillTx/>
                <a:latin typeface="Open Sans"/>
              </a:rPr>
              <a:t> Bossu</a:t>
            </a:r>
            <a:endParaRPr kumimoji="0" lang="en-US" sz="2400" i="0" u="none" strike="noStrike" kern="0" cap="none" spc="0" normalizeH="0" baseline="0" noProof="0" dirty="0" smtClean="0">
              <a:ln>
                <a:noFill/>
              </a:ln>
              <a:solidFill>
                <a:srgbClr val="000000"/>
              </a:solidFill>
              <a:effectLst/>
              <a:uLnTx/>
              <a:uFillTx/>
              <a:latin typeface="Open Sans"/>
            </a:endParaRPr>
          </a:p>
        </p:txBody>
      </p:sp>
      <p:sp>
        <p:nvSpPr>
          <p:cNvPr id="18" name="TextBox 17"/>
          <p:cNvSpPr txBox="1"/>
          <p:nvPr/>
        </p:nvSpPr>
        <p:spPr>
          <a:xfrm>
            <a:off x="1050913" y="755762"/>
            <a:ext cx="3786214" cy="461665"/>
          </a:xfrm>
          <a:prstGeom prst="rect">
            <a:avLst/>
          </a:prstGeom>
          <a:noFill/>
        </p:spPr>
        <p:txBody>
          <a:bodyPr wrap="square" rtlCol="0">
            <a:spAutoFit/>
          </a:bodyPr>
          <a:lstStyle/>
          <a:p>
            <a:pPr marL="0" marR="0" lvl="0" indent="0" defTabSz="575936" eaLnBrk="1" fontAlgn="auto" latinLnBrk="0" hangingPunct="1">
              <a:lnSpc>
                <a:spcPct val="100000"/>
              </a:lnSpc>
              <a:spcBef>
                <a:spcPts val="0"/>
              </a:spcBef>
              <a:spcAft>
                <a:spcPts val="94"/>
              </a:spcAft>
              <a:buClrTx/>
              <a:buSzTx/>
              <a:buFontTx/>
              <a:buNone/>
              <a:tabLst/>
              <a:defRPr/>
            </a:pPr>
            <a:r>
              <a:rPr kumimoji="0" lang="fr-FR" sz="2400" i="0" u="none" strike="noStrike" kern="0" cap="none" spc="0" normalizeH="0" baseline="0" noProof="0" dirty="0" smtClean="0">
                <a:ln>
                  <a:noFill/>
                </a:ln>
                <a:solidFill>
                  <a:srgbClr val="000000"/>
                </a:solidFill>
                <a:effectLst/>
                <a:uLnTx/>
                <a:uFillTx/>
                <a:latin typeface="Open Sans"/>
              </a:rPr>
              <a:t> Qui est Charles de Gaulle </a:t>
            </a:r>
            <a:endParaRPr kumimoji="0" lang="en-US" sz="2400" i="0" u="none" strike="noStrike" kern="0" cap="none" spc="0" normalizeH="0" baseline="0" noProof="0" dirty="0" smtClean="0">
              <a:ln>
                <a:noFill/>
              </a:ln>
              <a:solidFill>
                <a:srgbClr val="000000"/>
              </a:solidFill>
              <a:effectLst/>
              <a:uLnTx/>
              <a:uFillTx/>
              <a:latin typeface="Open Sans"/>
            </a:endParaRPr>
          </a:p>
        </p:txBody>
      </p:sp>
      <p:sp>
        <p:nvSpPr>
          <p:cNvPr id="10" name="Заголовок 9"/>
          <p:cNvSpPr>
            <a:spLocks noGrp="1"/>
          </p:cNvSpPr>
          <p:nvPr>
            <p:ph type="title"/>
          </p:nvPr>
        </p:nvSpPr>
        <p:spPr/>
        <p:txBody>
          <a:bodyPr/>
          <a:lstStyle/>
          <a:p>
            <a:endParaRPr lang="ru-RU"/>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900" fill="hold"/>
                                        <p:tgtEl>
                                          <p:spTgt spid="21"/>
                                        </p:tgtEl>
                                        <p:attrNameLst>
                                          <p:attrName>ppt_x</p:attrName>
                                        </p:attrNameLst>
                                      </p:cBhvr>
                                      <p:tavLst>
                                        <p:tav tm="0">
                                          <p:val>
                                            <p:strVal val="#ppt_x"/>
                                          </p:val>
                                        </p:tav>
                                        <p:tav tm="100000">
                                          <p:val>
                                            <p:strVal val="#ppt_x"/>
                                          </p:val>
                                        </p:tav>
                                      </p:tavLst>
                                    </p:anim>
                                    <p:anim calcmode="lin" valueType="num">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4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50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100" fill="hold"/>
                                        <p:tgtEl>
                                          <p:spTgt spid="23"/>
                                        </p:tgtEl>
                                        <p:attrNameLst>
                                          <p:attrName>ppt_x</p:attrName>
                                        </p:attrNameLst>
                                      </p:cBhvr>
                                      <p:tavLst>
                                        <p:tav tm="0">
                                          <p:val>
                                            <p:strVal val="#ppt_x"/>
                                          </p:val>
                                        </p:tav>
                                        <p:tav tm="100000">
                                          <p:val>
                                            <p:strVal val="#ppt_x"/>
                                          </p:val>
                                        </p:tav>
                                      </p:tavLst>
                                    </p:anim>
                                    <p:anim calcmode="lin" valueType="num">
                                      <p:cBhvr additive="base">
                                        <p:cTn id="19" dur="1100" fill="hold"/>
                                        <p:tgtEl>
                                          <p:spTgt spid="23"/>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1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11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P spid="23" grpId="0" animBg="1"/>
      <p:bldP spid="15" grpId="0"/>
      <p:bldP spid="1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800" kern="0" spc="0" dirty="0" smtClean="0">
                <a:solidFill>
                  <a:schemeClr val="bg1"/>
                </a:solidFill>
                <a:latin typeface="Open Sans"/>
              </a:rPr>
              <a:t>Qui est Charles de Gaulle</a:t>
            </a:r>
            <a:endParaRPr lang="ru-RU" dirty="0">
              <a:solidFill>
                <a:schemeClr val="bg1"/>
              </a:solidFill>
            </a:endParaRPr>
          </a:p>
        </p:txBody>
      </p:sp>
      <p:sp>
        <p:nvSpPr>
          <p:cNvPr id="3" name="Содержимое 2"/>
          <p:cNvSpPr>
            <a:spLocks noGrp="1"/>
          </p:cNvSpPr>
          <p:nvPr>
            <p:ph sz="half" idx="2"/>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104121" y="571869"/>
            <a:ext cx="2330661" cy="2601713"/>
          </a:xfrm>
          <a:prstGeom prst="rect">
            <a:avLst/>
          </a:prstGeom>
          <a:noFill/>
          <a:ln w="9525">
            <a:noFill/>
            <a:miter lim="800000"/>
            <a:headEnd/>
            <a:tailEnd/>
          </a:ln>
          <a:effectLst/>
        </p:spPr>
      </p:pic>
      <p:sp>
        <p:nvSpPr>
          <p:cNvPr id="6" name="Прямоугольник 5"/>
          <p:cNvSpPr/>
          <p:nvPr/>
        </p:nvSpPr>
        <p:spPr>
          <a:xfrm>
            <a:off x="2519685" y="619912"/>
            <a:ext cx="3074684" cy="2098010"/>
          </a:xfrm>
          <a:prstGeom prst="rect">
            <a:avLst/>
          </a:prstGeom>
        </p:spPr>
        <p:txBody>
          <a:bodyPr wrap="square">
            <a:spAutoFit/>
          </a:bodyPr>
          <a:lstStyle/>
          <a:p>
            <a:pPr>
              <a:spcAft>
                <a:spcPts val="600"/>
              </a:spcAft>
            </a:pPr>
            <a:r>
              <a:rPr lang="fr-FR" sz="2300" b="1" baseline="-25000" dirty="0" smtClean="0">
                <a:solidFill>
                  <a:srgbClr val="000000"/>
                </a:solidFill>
                <a:latin typeface="Arial" pitchFamily="34" charset="0"/>
                <a:cs typeface="Arial" pitchFamily="34" charset="0"/>
              </a:rPr>
              <a:t>Charles de Gaulle (1890-1970) est un général et un homme d’Etat français du XXe </a:t>
            </a:r>
            <a:r>
              <a:rPr lang="fr-FR" sz="2300" b="1" baseline="-25000" dirty="0" smtClean="0">
                <a:solidFill>
                  <a:srgbClr val="000000"/>
                </a:solidFill>
                <a:latin typeface="Arial" pitchFamily="34" charset="0"/>
                <a:cs typeface="Arial" pitchFamily="34" charset="0"/>
              </a:rPr>
              <a:t>siècle; </a:t>
            </a:r>
            <a:r>
              <a:rPr lang="fr-FR" sz="2300" b="1" baseline="-25000" dirty="0" smtClean="0">
                <a:solidFill>
                  <a:srgbClr val="000000"/>
                </a:solidFill>
                <a:latin typeface="Arial" pitchFamily="34" charset="0"/>
                <a:cs typeface="Arial" pitchFamily="34" charset="0"/>
              </a:rPr>
              <a:t>après avoir joué un rôle décisif dans la Résistance française durant la Seconde Guerre mondiale, il a été président </a:t>
            </a:r>
            <a:r>
              <a:rPr lang="fr-FR" sz="2300" b="1" baseline="-25000" dirty="0" smtClean="0">
                <a:solidFill>
                  <a:srgbClr val="000000"/>
                </a:solidFill>
                <a:latin typeface="Arial" pitchFamily="34" charset="0"/>
                <a:cs typeface="Arial" pitchFamily="34" charset="0"/>
              </a:rPr>
              <a:t>de la </a:t>
            </a:r>
            <a:r>
              <a:rPr lang="fr-FR" sz="2300" b="1" baseline="-25000" dirty="0" smtClean="0">
                <a:solidFill>
                  <a:srgbClr val="000000"/>
                </a:solidFill>
                <a:latin typeface="Arial" pitchFamily="34" charset="0"/>
                <a:cs typeface="Arial" pitchFamily="34" charset="0"/>
              </a:rPr>
              <a:t>République de 1959 à 1969.</a:t>
            </a:r>
            <a:endParaRPr lang="fr-FR" sz="2300" b="1" dirty="0" smtClean="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3"/>
          </p:nvPr>
        </p:nvSpPr>
        <p:spPr>
          <a:xfrm>
            <a:off x="1439863" y="579489"/>
            <a:ext cx="2505361" cy="387135"/>
          </a:xfrm>
        </p:spPr>
        <p:txBody>
          <a:bodyPr/>
          <a:lstStyle/>
          <a:p>
            <a:pPr>
              <a:buNone/>
            </a:pPr>
            <a:r>
              <a:rPr lang="fr-FR" sz="2400" kern="0" spc="0" dirty="0" smtClean="0">
                <a:solidFill>
                  <a:srgbClr val="000000"/>
                </a:solidFill>
                <a:latin typeface="Arial" pitchFamily="34" charset="0"/>
                <a:cs typeface="Arial" pitchFamily="34" charset="0"/>
              </a:rPr>
              <a:t>Charles de Gaulle</a:t>
            </a:r>
            <a:endParaRPr lang="ru-RU" sz="2000" dirty="0">
              <a:solidFill>
                <a:srgbClr val="000000"/>
              </a:solidFill>
              <a:latin typeface="Arial" pitchFamily="34" charset="0"/>
              <a:cs typeface="Arial" pitchFamily="34" charset="0"/>
            </a:endParaRPr>
          </a:p>
        </p:txBody>
      </p:sp>
      <p:sp>
        <p:nvSpPr>
          <p:cNvPr id="5" name="Прямоугольник 4"/>
          <p:cNvSpPr/>
          <p:nvPr/>
        </p:nvSpPr>
        <p:spPr>
          <a:xfrm>
            <a:off x="143421" y="905664"/>
            <a:ext cx="3960439" cy="2185214"/>
          </a:xfrm>
          <a:prstGeom prst="rect">
            <a:avLst/>
          </a:prstGeom>
        </p:spPr>
        <p:txBody>
          <a:bodyPr wrap="square">
            <a:spAutoFit/>
          </a:bodyPr>
          <a:lstStyle/>
          <a:p>
            <a:pPr>
              <a:spcBef>
                <a:spcPts val="600"/>
              </a:spcBef>
              <a:spcAft>
                <a:spcPts val="600"/>
              </a:spcAft>
            </a:pPr>
            <a:r>
              <a:rPr lang="fr-FR" sz="2400" baseline="-25000" dirty="0" smtClean="0">
                <a:latin typeface="Arial" pitchFamily="34" charset="0"/>
                <a:cs typeface="Arial" pitchFamily="34" charset="0"/>
              </a:rPr>
              <a:t>A la fin de la Première Guerre mondiale, à laquelle il a participé </a:t>
            </a:r>
            <a:r>
              <a:rPr lang="fr-FR" sz="2400" baseline="-25000" dirty="0" smtClean="0">
                <a:latin typeface="Arial" pitchFamily="34" charset="0"/>
                <a:cs typeface="Arial" pitchFamily="34" charset="0"/>
              </a:rPr>
              <a:t>en</a:t>
            </a:r>
            <a:r>
              <a:rPr lang="fr-FR" sz="2400" dirty="0" smtClean="0">
                <a:latin typeface="Arial" pitchFamily="34" charset="0"/>
                <a:cs typeface="Arial" pitchFamily="34" charset="0"/>
              </a:rPr>
              <a:t> </a:t>
            </a:r>
            <a:r>
              <a:rPr lang="fr-FR" sz="2400" baseline="-25000" dirty="0" smtClean="0">
                <a:latin typeface="Arial" pitchFamily="34" charset="0"/>
                <a:cs typeface="Arial" pitchFamily="34" charset="0"/>
              </a:rPr>
              <a:t>tant </a:t>
            </a:r>
            <a:r>
              <a:rPr lang="fr-FR" sz="2400" baseline="-25000" dirty="0" smtClean="0">
                <a:latin typeface="Arial" pitchFamily="34" charset="0"/>
                <a:cs typeface="Arial" pitchFamily="34" charset="0"/>
              </a:rPr>
              <a:t>que soldat, Charles de </a:t>
            </a:r>
            <a:r>
              <a:rPr lang="fr-FR" sz="2400" baseline="-25000" dirty="0" smtClean="0">
                <a:latin typeface="Arial" pitchFamily="34" charset="0"/>
                <a:cs typeface="Arial" pitchFamily="34" charset="0"/>
              </a:rPr>
              <a:t>Gaulle</a:t>
            </a:r>
            <a:r>
              <a:rPr lang="fr-FR" sz="2400" dirty="0" smtClean="0">
                <a:latin typeface="Arial" pitchFamily="34" charset="0"/>
                <a:cs typeface="Arial" pitchFamily="34" charset="0"/>
              </a:rPr>
              <a:t> </a:t>
            </a:r>
            <a:r>
              <a:rPr lang="fr-FR" sz="2400" baseline="-25000" dirty="0" smtClean="0">
                <a:latin typeface="Arial" pitchFamily="34" charset="0"/>
                <a:cs typeface="Arial" pitchFamily="34" charset="0"/>
              </a:rPr>
              <a:t>se </a:t>
            </a:r>
            <a:r>
              <a:rPr lang="fr-FR" sz="2400" baseline="-25000" dirty="0" smtClean="0">
                <a:latin typeface="Arial" pitchFamily="34" charset="0"/>
                <a:cs typeface="Arial" pitchFamily="34" charset="0"/>
              </a:rPr>
              <a:t>consacre à </a:t>
            </a:r>
            <a:r>
              <a:rPr lang="fr-FR" sz="2400" baseline="-25000" dirty="0" smtClean="0">
                <a:latin typeface="Arial" pitchFamily="34" charset="0"/>
                <a:cs typeface="Arial" pitchFamily="34" charset="0"/>
              </a:rPr>
              <a:t>l’enseignement</a:t>
            </a:r>
            <a:r>
              <a:rPr lang="fr-FR" sz="2400" dirty="0" smtClean="0">
                <a:latin typeface="Arial" pitchFamily="34" charset="0"/>
                <a:cs typeface="Arial" pitchFamily="34" charset="0"/>
              </a:rPr>
              <a:t> </a:t>
            </a:r>
            <a:r>
              <a:rPr lang="fr-FR" sz="2400" baseline="-25000" dirty="0" smtClean="0">
                <a:latin typeface="Arial" pitchFamily="34" charset="0"/>
                <a:cs typeface="Arial" pitchFamily="34" charset="0"/>
              </a:rPr>
              <a:t>militaire</a:t>
            </a:r>
            <a:r>
              <a:rPr lang="fr-FR" sz="2400" baseline="-25000" dirty="0" smtClean="0">
                <a:latin typeface="Arial" pitchFamily="34" charset="0"/>
                <a:cs typeface="Arial" pitchFamily="34" charset="0"/>
              </a:rPr>
              <a:t>: ses idées, nouvelles </a:t>
            </a:r>
            <a:r>
              <a:rPr lang="fr-FR" sz="2400" baseline="-25000" dirty="0" smtClean="0">
                <a:latin typeface="Arial" pitchFamily="34" charset="0"/>
                <a:cs typeface="Arial" pitchFamily="34" charset="0"/>
              </a:rPr>
              <a:t>pour</a:t>
            </a:r>
            <a:r>
              <a:rPr lang="fr-FR" sz="2400" dirty="0" smtClean="0">
                <a:latin typeface="Arial" pitchFamily="34" charset="0"/>
                <a:cs typeface="Arial" pitchFamily="34" charset="0"/>
              </a:rPr>
              <a:t> </a:t>
            </a:r>
            <a:r>
              <a:rPr lang="fr-FR" sz="2400" baseline="-25000" dirty="0" smtClean="0">
                <a:latin typeface="Arial" pitchFamily="34" charset="0"/>
                <a:cs typeface="Arial" pitchFamily="34" charset="0"/>
              </a:rPr>
              <a:t>l’époque</a:t>
            </a:r>
            <a:r>
              <a:rPr lang="fr-FR" sz="2400" baseline="-25000" dirty="0" smtClean="0">
                <a:latin typeface="Arial" pitchFamily="34" charset="0"/>
                <a:cs typeface="Arial" pitchFamily="34" charset="0"/>
              </a:rPr>
              <a:t>, lui attirent l’hostilité </a:t>
            </a:r>
            <a:r>
              <a:rPr lang="fr-FR" sz="2400" baseline="-25000" dirty="0" smtClean="0">
                <a:latin typeface="Arial" pitchFamily="34" charset="0"/>
                <a:cs typeface="Arial" pitchFamily="34" charset="0"/>
              </a:rPr>
              <a:t>de</a:t>
            </a:r>
            <a:r>
              <a:rPr lang="fr-FR" sz="2400" dirty="0" smtClean="0">
                <a:latin typeface="Arial" pitchFamily="34" charset="0"/>
                <a:cs typeface="Arial" pitchFamily="34" charset="0"/>
              </a:rPr>
              <a:t> </a:t>
            </a:r>
            <a:r>
              <a:rPr lang="fr-FR" sz="2400" baseline="-25000" dirty="0" smtClean="0">
                <a:latin typeface="Arial" pitchFamily="34" charset="0"/>
                <a:cs typeface="Arial" pitchFamily="34" charset="0"/>
              </a:rPr>
              <a:t>nombreux </a:t>
            </a:r>
            <a:r>
              <a:rPr lang="fr-FR" sz="2400" baseline="-25000" dirty="0" smtClean="0">
                <a:latin typeface="Arial" pitchFamily="34" charset="0"/>
                <a:cs typeface="Arial" pitchFamily="34" charset="0"/>
              </a:rPr>
              <a:t>chefs militaires.</a:t>
            </a:r>
            <a:endParaRPr lang="fr-FR" sz="2400" dirty="0" smtClean="0">
              <a:latin typeface="Arial" pitchFamily="34" charset="0"/>
              <a:cs typeface="Arial" pitchFamily="34" charset="0"/>
            </a:endParaRPr>
          </a:p>
        </p:txBody>
      </p:sp>
      <p:pic>
        <p:nvPicPr>
          <p:cNvPr id="6" name="Рисунок 5" descr="C:\Users\user\AppData\Local\Microsoft\Windows\Temporary Internet Files\Content.Word\Screenshot_20200412-224425_Google.jpg"/>
          <p:cNvPicPr/>
          <p:nvPr/>
        </p:nvPicPr>
        <p:blipFill rotWithShape="1">
          <a:blip r:embed="rId2">
            <a:extLst>
              <a:ext uri="{28A0092B-C50C-407E-A947-70E740481C1C}">
                <a14:useLocalDpi xmlns:a14="http://schemas.microsoft.com/office/drawing/2010/main" val="0"/>
              </a:ext>
            </a:extLst>
          </a:blip>
          <a:srcRect l="8176" t="5307" r="13153" b="19849"/>
          <a:stretch/>
        </p:blipFill>
        <p:spPr bwMode="auto">
          <a:xfrm>
            <a:off x="4175869" y="619911"/>
            <a:ext cx="1418500" cy="2470967"/>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400" kern="0" spc="0" dirty="0" smtClean="0">
                <a:solidFill>
                  <a:schemeClr val="bg1"/>
                </a:solidFill>
                <a:latin typeface="Open Sans"/>
              </a:rPr>
              <a:t>Charles de Gaulle</a:t>
            </a:r>
            <a:endParaRPr lang="ru-RU" dirty="0"/>
          </a:p>
        </p:txBody>
      </p:sp>
      <p:sp>
        <p:nvSpPr>
          <p:cNvPr id="5" name="Прямоугольник 4"/>
          <p:cNvSpPr/>
          <p:nvPr/>
        </p:nvSpPr>
        <p:spPr>
          <a:xfrm>
            <a:off x="165081" y="619912"/>
            <a:ext cx="5500726" cy="1928861"/>
          </a:xfrm>
          <a:prstGeom prst="rect">
            <a:avLst/>
          </a:prstGeom>
        </p:spPr>
        <p:txBody>
          <a:bodyPr wrap="square">
            <a:spAutoFit/>
          </a:bodyPr>
          <a:lstStyle/>
          <a:p>
            <a:pPr indent="358775">
              <a:lnSpc>
                <a:spcPts val="2880"/>
              </a:lnSpc>
            </a:pPr>
            <a:r>
              <a:rPr lang="fr-FR" sz="2400" baseline="-25000" dirty="0" smtClean="0">
                <a:latin typeface="Arial" pitchFamily="34" charset="0"/>
                <a:cs typeface="Arial" pitchFamily="34" charset="0"/>
              </a:rPr>
              <a:t>Sa carrière prend un tournant lors de la Seconde Guerre mondiale. En effet, lorsque la France entre en guerre avec l’Allemagne nazie d’Adolf Hitler en 1939, Charles de Gaulle critique durement la stratégie employée et refuse l’armistice signé par le maréchal Pétain. </a:t>
            </a:r>
            <a:endParaRPr lang="fr-FR" sz="2400" dirty="0" smtClean="0">
              <a:latin typeface="Arial" pitchFamily="34" charset="0"/>
              <a:cs typeface="Arial" pitchFamily="34" charset="0"/>
            </a:endParaRPr>
          </a:p>
        </p:txBody>
      </p:sp>
      <p:pic>
        <p:nvPicPr>
          <p:cNvPr id="7" name="Рисунок 6" descr="C:\Users\user\AppData\Local\Microsoft\Windows\Temporary Internet Files\Content.Word\Screenshot_20200412-210715_Google.jpg"/>
          <p:cNvPicPr/>
          <p:nvPr/>
        </p:nvPicPr>
        <p:blipFill rotWithShape="1">
          <a:blip r:embed="rId2">
            <a:extLst>
              <a:ext uri="{28A0092B-C50C-407E-A947-70E740481C1C}">
                <a14:useLocalDpi xmlns:a14="http://schemas.microsoft.com/office/drawing/2010/main" val="0"/>
              </a:ext>
            </a:extLst>
          </a:blip>
          <a:srcRect t="3311" b="51989"/>
          <a:stretch/>
        </p:blipFill>
        <p:spPr bwMode="auto">
          <a:xfrm>
            <a:off x="4751933" y="2340124"/>
            <a:ext cx="854976" cy="730067"/>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400" kern="0" spc="0" dirty="0" smtClean="0">
                <a:solidFill>
                  <a:schemeClr val="bg1"/>
                </a:solidFill>
                <a:latin typeface="Open Sans"/>
              </a:rPr>
              <a:t>Charles de Gaulle</a:t>
            </a:r>
            <a:endParaRPr lang="ru-RU" dirty="0"/>
          </a:p>
        </p:txBody>
      </p:sp>
      <p:sp>
        <p:nvSpPr>
          <p:cNvPr id="5" name="Прямоугольник 4"/>
          <p:cNvSpPr/>
          <p:nvPr/>
        </p:nvSpPr>
        <p:spPr>
          <a:xfrm>
            <a:off x="165081" y="619912"/>
            <a:ext cx="5380055" cy="1893595"/>
          </a:xfrm>
          <a:prstGeom prst="rect">
            <a:avLst/>
          </a:prstGeom>
        </p:spPr>
        <p:txBody>
          <a:bodyPr wrap="square">
            <a:spAutoFit/>
          </a:bodyPr>
          <a:lstStyle/>
          <a:p>
            <a:pPr indent="358775">
              <a:lnSpc>
                <a:spcPts val="2000"/>
              </a:lnSpc>
            </a:pPr>
            <a:r>
              <a:rPr lang="fr-FR" sz="2400" baseline="-25000" dirty="0" smtClean="0">
                <a:latin typeface="Arial" pitchFamily="34" charset="0"/>
                <a:cs typeface="Arial" pitchFamily="34" charset="0"/>
              </a:rPr>
              <a:t>Réfugié à Londres, il lance le 18 juin 1940 un appel à la Résistance transmis par la radio anglaise et s’impose progressivement comme le chef de la France libre. </a:t>
            </a:r>
            <a:endParaRPr lang="fr-FR" sz="2400" baseline="-25000" dirty="0" smtClean="0">
              <a:latin typeface="Arial" pitchFamily="34" charset="0"/>
              <a:cs typeface="Arial" pitchFamily="34" charset="0"/>
            </a:endParaRPr>
          </a:p>
          <a:p>
            <a:pPr indent="358775">
              <a:lnSpc>
                <a:spcPts val="2000"/>
              </a:lnSpc>
            </a:pPr>
            <a:r>
              <a:rPr lang="fr-FR" sz="2400" baseline="-25000" dirty="0" smtClean="0">
                <a:latin typeface="Arial" pitchFamily="34" charset="0"/>
                <a:cs typeface="Arial" pitchFamily="34" charset="0"/>
              </a:rPr>
              <a:t>Reçu </a:t>
            </a:r>
            <a:r>
              <a:rPr lang="fr-FR" sz="2400" baseline="-25000" dirty="0" smtClean="0">
                <a:latin typeface="Arial" pitchFamily="34" charset="0"/>
                <a:cs typeface="Arial" pitchFamily="34" charset="0"/>
              </a:rPr>
              <a:t>en héros à la Libération, il prend la tête du gouvernement provisoire dont il démissionne en 1946. </a:t>
            </a:r>
            <a:endParaRPr lang="fr-FR" sz="2400" baseline="-25000" dirty="0" smtClean="0">
              <a:latin typeface="Arial" pitchFamily="34" charset="0"/>
              <a:cs typeface="Arial" pitchFamily="34" charset="0"/>
            </a:endParaRPr>
          </a:p>
          <a:p>
            <a:pPr indent="358775">
              <a:lnSpc>
                <a:spcPts val="2000"/>
              </a:lnSpc>
            </a:pPr>
            <a:r>
              <a:rPr lang="fr-FR" sz="2400" baseline="-25000" dirty="0" smtClean="0">
                <a:latin typeface="Arial" pitchFamily="34" charset="0"/>
                <a:cs typeface="Arial" pitchFamily="34" charset="0"/>
              </a:rPr>
              <a:t>Charles </a:t>
            </a:r>
            <a:r>
              <a:rPr lang="fr-FR" sz="2400" baseline="-25000" dirty="0" smtClean="0">
                <a:latin typeface="Arial" pitchFamily="34" charset="0"/>
                <a:cs typeface="Arial" pitchFamily="34" charset="0"/>
              </a:rPr>
              <a:t>de Gaulle s’éloigne ensuite de la vie politique jusqu’en 1958, date à laquelle il est rappelé au pouvoir. </a:t>
            </a: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sz="2400" kern="0" spc="0" dirty="0" smtClean="0">
                <a:solidFill>
                  <a:schemeClr val="bg1"/>
                </a:solidFill>
                <a:latin typeface="Open Sans"/>
              </a:rPr>
              <a:t>Charles de Gaulle</a:t>
            </a:r>
            <a:endParaRPr lang="ru-RU" dirty="0"/>
          </a:p>
        </p:txBody>
      </p:sp>
      <p:sp>
        <p:nvSpPr>
          <p:cNvPr id="5" name="Прямоугольник 4"/>
          <p:cNvSpPr/>
          <p:nvPr/>
        </p:nvSpPr>
        <p:spPr>
          <a:xfrm>
            <a:off x="1795341" y="619912"/>
            <a:ext cx="3799028" cy="1991892"/>
          </a:xfrm>
          <a:prstGeom prst="rect">
            <a:avLst/>
          </a:prstGeom>
        </p:spPr>
        <p:txBody>
          <a:bodyPr wrap="square">
            <a:spAutoFit/>
          </a:bodyPr>
          <a:lstStyle/>
          <a:p>
            <a:pPr indent="266700">
              <a:lnSpc>
                <a:spcPts val="2060"/>
              </a:lnSpc>
            </a:pPr>
            <a:r>
              <a:rPr lang="fr-FR" sz="2800" baseline="-25000" dirty="0" smtClean="0">
                <a:latin typeface="Arial" pitchFamily="34" charset="0"/>
                <a:cs typeface="Arial" pitchFamily="34" charset="0"/>
              </a:rPr>
              <a:t>Il donne à la France la Constitution qui fonde la Ve République et en devient le premier président. </a:t>
            </a:r>
            <a:endParaRPr lang="fr-FR" sz="2800" baseline="-25000" dirty="0" smtClean="0">
              <a:latin typeface="Arial" pitchFamily="34" charset="0"/>
              <a:cs typeface="Arial" pitchFamily="34" charset="0"/>
            </a:endParaRPr>
          </a:p>
          <a:p>
            <a:pPr indent="266700">
              <a:lnSpc>
                <a:spcPts val="2060"/>
              </a:lnSpc>
            </a:pPr>
            <a:r>
              <a:rPr lang="fr-FR" sz="2800" baseline="-25000" dirty="0" smtClean="0">
                <a:latin typeface="Arial" pitchFamily="34" charset="0"/>
                <a:cs typeface="Arial" pitchFamily="34" charset="0"/>
              </a:rPr>
              <a:t>Il </a:t>
            </a:r>
            <a:r>
              <a:rPr lang="fr-FR" sz="2800" baseline="-25000" dirty="0" smtClean="0">
                <a:latin typeface="Arial" pitchFamily="34" charset="0"/>
                <a:cs typeface="Arial" pitchFamily="34" charset="0"/>
              </a:rPr>
              <a:t>accorde l’indépendance à </a:t>
            </a:r>
            <a:r>
              <a:rPr lang="fr-FR" sz="2800" baseline="-25000" dirty="0" smtClean="0">
                <a:latin typeface="Arial" pitchFamily="34" charset="0"/>
                <a:cs typeface="Arial" pitchFamily="34" charset="0"/>
              </a:rPr>
              <a:t>l’Algérie, ce </a:t>
            </a:r>
            <a:r>
              <a:rPr lang="fr-FR" sz="2800" baseline="-25000" dirty="0" smtClean="0">
                <a:latin typeface="Arial" pitchFamily="34" charset="0"/>
                <a:cs typeface="Arial" pitchFamily="34" charset="0"/>
              </a:rPr>
              <a:t>qui met fin à la guerre d’Algérie.</a:t>
            </a:r>
            <a:endParaRPr lang="ru-RU" sz="2800" dirty="0">
              <a:latin typeface="Arial" pitchFamily="34" charset="0"/>
              <a:cs typeface="Arial" pitchFamily="34" charset="0"/>
            </a:endParaRP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9637" t="8806" r="6116" b="9136"/>
          <a:stretch/>
        </p:blipFill>
        <p:spPr>
          <a:xfrm>
            <a:off x="236519" y="619912"/>
            <a:ext cx="1558822" cy="22587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Activités </a:t>
            </a:r>
            <a:endParaRPr lang="ru-RU" sz="3200" dirty="0"/>
          </a:p>
        </p:txBody>
      </p:sp>
      <p:sp>
        <p:nvSpPr>
          <p:cNvPr id="4" name="Содержимое 3"/>
          <p:cNvSpPr>
            <a:spLocks noGrp="1"/>
          </p:cNvSpPr>
          <p:nvPr>
            <p:ph sz="half" idx="3"/>
          </p:nvPr>
        </p:nvSpPr>
        <p:spPr>
          <a:xfrm>
            <a:off x="236519" y="518529"/>
            <a:ext cx="5234959" cy="553998"/>
          </a:xfrm>
        </p:spPr>
        <p:txBody>
          <a:bodyPr/>
          <a:lstStyle/>
          <a:p>
            <a:pPr algn="ctr">
              <a:buNone/>
            </a:pPr>
            <a:r>
              <a:rPr lang="fr-FR" sz="3600" b="1" dirty="0" smtClean="0">
                <a:solidFill>
                  <a:schemeClr val="accent1">
                    <a:lumMod val="50000"/>
                  </a:schemeClr>
                </a:solidFill>
                <a:latin typeface="Arial" pitchFamily="34" charset="0"/>
                <a:cs typeface="Arial" pitchFamily="34" charset="0"/>
              </a:rPr>
              <a:t>Vocabulaire </a:t>
            </a:r>
            <a:endParaRPr lang="ru-RU" sz="3600" b="1" dirty="0">
              <a:solidFill>
                <a:schemeClr val="accent1">
                  <a:lumMod val="50000"/>
                </a:schemeClr>
              </a:solidFill>
              <a:latin typeface="Arial" pitchFamily="34" charset="0"/>
              <a:cs typeface="Arial" pitchFamily="34" charset="0"/>
            </a:endParaRPr>
          </a:p>
        </p:txBody>
      </p:sp>
      <p:sp>
        <p:nvSpPr>
          <p:cNvPr id="5" name="Прямоугольник 4"/>
          <p:cNvSpPr/>
          <p:nvPr/>
        </p:nvSpPr>
        <p:spPr>
          <a:xfrm>
            <a:off x="236519" y="1119978"/>
            <a:ext cx="4143404" cy="1569660"/>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La Résistance </a:t>
            </a:r>
          </a:p>
          <a:p>
            <a:r>
              <a:rPr lang="fr-FR" sz="2400" b="1" dirty="0" smtClean="0">
                <a:solidFill>
                  <a:schemeClr val="accent1">
                    <a:lumMod val="50000"/>
                  </a:schemeClr>
                </a:solidFill>
                <a:latin typeface="Arial" pitchFamily="34" charset="0"/>
                <a:cs typeface="Arial" pitchFamily="34" charset="0"/>
              </a:rPr>
              <a:t>L’enseignement militaire</a:t>
            </a:r>
          </a:p>
          <a:p>
            <a:r>
              <a:rPr lang="fr-FR" sz="2400" b="1" dirty="0" smtClean="0">
                <a:solidFill>
                  <a:schemeClr val="accent1">
                    <a:lumMod val="50000"/>
                  </a:schemeClr>
                </a:solidFill>
                <a:latin typeface="Arial" pitchFamily="34" charset="0"/>
                <a:cs typeface="Arial" pitchFamily="34" charset="0"/>
              </a:rPr>
              <a:t>Démissionner </a:t>
            </a:r>
          </a:p>
          <a:p>
            <a:r>
              <a:rPr lang="fr-FR" sz="2400" b="1" dirty="0" smtClean="0">
                <a:solidFill>
                  <a:schemeClr val="accent1">
                    <a:lumMod val="50000"/>
                  </a:schemeClr>
                </a:solidFill>
                <a:latin typeface="Arial" pitchFamily="34" charset="0"/>
                <a:cs typeface="Arial" pitchFamily="34" charset="0"/>
              </a:rPr>
              <a:t>La confiance </a:t>
            </a:r>
            <a:endParaRPr lang="ru-RU" sz="2000" dirty="0"/>
          </a:p>
        </p:txBody>
      </p:sp>
      <p:sp>
        <p:nvSpPr>
          <p:cNvPr id="13" name="TextBox 12"/>
          <p:cNvSpPr txBox="1"/>
          <p:nvPr/>
        </p:nvSpPr>
        <p:spPr>
          <a:xfrm>
            <a:off x="4175333" y="1072527"/>
            <a:ext cx="1419035" cy="1904839"/>
          </a:xfrm>
          <a:prstGeom prst="rect">
            <a:avLst/>
          </a:prstGeom>
          <a:noFill/>
        </p:spPr>
        <p:txBody>
          <a:bodyPr wrap="none" rtlCol="0">
            <a:prstTxWarp prst="textPlain">
              <a:avLst>
                <a:gd name="adj" fmla="val 51176"/>
              </a:avLst>
            </a:prstTxWarp>
            <a:spAutoFit/>
          </a:bodyPr>
          <a:lstStyle/>
          <a:p>
            <a:r>
              <a:rPr lang="fr-FR" sz="4400" dirty="0" smtClean="0">
                <a:ln>
                  <a:solidFill>
                    <a:srgbClr val="006600"/>
                  </a:solidFill>
                </a:ln>
                <a:solidFill>
                  <a:srgbClr val="FF0000"/>
                </a:solidFill>
                <a:latin typeface="Algerian" panose="04020705040A02060702" pitchFamily="82" charset="0"/>
              </a:rPr>
              <a:t>?</a:t>
            </a:r>
            <a:endParaRPr lang="ru-RU" sz="4400" dirty="0">
              <a:ln>
                <a:solidFill>
                  <a:srgbClr val="006600"/>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Activités </a:t>
            </a:r>
            <a:endParaRPr lang="ru-RU" sz="3200" dirty="0"/>
          </a:p>
        </p:txBody>
      </p:sp>
      <p:sp>
        <p:nvSpPr>
          <p:cNvPr id="4" name="Содержимое 3"/>
          <p:cNvSpPr>
            <a:spLocks noGrp="1"/>
          </p:cNvSpPr>
          <p:nvPr>
            <p:ph sz="half" idx="3"/>
          </p:nvPr>
        </p:nvSpPr>
        <p:spPr>
          <a:xfrm>
            <a:off x="236519" y="518529"/>
            <a:ext cx="5234959" cy="780689"/>
          </a:xfrm>
        </p:spPr>
        <p:txBody>
          <a:bodyPr/>
          <a:lstStyle/>
          <a:p>
            <a:pPr algn="ctr">
              <a:buNone/>
            </a:pPr>
            <a:r>
              <a:rPr lang="fr-FR" sz="3600" b="1" dirty="0" smtClean="0">
                <a:solidFill>
                  <a:schemeClr val="accent1">
                    <a:lumMod val="50000"/>
                  </a:schemeClr>
                </a:solidFill>
                <a:latin typeface="Arial" pitchFamily="34" charset="0"/>
                <a:cs typeface="Arial" pitchFamily="34" charset="0"/>
              </a:rPr>
              <a:t>Synonymes </a:t>
            </a:r>
            <a:endParaRPr lang="ru-RU" sz="3600" b="1" dirty="0">
              <a:solidFill>
                <a:schemeClr val="accent1">
                  <a:lumMod val="50000"/>
                </a:schemeClr>
              </a:solidFill>
              <a:latin typeface="Arial" pitchFamily="34" charset="0"/>
              <a:cs typeface="Arial" pitchFamily="34" charset="0"/>
            </a:endParaRPr>
          </a:p>
        </p:txBody>
      </p:sp>
      <p:sp>
        <p:nvSpPr>
          <p:cNvPr id="5" name="Прямоугольник 4"/>
          <p:cNvSpPr/>
          <p:nvPr/>
        </p:nvSpPr>
        <p:spPr>
          <a:xfrm>
            <a:off x="236520" y="1119978"/>
            <a:ext cx="1857388" cy="1569660"/>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Participer</a:t>
            </a:r>
          </a:p>
          <a:p>
            <a:r>
              <a:rPr lang="fr-FR" sz="2400" b="1" dirty="0" smtClean="0">
                <a:solidFill>
                  <a:schemeClr val="accent1">
                    <a:lumMod val="50000"/>
                  </a:schemeClr>
                </a:solidFill>
                <a:latin typeface="Arial" pitchFamily="34" charset="0"/>
                <a:cs typeface="Arial" pitchFamily="34" charset="0"/>
              </a:rPr>
              <a:t>Refuser </a:t>
            </a:r>
          </a:p>
          <a:p>
            <a:r>
              <a:rPr lang="fr-FR" sz="2400" b="1" dirty="0" smtClean="0">
                <a:solidFill>
                  <a:schemeClr val="accent1">
                    <a:lumMod val="50000"/>
                  </a:schemeClr>
                </a:solidFill>
                <a:latin typeface="Arial" pitchFamily="34" charset="0"/>
                <a:cs typeface="Arial" pitchFamily="34" charset="0"/>
              </a:rPr>
              <a:t>Lancer </a:t>
            </a:r>
          </a:p>
          <a:p>
            <a:r>
              <a:rPr lang="fr-FR" sz="2400" b="1" dirty="0" smtClean="0">
                <a:solidFill>
                  <a:schemeClr val="accent1">
                    <a:lumMod val="50000"/>
                  </a:schemeClr>
                </a:solidFill>
                <a:latin typeface="Arial" pitchFamily="34" charset="0"/>
                <a:cs typeface="Arial" pitchFamily="34" charset="0"/>
              </a:rPr>
              <a:t>Fondateur </a:t>
            </a:r>
            <a:endParaRPr lang="ru-RU" sz="2000" dirty="0"/>
          </a:p>
        </p:txBody>
      </p:sp>
      <p:sp>
        <p:nvSpPr>
          <p:cNvPr id="6" name="Прямоугольник 5"/>
          <p:cNvSpPr/>
          <p:nvPr/>
        </p:nvSpPr>
        <p:spPr>
          <a:xfrm>
            <a:off x="2699701" y="1119978"/>
            <a:ext cx="1594890" cy="461665"/>
          </a:xfrm>
          <a:prstGeom prst="rect">
            <a:avLst/>
          </a:prstGeom>
        </p:spPr>
        <p:txBody>
          <a:bodyPr wrap="square">
            <a:spAutoFit/>
          </a:bodyPr>
          <a:lstStyle/>
          <a:p>
            <a:r>
              <a:rPr lang="fr-FR" sz="2400" b="1" dirty="0" smtClean="0">
                <a:solidFill>
                  <a:schemeClr val="accent1">
                    <a:lumMod val="50000"/>
                  </a:schemeClr>
                </a:solidFill>
              </a:rPr>
              <a:t>Assister </a:t>
            </a:r>
            <a:endParaRPr lang="ru-RU" sz="2400" b="1" dirty="0">
              <a:solidFill>
                <a:schemeClr val="accent1">
                  <a:lumMod val="50000"/>
                </a:schemeClr>
              </a:solidFill>
            </a:endParaRPr>
          </a:p>
        </p:txBody>
      </p:sp>
      <p:sp>
        <p:nvSpPr>
          <p:cNvPr id="7" name="Прямоугольник 6"/>
          <p:cNvSpPr/>
          <p:nvPr/>
        </p:nvSpPr>
        <p:spPr>
          <a:xfrm>
            <a:off x="2699701" y="1477169"/>
            <a:ext cx="1537600" cy="461665"/>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Priver </a:t>
            </a:r>
            <a:endParaRPr lang="ru-RU" sz="2400" b="1" dirty="0">
              <a:solidFill>
                <a:schemeClr val="accent1">
                  <a:lumMod val="50000"/>
                </a:schemeClr>
              </a:solidFill>
              <a:latin typeface="Arial" pitchFamily="34" charset="0"/>
              <a:cs typeface="Arial" pitchFamily="34" charset="0"/>
            </a:endParaRPr>
          </a:p>
        </p:txBody>
      </p:sp>
      <p:sp>
        <p:nvSpPr>
          <p:cNvPr id="8" name="Прямоугольник 7"/>
          <p:cNvSpPr/>
          <p:nvPr/>
        </p:nvSpPr>
        <p:spPr>
          <a:xfrm>
            <a:off x="2699701" y="1896249"/>
            <a:ext cx="1537600" cy="461665"/>
          </a:xfrm>
          <a:prstGeom prst="rect">
            <a:avLst/>
          </a:prstGeom>
        </p:spPr>
        <p:txBody>
          <a:bodyPr wrap="square">
            <a:spAutoFit/>
          </a:bodyPr>
          <a:lstStyle/>
          <a:p>
            <a:r>
              <a:rPr lang="fr-FR" sz="2400" b="1" dirty="0" smtClean="0">
                <a:solidFill>
                  <a:schemeClr val="accent1">
                    <a:lumMod val="50000"/>
                  </a:schemeClr>
                </a:solidFill>
                <a:latin typeface="Arial" pitchFamily="34" charset="0"/>
                <a:cs typeface="Arial" pitchFamily="34" charset="0"/>
              </a:rPr>
              <a:t>Efforcer </a:t>
            </a:r>
            <a:endParaRPr lang="ru-RU" sz="2400" b="1" dirty="0">
              <a:solidFill>
                <a:schemeClr val="accent1">
                  <a:lumMod val="50000"/>
                </a:schemeClr>
              </a:solidFill>
              <a:latin typeface="Arial" pitchFamily="34" charset="0"/>
              <a:cs typeface="Arial" pitchFamily="34" charset="0"/>
            </a:endParaRPr>
          </a:p>
        </p:txBody>
      </p:sp>
      <p:sp>
        <p:nvSpPr>
          <p:cNvPr id="9" name="Прямоугольник 8"/>
          <p:cNvSpPr/>
          <p:nvPr/>
        </p:nvSpPr>
        <p:spPr>
          <a:xfrm>
            <a:off x="2699701" y="2227973"/>
            <a:ext cx="1537600" cy="461665"/>
          </a:xfrm>
          <a:prstGeom prst="rect">
            <a:avLst/>
          </a:prstGeom>
        </p:spPr>
        <p:txBody>
          <a:bodyPr wrap="none">
            <a:spAutoFit/>
          </a:bodyPr>
          <a:lstStyle/>
          <a:p>
            <a:r>
              <a:rPr lang="fr-FR" sz="2400" b="1" dirty="0" smtClean="0">
                <a:solidFill>
                  <a:schemeClr val="accent1">
                    <a:lumMod val="50000"/>
                  </a:schemeClr>
                </a:solidFill>
                <a:latin typeface="Arial" pitchFamily="34" charset="0"/>
                <a:cs typeface="Arial" pitchFamily="34" charset="0"/>
              </a:rPr>
              <a:t>Créateur </a:t>
            </a:r>
            <a:endParaRPr lang="ru-RU" sz="2400" b="1" dirty="0">
              <a:solidFill>
                <a:schemeClr val="accent1">
                  <a:lumMod val="50000"/>
                </a:schemeClr>
              </a:solidFill>
              <a:latin typeface="Arial" pitchFamily="34" charset="0"/>
              <a:cs typeface="Arial"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301" y="518529"/>
            <a:ext cx="1357068" cy="2607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additive="base">
                                        <p:cTn id="4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9" grpId="0" build="allAtOnce"/>
    </p:bld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151282</TotalTime>
  <Words>397</Words>
  <Application>Microsoft Office PowerPoint</Application>
  <PresentationFormat>Произвольный</PresentationFormat>
  <Paragraphs>59</Paragraphs>
  <Slides>12</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12</vt:i4>
      </vt:variant>
    </vt:vector>
  </HeadingPairs>
  <TitlesOfParts>
    <vt:vector size="2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     Français</vt:lpstr>
      <vt:lpstr>Презентация PowerPoint</vt:lpstr>
      <vt:lpstr>Qui est Charles de Gaulle</vt:lpstr>
      <vt:lpstr>Презентация PowerPoint</vt:lpstr>
      <vt:lpstr>Charles de Gaulle</vt:lpstr>
      <vt:lpstr>Charles de Gaulle</vt:lpstr>
      <vt:lpstr>Charles de Gaulle</vt:lpstr>
      <vt:lpstr>Activités </vt:lpstr>
      <vt:lpstr>Activités </vt:lpstr>
      <vt:lpstr>Activités </vt:lpstr>
      <vt:lpstr>Répondez aux questions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1492</cp:revision>
  <dcterms:created xsi:type="dcterms:W3CDTF">2014-10-08T23:03:32Z</dcterms:created>
  <dcterms:modified xsi:type="dcterms:W3CDTF">2021-01-25T15:49:24Z</dcterms:modified>
</cp:coreProperties>
</file>