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356" r:id="rId11"/>
    <p:sldId id="1416" r:id="rId12"/>
    <p:sldId id="1417" r:id="rId13"/>
    <p:sldId id="1402" r:id="rId14"/>
    <p:sldId id="1422" r:id="rId15"/>
    <p:sldId id="1423" r:id="rId16"/>
    <p:sldId id="1421" r:id="rId17"/>
    <p:sldId id="1414" r:id="rId18"/>
    <p:sldId id="1366" r:id="rId19"/>
    <p:sldId id="1418" r:id="rId20"/>
    <p:sldId id="1424" r:id="rId21"/>
    <p:sldId id="1419" r:id="rId22"/>
    <p:sldId id="1420" r:id="rId23"/>
    <p:sldId id="1425" r:id="rId24"/>
    <p:sldId id="1426" r:id="rId25"/>
    <p:sldId id="1429" r:id="rId26"/>
    <p:sldId id="1428" r:id="rId27"/>
    <p:sldId id="1415" r:id="rId28"/>
    <p:sldId id="1427" r:id="rId29"/>
    <p:sldId id="1430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6"/>
            <p14:sldId id="1417"/>
            <p14:sldId id="1402"/>
            <p14:sldId id="1422"/>
            <p14:sldId id="1423"/>
            <p14:sldId id="1421"/>
            <p14:sldId id="1414"/>
            <p14:sldId id="1366"/>
            <p14:sldId id="1418"/>
            <p14:sldId id="1424"/>
            <p14:sldId id="1419"/>
            <p14:sldId id="1420"/>
            <p14:sldId id="1425"/>
            <p14:sldId id="1426"/>
            <p14:sldId id="1429"/>
            <p14:sldId id="1428"/>
            <p14:sldId id="1415"/>
            <p14:sldId id="1427"/>
            <p14:sldId id="143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0000"/>
    <a:srgbClr val="5F5F5F"/>
    <a:srgbClr val="FFFFFF"/>
    <a:srgbClr val="808080"/>
    <a:srgbClr val="DDDDDD"/>
    <a:srgbClr val="B2B2B2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0400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6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microsoft.com/office/2007/relationships/hdphoto" Target="../media/hdphoto4.wdp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107781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91494" y="1275695"/>
            <a:ext cx="2844316" cy="101435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>Thème:  </a:t>
            </a:r>
          </a:p>
          <a:p>
            <a:pPr marL="18387"/>
            <a:r>
              <a:rPr lang="fr-FR" sz="1800" b="1" dirty="0" smtClean="0">
                <a:solidFill>
                  <a:srgbClr val="002060"/>
                </a:solidFill>
                <a:latin typeface="Arial"/>
                <a:cs typeface="Arial"/>
              </a:rPr>
              <a:t>Unité V. Leçon 1. </a:t>
            </a:r>
          </a:p>
          <a:p>
            <a:pPr marL="18387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Carte  mentale</a:t>
            </a:r>
            <a:endParaRPr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69623" y="1231711"/>
            <a:ext cx="343665" cy="796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69623" y="2079144"/>
            <a:ext cx="343665" cy="796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07917" y="227770"/>
            <a:ext cx="79208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33CC33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94558" y="286760"/>
            <a:ext cx="609389" cy="44689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fr-FR" sz="1400" b="1" spc="10" dirty="0" smtClean="0">
                <a:solidFill>
                  <a:srgbClr val="FEFEFE"/>
                </a:solidFill>
                <a:latin typeface="Arial"/>
                <a:cs typeface="Arial"/>
              </a:rPr>
              <a:t>10 classe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1079984"/>
            <a:ext cx="2101416" cy="200589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4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427" y="30480"/>
            <a:ext cx="481060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800" dirty="0" smtClean="0"/>
              <a:t>Vocabulaire</a:t>
            </a:r>
            <a:endParaRPr sz="2800" dirty="0"/>
          </a:p>
        </p:txBody>
      </p:sp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1500982" y="551776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 flipH="1">
            <a:off x="3507397" y="545443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351224" y="996438"/>
            <a:ext cx="1592397" cy="184774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percevoir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dimension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redonner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saisir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3455790" y="973604"/>
            <a:ext cx="1863208" cy="184081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313914" y="632548"/>
            <a:ext cx="1371759" cy="27020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31963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3692701" y="626214"/>
            <a:ext cx="1557063" cy="27020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05715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95" b="98139" l="5857" r="92272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927" y="545443"/>
            <a:ext cx="1433846" cy="26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7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1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50" cy="149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35509" y="1584040"/>
            <a:ext cx="20870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/>
              <a:t>Vocabualire </a:t>
            </a:r>
          </a:p>
          <a:p>
            <a:r>
              <a:rPr lang="fr-FR" sz="1800" dirty="0"/>
              <a:t>l</a:t>
            </a:r>
            <a:r>
              <a:rPr lang="fr-FR" sz="1800" dirty="0" smtClean="0"/>
              <a:t>a capacité -</a:t>
            </a:r>
          </a:p>
          <a:p>
            <a:r>
              <a:rPr lang="fr-FR" sz="1800" dirty="0"/>
              <a:t>r</a:t>
            </a:r>
            <a:r>
              <a:rPr lang="fr-FR" sz="1800" dirty="0" smtClean="0"/>
              <a:t>aisonner -</a:t>
            </a:r>
          </a:p>
          <a:p>
            <a:r>
              <a:rPr lang="fr-FR" sz="1800" dirty="0" smtClean="0"/>
              <a:t>un effet -</a:t>
            </a:r>
          </a:p>
          <a:p>
            <a:r>
              <a:rPr lang="fr-FR" sz="1800" dirty="0"/>
              <a:t>l</a:t>
            </a:r>
            <a:r>
              <a:rPr lang="fr-FR" sz="1800" dirty="0" smtClean="0"/>
              <a:t>inéaire 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87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79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14" t="17033" r="19388"/>
          <a:stretch/>
        </p:blipFill>
        <p:spPr bwMode="auto">
          <a:xfrm>
            <a:off x="2621595" y="449414"/>
            <a:ext cx="3024336" cy="194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081" y="449025"/>
            <a:ext cx="26432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2563"/>
            <a:r>
              <a:rPr lang="fr-FR" sz="1600" dirty="0" smtClean="0">
                <a:solidFill>
                  <a:srgbClr val="000000"/>
                </a:solidFill>
              </a:rPr>
              <a:t>Je  vois 9 personnes.</a:t>
            </a:r>
          </a:p>
          <a:p>
            <a:pPr indent="182563"/>
            <a:r>
              <a:rPr lang="fr-FR" sz="1600" dirty="0" smtClean="0">
                <a:solidFill>
                  <a:srgbClr val="000000"/>
                </a:solidFill>
              </a:rPr>
              <a:t>Dans les bules on voit  les capacités des élèves  d’après les intelligences  multiples.</a:t>
            </a:r>
          </a:p>
          <a:p>
            <a:pPr indent="182563"/>
            <a:r>
              <a:rPr lang="fr-FR" sz="1600" dirty="0" smtClean="0">
                <a:solidFill>
                  <a:srgbClr val="000000"/>
                </a:solidFill>
              </a:rPr>
              <a:t>L’enseignant pense à  ses élèves, à leur  perception.   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4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95"/>
          <a:stretch/>
        </p:blipFill>
        <p:spPr bwMode="auto">
          <a:xfrm>
            <a:off x="0" y="1"/>
            <a:ext cx="5688037" cy="239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2340124"/>
            <a:ext cx="5580620" cy="68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42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95"/>
          <a:stretch/>
        </p:blipFill>
        <p:spPr bwMode="auto">
          <a:xfrm>
            <a:off x="0" y="1"/>
            <a:ext cx="5688037" cy="239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2340124"/>
            <a:ext cx="5580620" cy="68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95949" y="413014"/>
            <a:ext cx="45717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faux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95949" y="611932"/>
            <a:ext cx="4171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vrai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95949" y="878800"/>
            <a:ext cx="45717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faux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46256" y="1135445"/>
            <a:ext cx="4171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vrai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954099" y="1548036"/>
            <a:ext cx="4171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vrai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54099" y="1281168"/>
            <a:ext cx="45717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faux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954099" y="1908076"/>
            <a:ext cx="4171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vrai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954099" y="2174944"/>
            <a:ext cx="4171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vrai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46256" y="2520144"/>
            <a:ext cx="45717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faux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54099" y="2787012"/>
            <a:ext cx="45717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faux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13695" y="0"/>
            <a:ext cx="803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srgbClr val="FF0000"/>
                </a:solidFill>
              </a:rPr>
              <a:t>Solution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868"/>
            <a:ext cx="5580025" cy="313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6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453" y="413856"/>
            <a:ext cx="1296144" cy="1600615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fr-FR" sz="4400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latin typeface="Algerian" panose="04020705040A02060702" pitchFamily="82" charset="0"/>
              </a:rPr>
              <a:t>?</a:t>
            </a:r>
            <a:endParaRPr lang="ru-RU" sz="4400" dirty="0">
              <a:ln>
                <a:solidFill>
                  <a:srgbClr val="0066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2800092" y="2910345"/>
            <a:ext cx="252028" cy="252028"/>
          </a:xfrm>
          <a:prstGeom prst="actionButtonBackPrevious">
            <a:avLst/>
          </a:prstGeom>
          <a:solidFill>
            <a:srgbClr val="B2B2B2"/>
          </a:solidFill>
          <a:ln>
            <a:solidFill>
              <a:srgbClr val="B2B2B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07618" y="395908"/>
            <a:ext cx="3615314" cy="1532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 intelligences  multiples </a:t>
            </a:r>
            <a:r>
              <a:rPr lang="fr-F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 </a:t>
            </a:r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  élaborées  par  Howard  Gardner  d’après  les  capacités  des  hommes</a:t>
            </a:r>
            <a:r>
              <a:rPr lang="fr-F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Celles-ci  </a:t>
            </a:r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 mentionnées  dans  le  </a:t>
            </a:r>
            <a:r>
              <a:rPr lang="fr-F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cerveau  </a:t>
            </a:r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 l’homme  qui  a  deux  hémi-sphères:  droit  et  gauche. </a:t>
            </a:r>
            <a:endParaRPr lang="fr-F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79"/>
            <a:ext cx="5688037" cy="309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91893" y="143879"/>
            <a:ext cx="1202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Devoir </a:t>
            </a:r>
            <a:r>
              <a:rPr lang="fr-FR" dirty="0" smtClean="0"/>
              <a:t> (p.  94)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01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4" y="431912"/>
            <a:ext cx="558062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441" y="215888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Devoir   </a:t>
            </a:r>
            <a:r>
              <a:rPr lang="fr-FR" dirty="0" smtClean="0"/>
              <a:t> </a:t>
            </a:r>
            <a:r>
              <a:rPr lang="fr-FR" sz="1200" b="1" dirty="0" smtClean="0"/>
              <a:t>p.  89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0092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"/>
            <a:ext cx="5759450" cy="32368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9445" y="2332027"/>
            <a:ext cx="5283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33CC33"/>
                </a:solidFill>
              </a:rPr>
              <a:t>Merci  pour  votre  attention!</a:t>
            </a:r>
            <a:endParaRPr lang="ru-RU" sz="3200" dirty="0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5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445" y="198552"/>
            <a:ext cx="899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Solution</a:t>
            </a:r>
            <a:endParaRPr lang="ru-RU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425" y="517585"/>
            <a:ext cx="54306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just"/>
            <a:r>
              <a:rPr lang="fr-FR" sz="1200" dirty="0" smtClean="0">
                <a:solidFill>
                  <a:srgbClr val="000000"/>
                </a:solidFill>
              </a:rPr>
              <a:t>Lorsque  vous  postulez  pour  un  poste, vous devez  remplir  une  demande  d’emploi.  On  peut  vous  demander  de  compléter  une </a:t>
            </a:r>
            <a:r>
              <a:rPr lang="fr-FR" sz="1200" u="sng" dirty="0" smtClean="0">
                <a:solidFill>
                  <a:srgbClr val="000000"/>
                </a:solidFill>
              </a:rPr>
              <a:t>demande  d’emploi  </a:t>
            </a:r>
            <a:r>
              <a:rPr lang="fr-FR" sz="1200" dirty="0" smtClean="0">
                <a:solidFill>
                  <a:srgbClr val="000000"/>
                </a:solidFill>
              </a:rPr>
              <a:t>malgré  que  vous  avez  déjà envoyé </a:t>
            </a:r>
            <a:r>
              <a:rPr lang="fr-FR" sz="1200" u="sng" dirty="0" smtClean="0">
                <a:solidFill>
                  <a:srgbClr val="000000"/>
                </a:solidFill>
              </a:rPr>
              <a:t>curriculum vitae </a:t>
            </a:r>
            <a:r>
              <a:rPr lang="fr-FR" sz="1200" dirty="0" smtClean="0">
                <a:solidFill>
                  <a:srgbClr val="000000"/>
                </a:solidFill>
              </a:rPr>
              <a:t>et lettre  de  motivation.  </a:t>
            </a:r>
          </a:p>
          <a:p>
            <a:pPr indent="266700" algn="just"/>
            <a:r>
              <a:rPr lang="fr-FR" sz="1200" dirty="0" smtClean="0">
                <a:solidFill>
                  <a:srgbClr val="000000"/>
                </a:solidFill>
              </a:rPr>
              <a:t>De  cette  façon,  l’employeur  aura  un  dossier  sur  votre  personnalité  et  votre  expérience  professionnelle.  Il  est  important  que  votre  formule  de  demande  soit  complète,  correcte  (sans  aucune  erreur)  et  </a:t>
            </a:r>
            <a:r>
              <a:rPr lang="fr-FR" sz="1200" u="sng" dirty="0" smtClean="0">
                <a:solidFill>
                  <a:srgbClr val="000000"/>
                </a:solidFill>
              </a:rPr>
              <a:t>précise</a:t>
            </a:r>
            <a:r>
              <a:rPr lang="fr-FR" sz="1200" dirty="0" smtClean="0">
                <a:solidFill>
                  <a:srgbClr val="000000"/>
                </a:solidFill>
              </a:rPr>
              <a:t>. </a:t>
            </a:r>
          </a:p>
          <a:p>
            <a:pPr indent="266700" algn="just"/>
            <a:r>
              <a:rPr lang="fr-FR" sz="1200" dirty="0" smtClean="0">
                <a:solidFill>
                  <a:srgbClr val="000000"/>
                </a:solidFill>
              </a:rPr>
              <a:t>Voici  les  informations,  les  conseils  et  les  </a:t>
            </a:r>
            <a:r>
              <a:rPr lang="fr-FR" sz="1200" u="sng" dirty="0" smtClean="0">
                <a:solidFill>
                  <a:srgbClr val="000000"/>
                </a:solidFill>
              </a:rPr>
              <a:t>suggestions</a:t>
            </a:r>
            <a:r>
              <a:rPr lang="fr-FR" sz="1200" dirty="0" smtClean="0">
                <a:solidFill>
                  <a:srgbClr val="000000"/>
                </a:solidFill>
              </a:rPr>
              <a:t>  pour  remplir  une  demande  d’emploi  pourque  votre  formulaire  de  demande  fasse  une  bonne  i</a:t>
            </a:r>
            <a:r>
              <a:rPr lang="fr-FR" sz="1200" u="sng" dirty="0" smtClean="0">
                <a:solidFill>
                  <a:srgbClr val="000000"/>
                </a:solidFill>
              </a:rPr>
              <a:t>mpression</a:t>
            </a:r>
            <a:r>
              <a:rPr lang="fr-FR" sz="1200" dirty="0" smtClean="0">
                <a:solidFill>
                  <a:srgbClr val="000000"/>
                </a:solidFill>
              </a:rPr>
              <a:t>  à  l’employeur.  </a:t>
            </a:r>
          </a:p>
          <a:p>
            <a:pPr indent="266700" algn="just"/>
            <a:r>
              <a:rPr lang="fr-FR" sz="1200" dirty="0" smtClean="0">
                <a:solidFill>
                  <a:srgbClr val="000000"/>
                </a:solidFill>
              </a:rPr>
              <a:t>Peu  importe  si  vous  remplissez  une  demande  d’emploi  en  ligne ou  demandez  en  personne,  vous  devez  préparer  en  avance  toutes les  informations  nécessaires  avant  de  vous  présenter  à  un  poste  d’emploi.</a:t>
            </a:r>
            <a:endParaRPr lang="ru-RU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3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42356"/>
            <a:ext cx="5472609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1600" dirty="0" smtClean="0"/>
              <a:t>Carte  mentale  (p.p.  90-94)</a:t>
            </a:r>
            <a:endParaRPr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3385670" y="590837"/>
            <a:ext cx="2302367" cy="612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*</a:t>
            </a:r>
            <a:r>
              <a:rPr lang="en-US" sz="11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 </a:t>
            </a:r>
            <a:r>
              <a:rPr lang="en-US" sz="11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1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l’auteur</a:t>
            </a:r>
            <a:r>
              <a:rPr lang="en-US" sz="11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1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cette</a:t>
            </a:r>
            <a:r>
              <a:rPr lang="en-US" sz="11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carte  </a:t>
            </a:r>
            <a:r>
              <a:rPr lang="en-US" sz="11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mentale</a:t>
            </a:r>
            <a:r>
              <a:rPr lang="en-US" sz="11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</a:t>
            </a:r>
            <a:r>
              <a:rPr kumimoji="0" lang="en-US" sz="11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Qu’est-ce</a:t>
            </a:r>
            <a:r>
              <a:rPr kumimoji="0" lang="en-US" sz="11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1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qu’elle</a:t>
            </a:r>
            <a:r>
              <a:rPr kumimoji="0" lang="en-US" sz="11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1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représente</a:t>
            </a:r>
            <a:r>
              <a:rPr kumimoji="0" lang="en-US" sz="11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85670" y="1268564"/>
            <a:ext cx="2302367" cy="108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tabLst/>
              <a:defRPr/>
            </a:pPr>
            <a:r>
              <a:rPr lang="en-US" sz="1000" kern="0" spc="-33" noProof="0" dirty="0" smtClean="0">
                <a:solidFill>
                  <a:srgbClr val="57565A"/>
                </a:solidFill>
                <a:latin typeface="Open Sans"/>
              </a:rPr>
              <a:t>* </a:t>
            </a:r>
            <a:r>
              <a:rPr lang="en-US" sz="1050" kern="0" spc="-33" noProof="0" dirty="0" err="1" smtClean="0">
                <a:solidFill>
                  <a:srgbClr val="000000"/>
                </a:solidFill>
                <a:latin typeface="Open Sans"/>
              </a:rPr>
              <a:t>Faites</a:t>
            </a:r>
            <a:r>
              <a:rPr lang="en-US" sz="1050" kern="0" spc="-33" noProof="0" dirty="0" smtClean="0">
                <a:solidFill>
                  <a:srgbClr val="000000"/>
                </a:solidFill>
                <a:latin typeface="Open Sans"/>
              </a:rPr>
              <a:t> attention aux images avec les  mots.</a:t>
            </a:r>
            <a:r>
              <a:rPr lang="en-US" sz="1050" kern="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</a:p>
          <a:p>
            <a:pPr marR="0" lvl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tabLst/>
              <a:defRPr/>
            </a:pP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    -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Est-ce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que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vous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connaissez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bien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ces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mots?  </a:t>
            </a:r>
          </a:p>
          <a:p>
            <a:pPr marR="0" lvl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tabLst/>
              <a:defRPr/>
            </a:pPr>
            <a:r>
              <a:rPr lang="en-US" sz="1050" kern="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   -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Dites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quels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sont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les mots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que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vous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ne </a:t>
            </a:r>
            <a:r>
              <a:rPr lang="en-US" sz="1050" kern="0" dirty="0" err="1" smtClean="0">
                <a:solidFill>
                  <a:srgbClr val="000000"/>
                </a:solidFill>
                <a:latin typeface="Open Sans"/>
              </a:rPr>
              <a:t>connaissez</a:t>
            </a:r>
            <a:r>
              <a:rPr lang="en-US" sz="1050" kern="0" dirty="0" smtClean="0">
                <a:solidFill>
                  <a:srgbClr val="000000"/>
                </a:solidFill>
                <a:latin typeface="Open Sans"/>
              </a:rPr>
              <a:t>  pas.</a:t>
            </a:r>
            <a:endParaRPr lang="en-US" sz="1050" kern="0" spc="-33" noProof="0" dirty="0" smtClean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85671" y="2548738"/>
            <a:ext cx="223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spc="-33" dirty="0" smtClean="0">
                <a:solidFill>
                  <a:srgbClr val="57565A"/>
                </a:solidFill>
                <a:latin typeface="Open Sans"/>
              </a:rPr>
              <a:t>*</a:t>
            </a:r>
            <a:r>
              <a:rPr lang="en-US" sz="1200" kern="0" spc="-33" dirty="0" err="1" smtClean="0">
                <a:solidFill>
                  <a:srgbClr val="000000"/>
                </a:solidFill>
                <a:latin typeface="Open Sans"/>
              </a:rPr>
              <a:t>Expliquez</a:t>
            </a:r>
            <a:r>
              <a:rPr lang="en-US" sz="1200" kern="0" spc="-33" dirty="0" smtClean="0">
                <a:solidFill>
                  <a:srgbClr val="000000"/>
                </a:solidFill>
                <a:latin typeface="Open Sans"/>
              </a:rPr>
              <a:t> la structure de  </a:t>
            </a:r>
            <a:r>
              <a:rPr lang="en-US" sz="1200" kern="0" spc="-33" dirty="0" err="1" smtClean="0">
                <a:solidFill>
                  <a:srgbClr val="000000"/>
                </a:solidFill>
                <a:latin typeface="Open Sans"/>
              </a:rPr>
              <a:t>cette</a:t>
            </a:r>
            <a:r>
              <a:rPr lang="en-US" sz="1200" kern="0" spc="-33" dirty="0" smtClean="0">
                <a:solidFill>
                  <a:srgbClr val="000000"/>
                </a:solidFill>
                <a:latin typeface="Open Sans"/>
              </a:rPr>
              <a:t> carte.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</a:rPr>
              <a:t> </a:t>
            </a:r>
            <a:endParaRPr kumimoji="0" lang="en-US" sz="10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2960467" y="65024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2960467" y="1599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2960467" y="254873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8" y="862848"/>
            <a:ext cx="2621582" cy="2233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61" y="590837"/>
            <a:ext cx="2645315" cy="2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далее 5">
            <a:hlinkClick r:id="rId8" action="ppaction://hlinksldjump" highlightClick="1"/>
          </p:cNvPr>
          <p:cNvSpPr/>
          <p:nvPr/>
        </p:nvSpPr>
        <p:spPr>
          <a:xfrm>
            <a:off x="2777676" y="2988196"/>
            <a:ext cx="255123" cy="251892"/>
          </a:xfrm>
          <a:prstGeom prst="actionButtonForwardNex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503461" y="27653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9525" y="251892"/>
            <a:ext cx="4586282" cy="597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200" kern="0" spc="-33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*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l’auteur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cette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carte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mentale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US" sz="1200" kern="0" spc="-33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Qu’est-ce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qu’elle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33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représente</a:t>
            </a:r>
            <a:r>
              <a:rPr lang="en-US" sz="16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9395" y="1332012"/>
            <a:ext cx="2694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 smtClean="0">
                <a:solidFill>
                  <a:srgbClr val="000000"/>
                </a:solidFill>
              </a:rPr>
              <a:t>L’auteur de cette carte  mentale est </a:t>
            </a:r>
          </a:p>
          <a:p>
            <a:pPr algn="ctr"/>
            <a:r>
              <a:rPr lang="fr-FR" sz="1800" dirty="0" smtClean="0">
                <a:solidFill>
                  <a:srgbClr val="000000"/>
                </a:solidFill>
              </a:rPr>
              <a:t> Howard Gardner.  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779" r="21677" b="64296"/>
          <a:stretch/>
        </p:blipFill>
        <p:spPr>
          <a:xfrm>
            <a:off x="3455789" y="971972"/>
            <a:ext cx="1872208" cy="1833203"/>
          </a:xfrm>
          <a:prstGeom prst="rect">
            <a:avLst/>
          </a:prstGeom>
        </p:spPr>
      </p:pic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2591693" y="2988196"/>
            <a:ext cx="288032" cy="251892"/>
          </a:xfrm>
          <a:prstGeom prst="actionButtonBackPrevious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21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457" y="191285"/>
            <a:ext cx="5184576" cy="97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kern="0" spc="-33" dirty="0">
                <a:solidFill>
                  <a:srgbClr val="000000"/>
                </a:solidFill>
                <a:latin typeface="Open Sans"/>
              </a:rPr>
              <a:t>* </a:t>
            </a:r>
            <a:r>
              <a:rPr lang="en-US" sz="1400" kern="0" spc="-33" dirty="0" err="1">
                <a:solidFill>
                  <a:srgbClr val="000000"/>
                </a:solidFill>
                <a:latin typeface="Open Sans"/>
              </a:rPr>
              <a:t>Faites</a:t>
            </a:r>
            <a:r>
              <a:rPr lang="en-US" sz="1400" kern="0" spc="-33" dirty="0">
                <a:solidFill>
                  <a:srgbClr val="000000"/>
                </a:solidFill>
                <a:latin typeface="Open Sans"/>
              </a:rPr>
              <a:t>  attention  aux  images  avec  les  mots.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  </a:t>
            </a:r>
            <a:r>
              <a:rPr lang="en-US" sz="1400" kern="0" dirty="0" smtClean="0">
                <a:solidFill>
                  <a:srgbClr val="000000"/>
                </a:solidFill>
                <a:latin typeface="Open Sans"/>
              </a:rPr>
              <a:t>-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Est-ce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que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vous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connaissez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bien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ces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  mots?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  </a:t>
            </a:r>
            <a:r>
              <a:rPr lang="en-US" sz="1400" kern="0" dirty="0" smtClean="0">
                <a:solidFill>
                  <a:srgbClr val="000000"/>
                </a:solidFill>
                <a:latin typeface="Open Sans"/>
              </a:rPr>
              <a:t>-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Dites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quels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sont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les  mots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que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vous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ne  </a:t>
            </a:r>
            <a:r>
              <a:rPr lang="en-US" sz="1400" kern="0" dirty="0" err="1">
                <a:solidFill>
                  <a:srgbClr val="000000"/>
                </a:solidFill>
                <a:latin typeface="Open Sans"/>
              </a:rPr>
              <a:t>connaissez</a:t>
            </a:r>
            <a:r>
              <a:rPr lang="en-US" sz="1400" kern="0" dirty="0">
                <a:solidFill>
                  <a:srgbClr val="000000"/>
                </a:solidFill>
                <a:latin typeface="Open Sans"/>
              </a:rPr>
              <a:t>  pas.</a:t>
            </a:r>
            <a:endParaRPr lang="en-US" sz="1400" kern="0" spc="-33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Oval 11"/>
          <p:cNvSpPr/>
          <p:nvPr/>
        </p:nvSpPr>
        <p:spPr>
          <a:xfrm>
            <a:off x="42254" y="12770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5289" y="904172"/>
            <a:ext cx="2653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7030A0"/>
                </a:solidFill>
              </a:rPr>
              <a:t>Je  connais   ces  mots.   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67457" y="1368016"/>
            <a:ext cx="1584175" cy="540060"/>
          </a:xfrm>
          <a:prstGeom prst="cloud">
            <a:avLst/>
          </a:prstGeom>
          <a:solidFill>
            <a:srgbClr val="80808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  <a:r>
              <a:rPr lang="fr-FR" dirty="0" smtClean="0"/>
              <a:t>ntraperson-</a:t>
            </a:r>
          </a:p>
          <a:p>
            <a:pPr algn="ctr"/>
            <a:r>
              <a:rPr lang="fr-FR" dirty="0" smtClean="0"/>
              <a:t>nelle</a:t>
            </a:r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>
            <a:off x="1763602" y="1638046"/>
            <a:ext cx="1584175" cy="540060"/>
          </a:xfrm>
          <a:prstGeom prst="cloud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  <a:r>
              <a:rPr lang="fr-FR" dirty="0" smtClean="0"/>
              <a:t>nterperson-</a:t>
            </a:r>
          </a:p>
          <a:p>
            <a:pPr algn="ctr"/>
            <a:r>
              <a:rPr lang="fr-FR" dirty="0" smtClean="0"/>
              <a:t>nelle</a:t>
            </a:r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1239607"/>
            <a:ext cx="1584175" cy="540060"/>
          </a:xfrm>
          <a:prstGeom prst="cloud">
            <a:avLst/>
          </a:prstGeom>
          <a:solidFill>
            <a:srgbClr val="80808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naturaliste</a:t>
            </a: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3779825" y="1636930"/>
            <a:ext cx="1584175" cy="540060"/>
          </a:xfrm>
          <a:prstGeom prst="cloud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linguistique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649852" y="1980084"/>
            <a:ext cx="1584175" cy="540060"/>
          </a:xfrm>
          <a:prstGeom prst="cloud">
            <a:avLst/>
          </a:prstGeom>
          <a:solidFill>
            <a:srgbClr val="5F5F5F"/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musical</a:t>
            </a:r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>
            <a:off x="2655289" y="1908076"/>
            <a:ext cx="1584175" cy="540060"/>
          </a:xfrm>
          <a:prstGeom prst="cloud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  <a:r>
              <a:rPr lang="fr-FR" dirty="0" smtClean="0"/>
              <a:t>isuel  spatial</a:t>
            </a:r>
            <a:endParaRPr lang="ru-RU" dirty="0"/>
          </a:p>
        </p:txBody>
      </p:sp>
      <p:sp>
        <p:nvSpPr>
          <p:cNvPr id="11" name="Облако 10"/>
          <p:cNvSpPr/>
          <p:nvPr/>
        </p:nvSpPr>
        <p:spPr>
          <a:xfrm>
            <a:off x="1619585" y="2250114"/>
            <a:ext cx="1728192" cy="540060"/>
          </a:xfrm>
          <a:prstGeom prst="cloud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</a:t>
            </a:r>
            <a:r>
              <a:rPr lang="fr-FR" dirty="0" smtClean="0"/>
              <a:t>ogique  mathématique</a:t>
            </a:r>
            <a:endParaRPr lang="ru-RU" dirty="0"/>
          </a:p>
        </p:txBody>
      </p:sp>
      <p:sp>
        <p:nvSpPr>
          <p:cNvPr id="12" name="Облако 11"/>
          <p:cNvSpPr/>
          <p:nvPr/>
        </p:nvSpPr>
        <p:spPr>
          <a:xfrm>
            <a:off x="3347777" y="2279783"/>
            <a:ext cx="1584175" cy="540060"/>
          </a:xfrm>
          <a:prstGeom prst="cloud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kinétique</a:t>
            </a:r>
            <a:endParaRPr lang="ru-RU" dirty="0"/>
          </a:p>
        </p:txBody>
      </p:sp>
      <p:sp>
        <p:nvSpPr>
          <p:cNvPr id="13" name="Управляющая кнопка: назад 12">
            <a:hlinkClick r:id="rId2" action="ppaction://hlinksldjump" highlightClick="1"/>
          </p:cNvPr>
          <p:cNvSpPr/>
          <p:nvPr/>
        </p:nvSpPr>
        <p:spPr>
          <a:xfrm>
            <a:off x="2591693" y="2988196"/>
            <a:ext cx="288032" cy="251892"/>
          </a:xfrm>
          <a:prstGeom prst="actionButtonBackPrevious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93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0" y="82593"/>
            <a:ext cx="540060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0060" y="113371"/>
            <a:ext cx="32037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200" kern="0" spc="-33" dirty="0">
                <a:solidFill>
                  <a:srgbClr val="57565A"/>
                </a:solidFill>
                <a:latin typeface="Open Sans"/>
              </a:rPr>
              <a:t>*</a:t>
            </a:r>
            <a:r>
              <a:rPr lang="en-US" sz="1400" b="1" kern="0" spc="-33" dirty="0" err="1">
                <a:solidFill>
                  <a:srgbClr val="002060"/>
                </a:solidFill>
                <a:latin typeface="Open Sans"/>
              </a:rPr>
              <a:t>Expliquez</a:t>
            </a:r>
            <a:r>
              <a:rPr lang="en-US" sz="1400" b="1" kern="0" spc="-33" dirty="0">
                <a:solidFill>
                  <a:srgbClr val="002060"/>
                </a:solidFill>
                <a:latin typeface="Open Sans"/>
              </a:rPr>
              <a:t>  la  structure  de  </a:t>
            </a:r>
            <a:r>
              <a:rPr lang="en-US" sz="1400" b="1" kern="0" spc="-33" dirty="0" err="1">
                <a:solidFill>
                  <a:srgbClr val="002060"/>
                </a:solidFill>
                <a:latin typeface="Open Sans"/>
              </a:rPr>
              <a:t>cette</a:t>
            </a:r>
            <a:r>
              <a:rPr lang="en-US" sz="1400" b="1" kern="0" spc="-33" dirty="0">
                <a:solidFill>
                  <a:srgbClr val="002060"/>
                </a:solidFill>
                <a:latin typeface="Open Sans"/>
              </a:rPr>
              <a:t>  carte.</a:t>
            </a:r>
            <a:r>
              <a:rPr lang="en-US" sz="1400" b="1" kern="0" dirty="0">
                <a:solidFill>
                  <a:srgbClr val="002060"/>
                </a:solidFill>
                <a:latin typeface="Open Sans"/>
              </a:rPr>
              <a:t> </a:t>
            </a:r>
            <a:endParaRPr lang="en-US" sz="1200" b="1" kern="0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1533" y="405598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00000"/>
                </a:solidFill>
              </a:rPr>
              <a:t>La  structure  comprend  8 cartes  mentales  qui  se  composent  des  types  des  intelligences  multiples</a:t>
            </a:r>
            <a:r>
              <a:rPr lang="fr-FR" dirty="0" smtClean="0"/>
              <a:t>.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3" b="10205"/>
          <a:stretch/>
        </p:blipFill>
        <p:spPr>
          <a:xfrm>
            <a:off x="3845635" y="230797"/>
            <a:ext cx="1796491" cy="2914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332" b="32226"/>
          <a:stretch/>
        </p:blipFill>
        <p:spPr>
          <a:xfrm>
            <a:off x="935509" y="1296008"/>
            <a:ext cx="2732345" cy="158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Управляющая кнопка: назад 7">
            <a:hlinkClick r:id="rId6" action="ppaction://hlinksldjump" highlightClick="1"/>
          </p:cNvPr>
          <p:cNvSpPr/>
          <p:nvPr/>
        </p:nvSpPr>
        <p:spPr>
          <a:xfrm>
            <a:off x="2591693" y="2988196"/>
            <a:ext cx="288032" cy="251892"/>
          </a:xfrm>
          <a:prstGeom prst="actionButtonBackPrevious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62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36" r="-120"/>
          <a:stretch/>
        </p:blipFill>
        <p:spPr bwMode="auto">
          <a:xfrm>
            <a:off x="-12605" y="7536"/>
            <a:ext cx="57594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147" y="46995"/>
            <a:ext cx="481060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800" dirty="0" smtClean="0"/>
              <a:t>Vocabulaire</a:t>
            </a:r>
            <a:endParaRPr sz="2800" dirty="0"/>
          </a:p>
        </p:txBody>
      </p:sp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1685673" y="551776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 flipH="1">
            <a:off x="3507397" y="545443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351224" y="996438"/>
            <a:ext cx="1705057" cy="184774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mérite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quelconque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articulièrement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distinguer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3455790" y="973604"/>
            <a:ext cx="1863208" cy="184081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-------------------------------------------------------------------------------------------------------------------------------------------------------------</a:t>
            </a:r>
            <a:endParaRPr lang="fr-F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313914" y="632548"/>
            <a:ext cx="1557063" cy="27020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31963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3692701" y="626214"/>
            <a:ext cx="1557063" cy="27020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05715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10" b="89987" l="9904" r="89936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37" t="8806" r="6116" b="9136"/>
          <a:stretch/>
        </p:blipFill>
        <p:spPr>
          <a:xfrm>
            <a:off x="1678093" y="551165"/>
            <a:ext cx="2179536" cy="265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7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1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151164</TotalTime>
  <Words>428</Words>
  <Application>Microsoft Office PowerPoint</Application>
  <PresentationFormat>Произвольный</PresentationFormat>
  <Paragraphs>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Français</vt:lpstr>
      <vt:lpstr>Презентация PowerPoint</vt:lpstr>
      <vt:lpstr>Презентация PowerPoint</vt:lpstr>
      <vt:lpstr>Carte  mentale  (p.p.  90-94)</vt:lpstr>
      <vt:lpstr>Презентация PowerPoint</vt:lpstr>
      <vt:lpstr>Презентация PowerPoint</vt:lpstr>
      <vt:lpstr>Презентация PowerPoint</vt:lpstr>
      <vt:lpstr>Презентация PowerPoint</vt:lpstr>
      <vt:lpstr>Vocabulaire</vt:lpstr>
      <vt:lpstr>Презентация PowerPoint</vt:lpstr>
      <vt:lpstr>Vocabulaire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1472</cp:revision>
  <dcterms:created xsi:type="dcterms:W3CDTF">2014-10-08T23:03:32Z</dcterms:created>
  <dcterms:modified xsi:type="dcterms:W3CDTF">2020-12-16T18:07:28Z</dcterms:modified>
</cp:coreProperties>
</file>