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6"/>
  </p:notesMasterIdLst>
  <p:sldIdLst>
    <p:sldId id="1356" r:id="rId11"/>
    <p:sldId id="1402" r:id="rId12"/>
    <p:sldId id="1431" r:id="rId13"/>
    <p:sldId id="1429" r:id="rId14"/>
    <p:sldId id="1430" r:id="rId15"/>
    <p:sldId id="1428" r:id="rId16"/>
    <p:sldId id="1414" r:id="rId17"/>
    <p:sldId id="1366" r:id="rId18"/>
    <p:sldId id="1415" r:id="rId19"/>
    <p:sldId id="1416" r:id="rId20"/>
    <p:sldId id="262" r:id="rId21"/>
    <p:sldId id="1357" r:id="rId22"/>
    <p:sldId id="1417" r:id="rId23"/>
    <p:sldId id="1418" r:id="rId24"/>
    <p:sldId id="1363" r:id="rId25"/>
    <p:sldId id="1419" r:id="rId26"/>
    <p:sldId id="1360" r:id="rId27"/>
    <p:sldId id="1420" r:id="rId28"/>
    <p:sldId id="1421" r:id="rId29"/>
    <p:sldId id="1422" r:id="rId30"/>
    <p:sldId id="1423" r:id="rId31"/>
    <p:sldId id="1424" r:id="rId32"/>
    <p:sldId id="1426" r:id="rId33"/>
    <p:sldId id="1425" r:id="rId34"/>
    <p:sldId id="1432" r:id="rId35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31"/>
            <p14:sldId id="1429"/>
            <p14:sldId id="1430"/>
            <p14:sldId id="1428"/>
            <p14:sldId id="1414"/>
            <p14:sldId id="1366"/>
            <p14:sldId id="1415"/>
            <p14:sldId id="1416"/>
            <p14:sldId id="262"/>
            <p14:sldId id="1357"/>
            <p14:sldId id="1417"/>
            <p14:sldId id="1418"/>
            <p14:sldId id="1363"/>
            <p14:sldId id="1419"/>
            <p14:sldId id="1360"/>
            <p14:sldId id="1420"/>
            <p14:sldId id="1421"/>
            <p14:sldId id="1422"/>
            <p14:sldId id="1423"/>
            <p14:sldId id="1424"/>
            <p14:sldId id="1426"/>
            <p14:sldId id="1425"/>
            <p14:sldId id="1432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0000"/>
    <a:srgbClr val="B2B2B2"/>
    <a:srgbClr val="FFFF99"/>
    <a:srgbClr val="C0C0C0"/>
    <a:srgbClr val="DDDDDD"/>
    <a:srgbClr val="FFFFFF"/>
    <a:srgbClr val="808080"/>
    <a:srgbClr val="5F5F5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50" d="100"/>
          <a:sy n="150" d="100"/>
        </p:scale>
        <p:origin x="-378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8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microsoft.com/office/2007/relationships/hdphoto" Target="../media/hdphoto10.wdp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slide" Target="slide4.xml"/><Relationship Id="rId7" Type="http://schemas.microsoft.com/office/2007/relationships/hdphoto" Target="../media/hdphoto1.wdp"/><Relationship Id="rId2" Type="http://schemas.openxmlformats.org/officeDocument/2006/relationships/slide" Target="slide3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3.png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3.wdp"/><Relationship Id="rId5" Type="http://schemas.openxmlformats.org/officeDocument/2006/relationships/image" Target="../media/image22.png"/><Relationship Id="rId4" Type="http://schemas.openxmlformats.org/officeDocument/2006/relationships/hyperlink" Target="mailto:abdullaeva@mail.uz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abdullaeva@mail.uz" TargetMode="External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15630"/>
            <a:ext cx="3179219" cy="630279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en-US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40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02594" y="1275695"/>
            <a:ext cx="2897211" cy="1259683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lang="fr-FR" sz="1747" dirty="0" smtClean="0">
                <a:solidFill>
                  <a:srgbClr val="002060"/>
                </a:solidFill>
                <a:latin typeface="Arial"/>
                <a:cs typeface="Arial"/>
              </a:rPr>
              <a:t>Thème: </a:t>
            </a:r>
          </a:p>
          <a:p>
            <a:pPr marL="18387"/>
            <a:r>
              <a:rPr lang="fr-FR" sz="1800" b="1" dirty="0" smtClean="0">
                <a:solidFill>
                  <a:srgbClr val="002060"/>
                </a:solidFill>
                <a:latin typeface="Arial"/>
                <a:cs typeface="Arial"/>
              </a:rPr>
              <a:t>Quand et comment  remplir les formulaires?</a:t>
            </a:r>
            <a:endParaRPr sz="2446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2335"/>
            <a:endParaRPr sz="1747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16676" y="1184734"/>
            <a:ext cx="343665" cy="796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316676" y="2032167"/>
            <a:ext cx="343665" cy="79643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07917" y="227770"/>
            <a:ext cx="79208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33CC33"/>
          </a:solidFill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646018" y="250918"/>
            <a:ext cx="703326" cy="508449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fr-FR" sz="1600" b="1" spc="10" dirty="0" smtClean="0">
                <a:solidFill>
                  <a:srgbClr val="FEFEFE"/>
                </a:solidFill>
                <a:latin typeface="Arial"/>
                <a:cs typeface="Arial"/>
              </a:rPr>
              <a:t>10 classe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4" t="16702" r="4184"/>
          <a:stretch/>
        </p:blipFill>
        <p:spPr>
          <a:xfrm>
            <a:off x="3809906" y="1358786"/>
            <a:ext cx="1772489" cy="147602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081" y="1534"/>
            <a:ext cx="1075027" cy="10750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42356"/>
            <a:ext cx="5580620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fr-FR" sz="1600" dirty="0"/>
              <a:t>L</a:t>
            </a:r>
            <a:r>
              <a:rPr lang="fr-FR" sz="1600" dirty="0" smtClean="0"/>
              <a:t>iez les mots et les expressions à leur définition Solution</a:t>
            </a:r>
            <a:endParaRPr sz="16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351224" y="913744"/>
            <a:ext cx="1304365" cy="218246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 Vitae  (CV)</a:t>
            </a: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Qualification</a:t>
            </a: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Qualités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personnelles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Expérience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 travail</a:t>
            </a: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Référence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Confiance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Responsabilité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Défiance</a:t>
            </a:r>
            <a:endParaRPr lang="en-US" sz="9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AutoNum type="arabicParenR"/>
            </a:pP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Sociable 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1799605" y="913744"/>
            <a:ext cx="3835077" cy="218246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Une  liste  écrite  des  données  personnelles,  de  l’éducation,  certains  d’emplois  possédés,  etc.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Certificats  ou  diplômes  dont  vous  avez  besoin  pour  obtenir  un  emploi  dans  une  particularité.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Bons  points  sur  une  personne.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Connaissances  ou  les  compétences  acquises  dans  un  emploi  ou  une  activité  particulière.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h) Information  donnée  par  quelqu’un  quand  vous  êtes  postulé  pour  un  emploi.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On  peut  fair  confiance  pour  bien  travailler.</a:t>
            </a:r>
          </a:p>
          <a:p>
            <a:pPr marL="228600" indent="-228600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AutoNum type="alphaLcParenR"/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 tâche,  un  devoir.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i) Quelque  chose  de  nouveau  et  difficile  qui  nécessite  de  grands  efforts.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r>
              <a:rPr lang="fr-FR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g) Le  contact  facile  avec  les  gens.    </a:t>
            </a: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endParaRPr lang="fr-F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endParaRPr lang="fr-F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endParaRPr lang="fr-F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</a:pPr>
            <a:endParaRPr lang="fr-FR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107417" y="632548"/>
            <a:ext cx="1782213" cy="270203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algn="ctr"/>
            <a:r>
              <a:rPr lang="en-US" sz="1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Mots/expressions</a:t>
            </a:r>
            <a:endParaRPr lang="en-US" sz="1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1979625" y="643541"/>
            <a:ext cx="3636404" cy="300981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algn="ctr"/>
            <a:r>
              <a:rPr lang="en-US" sz="1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Définition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42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5" r="1374"/>
          <a:stretch/>
        </p:blipFill>
        <p:spPr bwMode="auto">
          <a:xfrm>
            <a:off x="415907" y="599274"/>
            <a:ext cx="5000660" cy="2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1" y="107955"/>
            <a:ext cx="5472608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Vocabulaire</a:t>
            </a:r>
            <a:endParaRPr sz="2047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487950" y="834860"/>
            <a:ext cx="1383329" cy="1859675"/>
            <a:chOff x="755576" y="1338821"/>
            <a:chExt cx="1872208" cy="2952515"/>
          </a:xfrm>
          <a:solidFill>
            <a:schemeClr val="bg1">
              <a:lumMod val="50000"/>
            </a:schemeClr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1624234" y="834860"/>
            <a:ext cx="1383329" cy="1859675"/>
            <a:chOff x="755576" y="1338821"/>
            <a:chExt cx="1872208" cy="2952515"/>
          </a:xfrm>
          <a:solidFill>
            <a:schemeClr val="bg1">
              <a:lumMod val="50000"/>
            </a:schemeClr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2761326" y="834860"/>
            <a:ext cx="1383329" cy="1859675"/>
            <a:chOff x="755576" y="1338821"/>
            <a:chExt cx="1872208" cy="2952515"/>
          </a:xfrm>
          <a:solidFill>
            <a:schemeClr val="bg1">
              <a:lumMod val="50000"/>
            </a:schemeClr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xmlns="" id="{E5E69751-1FDC-4C08-9E94-9AEBD321B15B}"/>
              </a:ext>
            </a:extLst>
          </p:cNvPr>
          <p:cNvGrpSpPr/>
          <p:nvPr/>
        </p:nvGrpSpPr>
        <p:grpSpPr>
          <a:xfrm>
            <a:off x="3887294" y="834860"/>
            <a:ext cx="1383329" cy="1859675"/>
            <a:chOff x="755576" y="1338821"/>
            <a:chExt cx="1872208" cy="2952515"/>
          </a:xfrm>
          <a:solidFill>
            <a:schemeClr val="bg1">
              <a:lumMod val="50000"/>
            </a:schemeClr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xmlns="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xmlns="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xmlns="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755654" y="791952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1923422" y="794177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3081938" y="816872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00FFF670-AF6C-4BDD-B983-FF958516955B}"/>
              </a:ext>
            </a:extLst>
          </p:cNvPr>
          <p:cNvSpPr txBox="1"/>
          <p:nvPr/>
        </p:nvSpPr>
        <p:spPr>
          <a:xfrm>
            <a:off x="474706" y="1546148"/>
            <a:ext cx="138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témoignage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1610990" y="1546148"/>
            <a:ext cx="13819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recruter</a:t>
            </a:r>
            <a:endParaRPr lang="en-US" sz="1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2D381E-ED69-4677-8ED0-AB4BFD9F46C9}"/>
              </a:ext>
            </a:extLst>
          </p:cNvPr>
          <p:cNvSpPr txBox="1"/>
          <p:nvPr/>
        </p:nvSpPr>
        <p:spPr>
          <a:xfrm>
            <a:off x="2748082" y="1546148"/>
            <a:ext cx="13819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fr-FR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entretien</a:t>
            </a:r>
            <a:endPara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348449DC-1B7D-4F3E-9EA2-B6657E87FC21}"/>
              </a:ext>
            </a:extLst>
          </p:cNvPr>
          <p:cNvSpPr txBox="1"/>
          <p:nvPr/>
        </p:nvSpPr>
        <p:spPr>
          <a:xfrm>
            <a:off x="3874051" y="1546148"/>
            <a:ext cx="13819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boulot </a:t>
            </a:r>
          </a:p>
          <a:p>
            <a:pPr algn="ctr"/>
            <a:r>
              <a:rPr lang="fr-FR" sz="1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endParaRPr lang="en-US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F85C54D3-388B-4B03-971E-DFA13B5502E7}"/>
              </a:ext>
            </a:extLst>
          </p:cNvPr>
          <p:cNvSpPr txBox="1"/>
          <p:nvPr/>
        </p:nvSpPr>
        <p:spPr>
          <a:xfrm>
            <a:off x="3887990" y="1830901"/>
            <a:ext cx="138193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travail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916"/>
            <a:ext cx="5759450" cy="2772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6251"/>
            <a:ext cx="5759450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</a:rPr>
              <a:t>Questions: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8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35144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Questions:</a:t>
            </a:r>
            <a:endParaRPr sz="2047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487948" y="834860"/>
            <a:ext cx="1383331" cy="1859675"/>
            <a:chOff x="755573" y="1338821"/>
            <a:chExt cx="1872211" cy="2952515"/>
          </a:xfrm>
          <a:solidFill>
            <a:srgbClr val="C0C0C0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3" y="1395064"/>
              <a:ext cx="1872208" cy="141992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1624234" y="834860"/>
            <a:ext cx="1383329" cy="1859675"/>
            <a:chOff x="755576" y="1338821"/>
            <a:chExt cx="1872208" cy="2952515"/>
          </a:xfrm>
          <a:solidFill>
            <a:srgbClr val="C0C0C0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2761326" y="834860"/>
            <a:ext cx="1383329" cy="1859675"/>
            <a:chOff x="755576" y="1338821"/>
            <a:chExt cx="1872208" cy="2952515"/>
          </a:xfrm>
          <a:solidFill>
            <a:srgbClr val="C0C0C0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15">
            <a:extLst>
              <a:ext uri="{FF2B5EF4-FFF2-40B4-BE49-F238E27FC236}">
                <a16:creationId xmlns:a16="http://schemas.microsoft.com/office/drawing/2014/main" xmlns="" id="{E5E69751-1FDC-4C08-9E94-9AEBD321B15B}"/>
              </a:ext>
            </a:extLst>
          </p:cNvPr>
          <p:cNvGrpSpPr/>
          <p:nvPr/>
        </p:nvGrpSpPr>
        <p:grpSpPr>
          <a:xfrm>
            <a:off x="3887294" y="834860"/>
            <a:ext cx="1383329" cy="1859675"/>
            <a:chOff x="755576" y="1338821"/>
            <a:chExt cx="1872208" cy="2952515"/>
          </a:xfrm>
          <a:solidFill>
            <a:srgbClr val="C0C0C0"/>
          </a:solidFill>
        </p:grpSpPr>
        <p:sp>
          <p:nvSpPr>
            <p:cNvPr id="58" name="Isosceles Triangle 16">
              <a:extLst>
                <a:ext uri="{FF2B5EF4-FFF2-40B4-BE49-F238E27FC236}">
                  <a16:creationId xmlns:a16="http://schemas.microsoft.com/office/drawing/2014/main" xmlns="" id="{93DACC19-724D-4D8D-84F0-9C74B56A96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Isosceles Triangle 17">
              <a:extLst>
                <a:ext uri="{FF2B5EF4-FFF2-40B4-BE49-F238E27FC236}">
                  <a16:creationId xmlns:a16="http://schemas.microsoft.com/office/drawing/2014/main" xmlns="" id="{E06533E6-4B34-4AF4-B989-06B30312E52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Isosceles Triangle 18">
              <a:extLst>
                <a:ext uri="{FF2B5EF4-FFF2-40B4-BE49-F238E27FC236}">
                  <a16:creationId xmlns:a16="http://schemas.microsoft.com/office/drawing/2014/main" xmlns="" id="{1F0A8B51-6422-4364-A6A1-3C412B4181C2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755654" y="791952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1923422" y="794177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3081938" y="816872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1731852" y="1424511"/>
            <a:ext cx="111612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Qu’est  ce  qui  est  essentiel  pour  trouver  un  travail?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2D381E-ED69-4677-8ED0-AB4BFD9F46C9}"/>
              </a:ext>
            </a:extLst>
          </p:cNvPr>
          <p:cNvSpPr txBox="1"/>
          <p:nvPr/>
        </p:nvSpPr>
        <p:spPr>
          <a:xfrm>
            <a:off x="2915728" y="1351340"/>
            <a:ext cx="107438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Dans  quelles  écoles  les  réseaux  sont-ils  les  plus  efficaces?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348449DC-1B7D-4F3E-9EA2-B6657E87FC21}"/>
              </a:ext>
            </a:extLst>
          </p:cNvPr>
          <p:cNvSpPr txBox="1"/>
          <p:nvPr/>
        </p:nvSpPr>
        <p:spPr>
          <a:xfrm>
            <a:off x="3887990" y="1339611"/>
            <a:ext cx="143100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Quel  est  l’objectif  principal  des  associations?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A27B6B07-ABBD-47C0-B900-1A0BB8ABB71E}"/>
              </a:ext>
            </a:extLst>
          </p:cNvPr>
          <p:cNvSpPr txBox="1"/>
          <p:nvPr/>
        </p:nvSpPr>
        <p:spPr>
          <a:xfrm>
            <a:off x="478524" y="1441474"/>
            <a:ext cx="1381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Quel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le 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sujet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de  </a:t>
            </a:r>
            <a:r>
              <a:rPr lang="en-US" sz="1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l’émission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F85C54D3-388B-4B03-971E-DFA13B5502E7}"/>
              </a:ext>
            </a:extLst>
          </p:cNvPr>
          <p:cNvSpPr txBox="1"/>
          <p:nvPr/>
        </p:nvSpPr>
        <p:spPr>
          <a:xfrm>
            <a:off x="3887990" y="1830901"/>
            <a:ext cx="1381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organiser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des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conférences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réduire</a:t>
            </a:r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le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chômage</a:t>
            </a:r>
            <a:endParaRPr lang="en-US" sz="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*aider  les  </a:t>
            </a:r>
            <a:r>
              <a:rPr lang="en-US" sz="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jeunes</a:t>
            </a:r>
            <a:endParaRPr 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4" grpId="0"/>
      <p:bldP spid="66" grpId="0"/>
      <p:bldP spid="67" grpId="0"/>
      <p:bldP spid="68" grpId="0"/>
      <p:bldP spid="70" grpId="0"/>
      <p:bldP spid="72" grpId="0"/>
      <p:bldP spid="88" grpId="0" animBg="1"/>
      <p:bldP spid="89" grpId="0" animBg="1"/>
      <p:bldP spid="90" grpId="0" animBg="1"/>
      <p:bldP spid="9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3146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Réponses</a:t>
            </a:r>
            <a:endParaRPr sz="2047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EF1F3E7D-7175-43C3-BAC9-89D0AF4F4C02}"/>
              </a:ext>
            </a:extLst>
          </p:cNvPr>
          <p:cNvSpPr/>
          <p:nvPr/>
        </p:nvSpPr>
        <p:spPr>
          <a:xfrm>
            <a:off x="310078" y="1054276"/>
            <a:ext cx="1199111" cy="608436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rgbClr val="FFFF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</a:pPr>
            <a:r>
              <a:rPr lang="fr-FR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 sujet  de  l’émission  est  l’emploi.</a:t>
            </a:r>
            <a:endParaRPr lang="uz-Cyrl-U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xmlns="" id="{135683F4-93B0-4D5F-B27E-E6B39FC25BDE}"/>
              </a:ext>
            </a:extLst>
          </p:cNvPr>
          <p:cNvSpPr/>
          <p:nvPr/>
        </p:nvSpPr>
        <p:spPr>
          <a:xfrm>
            <a:off x="1718815" y="1057134"/>
            <a:ext cx="1199111" cy="1521122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rgbClr val="FFFF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</a:pP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Utiliser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le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d’anciens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 son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université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essentiel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pour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trouver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un  travail</a:t>
            </a:r>
            <a:r>
              <a:rPr lang="en-US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xmlns="" id="{7B6758E0-DE6A-46E0-900C-4FBC8DDFAF26}"/>
              </a:ext>
            </a:extLst>
          </p:cNvPr>
          <p:cNvSpPr/>
          <p:nvPr/>
        </p:nvSpPr>
        <p:spPr>
          <a:xfrm>
            <a:off x="2996485" y="1057134"/>
            <a:ext cx="1199111" cy="1521122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rgbClr val="FFFF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les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écoles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  commerce  et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d’ingénieurs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les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réseaux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d’anciens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sont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les  plus  </a:t>
            </a:r>
            <a:r>
              <a:rPr lang="en-US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actifs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uz-Cyrl-U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xmlns="" id="{D0222413-460B-45A5-9D51-20B7D6C7836A}"/>
              </a:ext>
            </a:extLst>
          </p:cNvPr>
          <p:cNvSpPr/>
          <p:nvPr/>
        </p:nvSpPr>
        <p:spPr>
          <a:xfrm>
            <a:off x="4282106" y="1069658"/>
            <a:ext cx="1199111" cy="682111"/>
          </a:xfrm>
          <a:prstGeom prst="rect">
            <a:avLst/>
          </a:prstGeom>
          <a:solidFill>
            <a:srgbClr val="FFFF99"/>
          </a:solidFill>
          <a:ln w="9525" cap="flat" cmpd="sng" algn="ctr">
            <a:solidFill>
              <a:srgbClr val="FFFF99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square" lIns="86392" tIns="86392" rIns="86392" bIns="86392">
            <a:spAutoFit/>
          </a:bodyPr>
          <a:lstStyle/>
          <a:p>
            <a:pPr>
              <a:lnSpc>
                <a:spcPct val="94000"/>
              </a:lnSpc>
              <a:spcAft>
                <a:spcPts val="378"/>
              </a:spcAft>
              <a:buClr>
                <a:schemeClr val="bg2"/>
              </a:buClr>
            </a:pPr>
            <a:r>
              <a:rPr lang="fr-FR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Aider  les  jeunes.</a:t>
            </a:r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1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endParaRPr lang="uz-Cyrl-UZ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endParaRPr lang="uz-Cyrl-U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307569" y="647936"/>
            <a:ext cx="315698" cy="300198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val 8">
            <a:extLst>
              <a:ext uri="{FF2B5EF4-FFF2-40B4-BE49-F238E27FC236}">
                <a16:creationId xmlns:a16="http://schemas.microsoft.com/office/drawing/2014/main" xmlns="" id="{6AF11CA5-8BC0-49CF-820F-CDDCFDFC34C7}"/>
              </a:ext>
            </a:extLst>
          </p:cNvPr>
          <p:cNvSpPr/>
          <p:nvPr/>
        </p:nvSpPr>
        <p:spPr>
          <a:xfrm>
            <a:off x="1587781" y="647936"/>
            <a:ext cx="315698" cy="300198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9">
            <a:extLst>
              <a:ext uri="{FF2B5EF4-FFF2-40B4-BE49-F238E27FC236}">
                <a16:creationId xmlns:a16="http://schemas.microsoft.com/office/drawing/2014/main" xmlns="" id="{80555281-3962-440A-B030-40E99B547A5D}"/>
              </a:ext>
            </a:extLst>
          </p:cNvPr>
          <p:cNvSpPr/>
          <p:nvPr/>
        </p:nvSpPr>
        <p:spPr>
          <a:xfrm>
            <a:off x="2867992" y="647936"/>
            <a:ext cx="315698" cy="300198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xmlns="" id="{10DF83E0-5202-43A7-B1A4-3B8CAE271C51}"/>
              </a:ext>
            </a:extLst>
          </p:cNvPr>
          <p:cNvSpPr/>
          <p:nvPr/>
        </p:nvSpPr>
        <p:spPr>
          <a:xfrm>
            <a:off x="4148203" y="647936"/>
            <a:ext cx="315698" cy="300198"/>
          </a:xfrm>
          <a:prstGeom prst="ellipse">
            <a:avLst/>
          </a:prstGeom>
          <a:solidFill>
            <a:schemeClr val="tx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62" t="13568" r="12442" b="18115"/>
          <a:stretch/>
        </p:blipFill>
        <p:spPr>
          <a:xfrm>
            <a:off x="4329281" y="1801140"/>
            <a:ext cx="1149825" cy="112761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57" b="98458" l="0" r="557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482"/>
          <a:stretch/>
        </p:blipFill>
        <p:spPr>
          <a:xfrm>
            <a:off x="755489" y="1526614"/>
            <a:ext cx="676274" cy="1676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5170646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47" dirty="0" smtClean="0"/>
              <a:t>Questions</a:t>
            </a:r>
            <a:endParaRPr sz="2047" dirty="0"/>
          </a:p>
        </p:txBody>
      </p:sp>
      <p:grpSp>
        <p:nvGrpSpPr>
          <p:cNvPr id="28" name="Group 6">
            <a:extLst>
              <a:ext uri="{FF2B5EF4-FFF2-40B4-BE49-F238E27FC236}">
                <a16:creationId xmlns:a16="http://schemas.microsoft.com/office/drawing/2014/main" xmlns="" id="{E731E443-ADB4-42DC-9A95-AA772A05AFD4}"/>
              </a:ext>
            </a:extLst>
          </p:cNvPr>
          <p:cNvGrpSpPr/>
          <p:nvPr/>
        </p:nvGrpSpPr>
        <p:grpSpPr>
          <a:xfrm>
            <a:off x="395449" y="834860"/>
            <a:ext cx="1548172" cy="1873747"/>
            <a:chOff x="755573" y="1338821"/>
            <a:chExt cx="1872211" cy="2952515"/>
          </a:xfrm>
          <a:solidFill>
            <a:srgbClr val="B2B2B2"/>
          </a:solidFill>
        </p:grpSpPr>
        <p:sp>
          <p:nvSpPr>
            <p:cNvPr id="46" name="Isosceles Triangle 3">
              <a:extLst>
                <a:ext uri="{FF2B5EF4-FFF2-40B4-BE49-F238E27FC236}">
                  <a16:creationId xmlns:a16="http://schemas.microsoft.com/office/drawing/2014/main" xmlns="" id="{43FB6C81-7CE8-4665-B98F-777E5CE2750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3" y="1395064"/>
              <a:ext cx="1872208" cy="1419925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Isosceles Triangle 4">
              <a:extLst>
                <a:ext uri="{FF2B5EF4-FFF2-40B4-BE49-F238E27FC236}">
                  <a16:creationId xmlns:a16="http://schemas.microsoft.com/office/drawing/2014/main" xmlns="" id="{ABFCA7B2-765E-48A0-8504-FFD5AFC8E9F4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Isosceles Triangle 5">
              <a:extLst>
                <a:ext uri="{FF2B5EF4-FFF2-40B4-BE49-F238E27FC236}">
                  <a16:creationId xmlns:a16="http://schemas.microsoft.com/office/drawing/2014/main" xmlns="" id="{357418E1-F690-4CB8-8413-C7DC97D03DF8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7">
            <a:extLst>
              <a:ext uri="{FF2B5EF4-FFF2-40B4-BE49-F238E27FC236}">
                <a16:creationId xmlns:a16="http://schemas.microsoft.com/office/drawing/2014/main" xmlns="" id="{7FBAFFB6-6143-413F-BEE8-B0DE5AE92A10}"/>
              </a:ext>
            </a:extLst>
          </p:cNvPr>
          <p:cNvGrpSpPr/>
          <p:nvPr/>
        </p:nvGrpSpPr>
        <p:grpSpPr>
          <a:xfrm>
            <a:off x="2140720" y="834860"/>
            <a:ext cx="1383329" cy="1859675"/>
            <a:chOff x="755576" y="1338821"/>
            <a:chExt cx="1872208" cy="2952515"/>
          </a:xfrm>
          <a:solidFill>
            <a:srgbClr val="B2B2B2"/>
          </a:solidFill>
        </p:grpSpPr>
        <p:sp>
          <p:nvSpPr>
            <p:cNvPr id="50" name="Isosceles Triangle 8">
              <a:extLst>
                <a:ext uri="{FF2B5EF4-FFF2-40B4-BE49-F238E27FC236}">
                  <a16:creationId xmlns:a16="http://schemas.microsoft.com/office/drawing/2014/main" xmlns="" id="{984A1360-F853-4715-BB69-18237D26BA7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Isosceles Triangle 9">
              <a:extLst>
                <a:ext uri="{FF2B5EF4-FFF2-40B4-BE49-F238E27FC236}">
                  <a16:creationId xmlns:a16="http://schemas.microsoft.com/office/drawing/2014/main" xmlns="" id="{C44C4BD1-A10E-461E-85DB-75E14346EFA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Isosceles Triangle 10">
              <a:extLst>
                <a:ext uri="{FF2B5EF4-FFF2-40B4-BE49-F238E27FC236}">
                  <a16:creationId xmlns:a16="http://schemas.microsoft.com/office/drawing/2014/main" xmlns="" id="{8FC5A193-A55F-4888-B1FC-8BA526140D6A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11">
            <a:extLst>
              <a:ext uri="{FF2B5EF4-FFF2-40B4-BE49-F238E27FC236}">
                <a16:creationId xmlns:a16="http://schemas.microsoft.com/office/drawing/2014/main" xmlns="" id="{8D8A6C3E-2CC5-4E98-8A4C-4ED3C0BF4FB2}"/>
              </a:ext>
            </a:extLst>
          </p:cNvPr>
          <p:cNvGrpSpPr/>
          <p:nvPr/>
        </p:nvGrpSpPr>
        <p:grpSpPr>
          <a:xfrm>
            <a:off x="3807976" y="848931"/>
            <a:ext cx="1383329" cy="1859675"/>
            <a:chOff x="755576" y="1338821"/>
            <a:chExt cx="1872208" cy="2952515"/>
          </a:xfrm>
          <a:solidFill>
            <a:srgbClr val="B2B2B2"/>
          </a:solidFill>
        </p:grpSpPr>
        <p:sp>
          <p:nvSpPr>
            <p:cNvPr id="54" name="Isosceles Triangle 12">
              <a:extLst>
                <a:ext uri="{FF2B5EF4-FFF2-40B4-BE49-F238E27FC236}">
                  <a16:creationId xmlns:a16="http://schemas.microsoft.com/office/drawing/2014/main" xmlns="" id="{4834F96E-9F70-41E1-A714-2D96AF6E42D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5576" y="133882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Isosceles Triangle 13">
              <a:extLst>
                <a:ext uri="{FF2B5EF4-FFF2-40B4-BE49-F238E27FC236}">
                  <a16:creationId xmlns:a16="http://schemas.microsoft.com/office/drawing/2014/main" xmlns="" id="{8C95E0C8-4693-4BC0-8649-98FB2F825C7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1091939" y="1338821"/>
              <a:ext cx="606090" cy="477879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Isosceles Triangle 14">
              <a:extLst>
                <a:ext uri="{FF2B5EF4-FFF2-40B4-BE49-F238E27FC236}">
                  <a16:creationId xmlns:a16="http://schemas.microsoft.com/office/drawing/2014/main" xmlns="" id="{60FA3544-B316-47A8-A65F-EFBABFAA3D49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55576" y="2815172"/>
              <a:ext cx="1872208" cy="1476164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755654" y="791952"/>
            <a:ext cx="447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94876EB0-73F1-429A-B33A-A461604A04B6}"/>
              </a:ext>
            </a:extLst>
          </p:cNvPr>
          <p:cNvSpPr txBox="1"/>
          <p:nvPr/>
        </p:nvSpPr>
        <p:spPr>
          <a:xfrm>
            <a:off x="2429916" y="808881"/>
            <a:ext cx="3664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441895C-635F-429C-98C6-9ECBFA44018F}"/>
              </a:ext>
            </a:extLst>
          </p:cNvPr>
          <p:cNvSpPr txBox="1"/>
          <p:nvPr/>
        </p:nvSpPr>
        <p:spPr>
          <a:xfrm>
            <a:off x="4121652" y="808881"/>
            <a:ext cx="317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0A3E0A13-FE26-4674-9A87-3FA660D45AA3}"/>
              </a:ext>
            </a:extLst>
          </p:cNvPr>
          <p:cNvSpPr txBox="1"/>
          <p:nvPr/>
        </p:nvSpPr>
        <p:spPr>
          <a:xfrm>
            <a:off x="2230867" y="1262537"/>
            <a:ext cx="124503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Après  son  stage,  comment  Oscar  a-t-il  fait  pour  chercher</a:t>
            </a:r>
          </a:p>
          <a:p>
            <a:pPr algn="ctr"/>
            <a:r>
              <a:rPr lang="fr-FR" sz="105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fr-FR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 travail?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562D381E-ED69-4677-8ED0-AB4BFD9F46C9}"/>
              </a:ext>
            </a:extLst>
          </p:cNvPr>
          <p:cNvSpPr txBox="1"/>
          <p:nvPr/>
        </p:nvSpPr>
        <p:spPr>
          <a:xfrm>
            <a:off x="3938531" y="1440900"/>
            <a:ext cx="10743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Comment  Oscar  a-t-il  trouvé  son  travail?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A27B6B07-ABBD-47C0-B900-1A0BB8ABB71E}"/>
              </a:ext>
            </a:extLst>
          </p:cNvPr>
          <p:cNvSpPr txBox="1"/>
          <p:nvPr/>
        </p:nvSpPr>
        <p:spPr>
          <a:xfrm>
            <a:off x="487948" y="1183044"/>
            <a:ext cx="14556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Où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 Oscar 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travaille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-t-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grande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entreprise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internationale</a:t>
            </a:r>
            <a:endParaRPr lang="en-US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agence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 pour  </a:t>
            </a:r>
            <a:r>
              <a:rPr lang="en-US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l’emploi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02078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1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6" grpId="0"/>
      <p:bldP spid="67" grpId="0"/>
      <p:bldP spid="70" grpId="0"/>
      <p:bldP spid="88" grpId="0" animBg="1"/>
      <p:bldP spid="89" grpId="0" animBg="1"/>
      <p:bldP spid="9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07955"/>
            <a:ext cx="3514462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30"/>
              </a:spcBef>
            </a:pPr>
            <a:r>
              <a:rPr lang="en-US" sz="2047" dirty="0" err="1" smtClean="0"/>
              <a:t>Réponses</a:t>
            </a:r>
            <a:r>
              <a:rPr lang="en-US" sz="2047" dirty="0" smtClean="0"/>
              <a:t>  </a:t>
            </a:r>
            <a:endParaRPr sz="2047" dirty="0"/>
          </a:p>
        </p:txBody>
      </p:sp>
      <p:sp>
        <p:nvSpPr>
          <p:cNvPr id="5" name="Chevron 6">
            <a:extLst>
              <a:ext uri="{FF2B5EF4-FFF2-40B4-BE49-F238E27FC236}">
                <a16:creationId xmlns:a16="http://schemas.microsoft.com/office/drawing/2014/main" xmlns="" id="{C026F956-4E78-411E-9175-AA34192BD57B}"/>
              </a:ext>
            </a:extLst>
          </p:cNvPr>
          <p:cNvSpPr/>
          <p:nvPr/>
        </p:nvSpPr>
        <p:spPr>
          <a:xfrm>
            <a:off x="3743821" y="815174"/>
            <a:ext cx="1724180" cy="772482"/>
          </a:xfrm>
          <a:prstGeom prst="chevron">
            <a:avLst>
              <a:gd name="adj" fmla="val 20758"/>
            </a:avLst>
          </a:prstGeom>
          <a:solidFill>
            <a:srgbClr val="FFFF99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86392" tIns="0" bIns="43196" rtlCol="0" anchor="ctr" anchorCtr="0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Il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contacté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 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anciens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élèves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son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hevron 20">
            <a:extLst>
              <a:ext uri="{FF2B5EF4-FFF2-40B4-BE49-F238E27FC236}">
                <a16:creationId xmlns:a16="http://schemas.microsoft.com/office/drawing/2014/main" xmlns="" id="{DE853325-CBA4-4B3D-97E8-0C80FB9535A9}"/>
              </a:ext>
            </a:extLst>
          </p:cNvPr>
          <p:cNvSpPr/>
          <p:nvPr/>
        </p:nvSpPr>
        <p:spPr>
          <a:xfrm>
            <a:off x="1835609" y="815174"/>
            <a:ext cx="1714081" cy="772482"/>
          </a:xfrm>
          <a:prstGeom prst="chevron">
            <a:avLst>
              <a:gd name="adj" fmla="val 20758"/>
            </a:avLst>
          </a:prstGeom>
          <a:solidFill>
            <a:srgbClr val="FFFF99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86392" tIns="0" bIns="43196" rtlCol="0" anchor="ctr" anchorCtr="0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Il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cherchait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internet 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agences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l’emploi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entagon 3">
            <a:extLst>
              <a:ext uri="{FF2B5EF4-FFF2-40B4-BE49-F238E27FC236}">
                <a16:creationId xmlns:a16="http://schemas.microsoft.com/office/drawing/2014/main" xmlns="" id="{4A25845C-2B6E-451E-8A69-236747AB1EFA}"/>
              </a:ext>
            </a:extLst>
          </p:cNvPr>
          <p:cNvSpPr/>
          <p:nvPr/>
        </p:nvSpPr>
        <p:spPr>
          <a:xfrm>
            <a:off x="380542" y="815174"/>
            <a:ext cx="1347054" cy="772482"/>
          </a:xfrm>
          <a:prstGeom prst="homePlate">
            <a:avLst>
              <a:gd name="adj" fmla="val 22102"/>
            </a:avLst>
          </a:prstGeom>
          <a:solidFill>
            <a:srgbClr val="FFFF99"/>
          </a:solidFill>
          <a:ln>
            <a:noFill/>
          </a:ln>
          <a:effectLst>
            <a:outerShdw blurRad="50800" dist="508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43196" tIns="0" bIns="43196" rtlCol="0" anchor="ctr" anchorCtr="0"/>
          <a:lstStyle/>
          <a:p>
            <a:pPr algn="ctr"/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Il 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travaille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entreprise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</a:t>
            </a:r>
            <a:r>
              <a:rPr lang="en-US" sz="9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39" y="1760666"/>
            <a:ext cx="3720157" cy="133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55556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55556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1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2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p14:presetBounceEnd="55556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556">
                                          <p:cBhvr additive="base">
                                            <p:cTn id="15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556">
                                          <p:cBhvr additive="base">
                                            <p:cTn id="16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8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1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2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 animBg="1"/>
          <p:bldP spid="8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" y="143881"/>
            <a:ext cx="5759450" cy="16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43821" y="71871"/>
            <a:ext cx="1789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Grammaire     p. 84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5401" b="37273"/>
          <a:stretch/>
        </p:blipFill>
        <p:spPr bwMode="auto">
          <a:xfrm>
            <a:off x="17928" y="1835932"/>
            <a:ext cx="3168352" cy="129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992" t="11420" r="1418"/>
          <a:stretch/>
        </p:blipFill>
        <p:spPr bwMode="auto">
          <a:xfrm>
            <a:off x="3186280" y="1836070"/>
            <a:ext cx="249046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559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3" y="127453"/>
            <a:ext cx="5652033" cy="309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2894" y="-1294"/>
            <a:ext cx="2726556" cy="134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66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3420" y="142356"/>
            <a:ext cx="5472609" cy="262868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1600" dirty="0" smtClean="0"/>
              <a:t> Quand  et  comment  remplir  les  formulaires?  </a:t>
            </a:r>
            <a:endParaRPr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3458002" y="619912"/>
            <a:ext cx="21940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Questions: Les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formulaires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ça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quoi? </a:t>
            </a:r>
            <a:r>
              <a:rPr kumimoji="0" lang="en-US" sz="10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Quels</a:t>
            </a:r>
            <a:r>
              <a:rPr kumimoji="0" lang="en-US" sz="10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types de </a:t>
            </a:r>
            <a:r>
              <a:rPr kumimoji="0" lang="en-US" sz="10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formulaires</a:t>
            </a:r>
            <a:r>
              <a:rPr kumimoji="0" lang="en-US" sz="10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sz="1000" i="0" u="none" strike="noStrike" kern="0" cap="none" spc="-33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pouvez-vous</a:t>
            </a:r>
            <a:r>
              <a:rPr kumimoji="0" lang="en-US" sz="1000" i="0" u="none" strike="noStrike" kern="0" cap="none" spc="-33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citer?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58002" y="1214605"/>
            <a:ext cx="219403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Traduisez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: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remplir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le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formulaire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partager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expérience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qualité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9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personnelle</a:t>
            </a:r>
            <a:r>
              <a:rPr lang="en-US" sz="9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le CV</a:t>
            </a:r>
            <a:endParaRPr kumimoji="0" lang="en-US" sz="9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58002" y="2303134"/>
            <a:ext cx="1922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i="0" u="none" strike="noStrike" kern="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</a:rPr>
              <a:t> </a:t>
            </a:r>
            <a:r>
              <a:rPr kumimoji="0" lang="en-US" sz="9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Trouvez</a:t>
            </a:r>
            <a:r>
              <a:rPr kumimoji="0" lang="en-US" sz="9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le </a:t>
            </a:r>
            <a:r>
              <a:rPr kumimoji="0" lang="en-US" sz="9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synonyme</a:t>
            </a:r>
            <a:r>
              <a:rPr kumimoji="0" lang="en-US" sz="9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: la</a:t>
            </a:r>
            <a:r>
              <a:rPr kumimoji="0" lang="en-US" sz="9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profession, </a:t>
            </a:r>
            <a:r>
              <a:rPr kumimoji="0" lang="en-US" sz="90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l’éducation</a:t>
            </a:r>
            <a:r>
              <a:rPr kumimoji="0" lang="en-US" sz="9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, </a:t>
            </a:r>
            <a:r>
              <a:rPr kumimoji="0" lang="en-US" sz="900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utiliser</a:t>
            </a:r>
            <a:r>
              <a:rPr kumimoji="0" lang="en-US" sz="90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      </a:t>
            </a:r>
            <a:endParaRPr kumimoji="0" lang="en-US" sz="90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58002" y="1785849"/>
            <a:ext cx="2194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Trouvez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l’antnoyme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: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qualité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anciens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, sociable, </a:t>
            </a:r>
            <a:r>
              <a:rPr lang="en-US" sz="1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trouver</a:t>
            </a:r>
            <a:r>
              <a:rPr lang="en-US" sz="1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 </a:t>
            </a:r>
            <a:r>
              <a:rPr kumimoji="0" lang="en-US" sz="100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</a:p>
        </p:txBody>
      </p:sp>
      <p:cxnSp>
        <p:nvCxnSpPr>
          <p:cNvPr id="20" name="Straight Connector 9"/>
          <p:cNvCxnSpPr/>
          <p:nvPr/>
        </p:nvCxnSpPr>
        <p:spPr>
          <a:xfrm>
            <a:off x="2777676" y="747999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>
            <a:hlinkClick r:id="rId2" action="ppaction://hlinksldjump"/>
          </p:cNvPr>
          <p:cNvSpPr/>
          <p:nvPr/>
        </p:nvSpPr>
        <p:spPr>
          <a:xfrm>
            <a:off x="3032799" y="77994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>
            <a:hlinkClick r:id="rId3" action="ppaction://hlinksldjump"/>
          </p:cNvPr>
          <p:cNvSpPr/>
          <p:nvPr/>
        </p:nvSpPr>
        <p:spPr>
          <a:xfrm>
            <a:off x="3032799" y="129723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23" name="Oval 14">
            <a:hlinkClick r:id="rId4" action="ppaction://hlinksldjump"/>
          </p:cNvPr>
          <p:cNvSpPr/>
          <p:nvPr/>
        </p:nvSpPr>
        <p:spPr>
          <a:xfrm>
            <a:off x="3032799" y="181451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3</a:t>
            </a:r>
          </a:p>
        </p:txBody>
      </p:sp>
      <p:sp>
        <p:nvSpPr>
          <p:cNvPr id="24" name="Oval 15">
            <a:hlinkClick r:id="rId5" action="ppaction://hlinksldjump"/>
          </p:cNvPr>
          <p:cNvSpPr/>
          <p:nvPr/>
        </p:nvSpPr>
        <p:spPr>
          <a:xfrm>
            <a:off x="3032799" y="233180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4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04" r="48512" b="35131"/>
          <a:stretch/>
        </p:blipFill>
        <p:spPr bwMode="auto">
          <a:xfrm>
            <a:off x="143420" y="735864"/>
            <a:ext cx="2471737" cy="41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408" t="24550" r="9900"/>
          <a:stretch/>
        </p:blipFill>
        <p:spPr bwMode="auto">
          <a:xfrm>
            <a:off x="251433" y="1268564"/>
            <a:ext cx="2425582" cy="1678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Управляющая кнопка: далее 24">
            <a:hlinkClick r:id="rId8" action="ppaction://hlinksldjump" highlightClick="1"/>
          </p:cNvPr>
          <p:cNvSpPr/>
          <p:nvPr/>
        </p:nvSpPr>
        <p:spPr>
          <a:xfrm>
            <a:off x="2689267" y="2952056"/>
            <a:ext cx="396044" cy="288032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1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1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1" grpId="0" animBg="1"/>
      <p:bldP spid="22" grpId="0" animBg="1"/>
      <p:bldP spid="23" grpId="0" animBg="1"/>
      <p:bldP spid="2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3343"/>
          <a:stretch/>
        </p:blipFill>
        <p:spPr bwMode="auto">
          <a:xfrm>
            <a:off x="53816" y="2"/>
            <a:ext cx="5652033" cy="324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18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36"/>
          <a:stretch/>
        </p:blipFill>
        <p:spPr bwMode="auto">
          <a:xfrm>
            <a:off x="6350" y="1"/>
            <a:ext cx="5759450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871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36" r="65601"/>
          <a:stretch/>
        </p:blipFill>
        <p:spPr bwMode="auto">
          <a:xfrm>
            <a:off x="19712" y="177003"/>
            <a:ext cx="1981200" cy="25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0994" y="343767"/>
            <a:ext cx="2228495" cy="21867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28600" indent="-228600">
              <a:buAutoNum type="arabicPeriod"/>
            </a:pPr>
            <a:r>
              <a:rPr lang="fr-FR" dirty="0" smtClean="0"/>
              <a:t>Abdoullaeva</a:t>
            </a:r>
          </a:p>
          <a:p>
            <a:pPr marL="228600" indent="-228600">
              <a:buAutoNum type="arabicPeriod"/>
            </a:pPr>
            <a:r>
              <a:rPr lang="fr-FR" dirty="0" smtClean="0"/>
              <a:t>Madina</a:t>
            </a:r>
          </a:p>
          <a:p>
            <a:pPr marL="228600" indent="-228600">
              <a:buAutoNum type="arabicPeriod"/>
            </a:pPr>
            <a:r>
              <a:rPr lang="fr-FR" dirty="0" smtClean="0"/>
              <a:t>47,  rue  Navo</a:t>
            </a:r>
            <a:r>
              <a:rPr lang="fr-FR" dirty="0" smtClean="0">
                <a:latin typeface="Arial"/>
                <a:cs typeface="Arial"/>
              </a:rPr>
              <a:t>ï,  Tachkent</a:t>
            </a:r>
          </a:p>
          <a:p>
            <a:pPr marL="228600" indent="-228600">
              <a:buAutoNum type="arabicPeriod"/>
            </a:pPr>
            <a:r>
              <a:rPr lang="fr-FR" dirty="0" smtClean="0"/>
              <a:t>+998 90 174 15 42</a:t>
            </a:r>
          </a:p>
          <a:p>
            <a:pPr marL="228600" indent="-228600">
              <a:buAutoNum type="arabicPeriod"/>
            </a:pPr>
            <a:r>
              <a:rPr lang="fr-FR" dirty="0" smtClean="0">
                <a:hlinkClick r:id="rId4"/>
              </a:rPr>
              <a:t>abdullaeva</a:t>
            </a:r>
            <a:r>
              <a:rPr lang="en-US" dirty="0" smtClean="0">
                <a:hlinkClick r:id="rId4"/>
              </a:rPr>
              <a:t>@</a:t>
            </a:r>
            <a:r>
              <a:rPr lang="fr-FR" dirty="0" smtClean="0">
                <a:hlinkClick r:id="rId4"/>
              </a:rPr>
              <a:t>mail.uz</a:t>
            </a:r>
            <a:endParaRPr lang="fr-FR" dirty="0" smtClean="0"/>
          </a:p>
          <a:p>
            <a:pPr marL="228600" indent="-228600">
              <a:buAutoNum type="arabicPeriod"/>
            </a:pPr>
            <a:r>
              <a:rPr lang="fr-FR" dirty="0" smtClean="0"/>
              <a:t>10. 01. 1993</a:t>
            </a:r>
          </a:p>
          <a:p>
            <a:pPr marL="228600" indent="-228600">
              <a:buAutoNum type="arabicPeriod"/>
            </a:pPr>
            <a:r>
              <a:rPr lang="fr-FR" dirty="0" smtClean="0"/>
              <a:t>collège  de  tourisme,  2012 </a:t>
            </a:r>
          </a:p>
          <a:p>
            <a:pPr marL="228600" indent="-228600">
              <a:buAutoNum type="arabicPeriod"/>
            </a:pPr>
            <a:r>
              <a:rPr lang="fr-FR" dirty="0"/>
              <a:t>g</a:t>
            </a:r>
            <a:r>
              <a:rPr lang="fr-FR" dirty="0" smtClean="0"/>
              <a:t>estionnaire</a:t>
            </a:r>
          </a:p>
          <a:p>
            <a:pPr marL="228600" indent="-228600">
              <a:buAutoNum type="arabicPeriod"/>
            </a:pPr>
            <a:r>
              <a:rPr lang="fr-FR" dirty="0"/>
              <a:t>r</a:t>
            </a:r>
            <a:r>
              <a:rPr lang="fr-FR" dirty="0" smtClean="0"/>
              <a:t>éception  hôtel  Grand  Mir</a:t>
            </a:r>
          </a:p>
          <a:p>
            <a:pPr marL="228600" indent="-228600">
              <a:buAutoNum type="arabicPeriod"/>
            </a:pPr>
            <a:r>
              <a:rPr lang="fr-FR" dirty="0" smtClean="0"/>
              <a:t>sociable</a:t>
            </a:r>
          </a:p>
          <a:p>
            <a:pPr marL="228600" indent="-228600">
              <a:buAutoNum type="arabicPeriod"/>
            </a:pPr>
            <a:r>
              <a:rPr lang="fr-FR" dirty="0" smtClean="0"/>
              <a:t> directeur  de  l’hôtel</a:t>
            </a:r>
          </a:p>
          <a:p>
            <a:pPr marL="228600" indent="-228600">
              <a:buAutoNum type="arabicPeriod"/>
            </a:pPr>
            <a:r>
              <a:rPr lang="fr-FR" dirty="0"/>
              <a:t>p</a:t>
            </a:r>
            <a:r>
              <a:rPr lang="fr-FR" dirty="0" smtClean="0"/>
              <a:t>romenade,  lecture 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125" b="98568" l="9983" r="89931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839" t="3848" r="23691"/>
          <a:stretch/>
        </p:blipFill>
        <p:spPr>
          <a:xfrm>
            <a:off x="2051633" y="124691"/>
            <a:ext cx="1080655" cy="311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3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0176" r="48717"/>
          <a:stretch/>
        </p:blipFill>
        <p:spPr bwMode="auto">
          <a:xfrm>
            <a:off x="71414" y="699654"/>
            <a:ext cx="3492387" cy="925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700" b="17606"/>
          <a:stretch/>
        </p:blipFill>
        <p:spPr bwMode="auto">
          <a:xfrm>
            <a:off x="143421" y="1404020"/>
            <a:ext cx="3276364" cy="135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70842" y="143719"/>
            <a:ext cx="545342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p.  84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3441" y="107876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 smtClean="0">
                <a:solidFill>
                  <a:srgbClr val="FF0000"/>
                </a:solidFill>
              </a:rPr>
              <a:t>Devoir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441" y="419941"/>
            <a:ext cx="3353803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1) Prenez  des  interviews  et  prenez  des  notes.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73"/>
          <a:stretch/>
        </p:blipFill>
        <p:spPr>
          <a:xfrm>
            <a:off x="4031853" y="0"/>
            <a:ext cx="1662987" cy="3249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4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96" b="27961"/>
          <a:stretch/>
        </p:blipFill>
        <p:spPr bwMode="auto">
          <a:xfrm>
            <a:off x="71413" y="107876"/>
            <a:ext cx="3795728" cy="137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21"/>
          <a:stretch/>
        </p:blipFill>
        <p:spPr>
          <a:xfrm>
            <a:off x="4143318" y="0"/>
            <a:ext cx="1599188" cy="32400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5242" y="203176"/>
            <a:ext cx="312906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2)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0" b="10846"/>
          <a:stretch/>
        </p:blipFill>
        <p:spPr>
          <a:xfrm>
            <a:off x="1331553" y="1482436"/>
            <a:ext cx="1404604" cy="151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2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1387" cy="324008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125" y="1512032"/>
            <a:ext cx="1875656" cy="17280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29" y="0"/>
            <a:ext cx="1692188" cy="16304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629" y="1512032"/>
            <a:ext cx="1679226" cy="172805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51833" y="215888"/>
            <a:ext cx="1451038" cy="156966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srgbClr val="FF0000"/>
                </a:solidFill>
              </a:rPr>
              <a:t>Merci  </a:t>
            </a:r>
            <a:endParaRPr lang="fr-FR" sz="2400" dirty="0" smtClean="0">
              <a:solidFill>
                <a:srgbClr val="FF0000"/>
              </a:solidFill>
            </a:endParaRPr>
          </a:p>
          <a:p>
            <a:r>
              <a:rPr lang="fr-FR" sz="2400" dirty="0" smtClean="0">
                <a:solidFill>
                  <a:srgbClr val="FF0000"/>
                </a:solidFill>
              </a:rPr>
              <a:t>pour  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votre  </a:t>
            </a:r>
          </a:p>
          <a:p>
            <a:r>
              <a:rPr lang="fr-FR" sz="2400" dirty="0" smtClean="0">
                <a:solidFill>
                  <a:srgbClr val="FF0000"/>
                </a:solidFill>
              </a:rPr>
              <a:t>attention</a:t>
            </a:r>
            <a:r>
              <a:rPr lang="fr-FR" sz="2400" dirty="0">
                <a:solidFill>
                  <a:srgbClr val="FF0000"/>
                </a:solidFill>
              </a:rPr>
              <a:t>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40" y="0"/>
            <a:ext cx="1835609" cy="173828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262" y="1560858"/>
            <a:ext cx="1692188" cy="163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9"/>
          <a:stretch/>
        </p:blipFill>
        <p:spPr>
          <a:xfrm>
            <a:off x="3343742" y="309166"/>
            <a:ext cx="2320457" cy="2772172"/>
          </a:xfrm>
          <a:prstGeom prst="rect">
            <a:avLst/>
          </a:prstGeom>
        </p:spPr>
      </p:pic>
      <p:sp>
        <p:nvSpPr>
          <p:cNvPr id="11" name="Управляющая кнопка: далее 10">
            <a:hlinkClick r:id="rId3" action="ppaction://hlinksldjump" highlightClick="1"/>
          </p:cNvPr>
          <p:cNvSpPr/>
          <p:nvPr/>
        </p:nvSpPr>
        <p:spPr>
          <a:xfrm flipH="1">
            <a:off x="2689267" y="2952056"/>
            <a:ext cx="396044" cy="288032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429" y="107876"/>
            <a:ext cx="3672408" cy="2628292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defRPr/>
            </a:pP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formulaires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ça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c’est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r>
              <a:rPr lang="fr-FR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l’imprimé comportant des  documents. On doit les  remplir quand on commence à  travailler,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par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b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Ça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peut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être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le Curriculum Vitae,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lettre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demande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etc.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8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" r="-1" b="10250"/>
          <a:stretch/>
        </p:blipFill>
        <p:spPr>
          <a:xfrm>
            <a:off x="3419785" y="665473"/>
            <a:ext cx="2015214" cy="1632611"/>
          </a:xfrm>
          <a:prstGeom prst="rect">
            <a:avLst/>
          </a:prstGeom>
        </p:spPr>
      </p:pic>
      <p:sp>
        <p:nvSpPr>
          <p:cNvPr id="6" name="Управляющая кнопка: далее 5">
            <a:hlinkClick r:id="rId3" action="ppaction://hlinksldjump" highlightClick="1"/>
          </p:cNvPr>
          <p:cNvSpPr/>
          <p:nvPr/>
        </p:nvSpPr>
        <p:spPr>
          <a:xfrm flipH="1">
            <a:off x="2689267" y="2952056"/>
            <a:ext cx="396044" cy="288032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51433" y="262723"/>
            <a:ext cx="2879725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Traduisez</a:t>
            </a:r>
            <a:r>
              <a:rPr lang="en-US" sz="2000" b="1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: </a:t>
            </a:r>
          </a:p>
          <a:p>
            <a:r>
              <a:rPr lang="en-US" sz="2000" b="1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1200" kern="0" spc="-33" dirty="0">
                <a:solidFill>
                  <a:srgbClr val="57565A"/>
                </a:solidFill>
                <a:latin typeface="Open Sans" panose="020B0606030504020204" pitchFamily="34" charset="0"/>
              </a:rPr>
              <a:t/>
            </a:r>
            <a:br>
              <a:rPr lang="en-US" sz="1200" kern="0" spc="-33" dirty="0">
                <a:solidFill>
                  <a:srgbClr val="57565A"/>
                </a:solidFill>
                <a:latin typeface="Open Sans" panose="020B0606030504020204" pitchFamily="34" charset="0"/>
              </a:rPr>
            </a:br>
            <a:r>
              <a:rPr lang="en-US" sz="18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remplir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 – </a:t>
            </a:r>
            <a:r>
              <a:rPr lang="en-US" sz="1800" kern="0" dirty="0">
                <a:solidFill>
                  <a:srgbClr val="000000"/>
                </a:solidFill>
              </a:rPr>
              <a:t/>
            </a:r>
            <a:br>
              <a:rPr lang="en-US" sz="1800" kern="0" dirty="0">
                <a:solidFill>
                  <a:srgbClr val="000000"/>
                </a:solidFill>
              </a:rPr>
            </a:b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le 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formulaire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– </a:t>
            </a:r>
          </a:p>
          <a:p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partager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–</a:t>
            </a:r>
            <a:endParaRPr lang="en-US" sz="1800" kern="0" spc="-33" dirty="0" smtClean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expérience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–</a:t>
            </a:r>
            <a:endParaRPr lang="en-US" sz="1800" kern="0" spc="-33" dirty="0" smtClean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18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qualité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8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personnelle</a:t>
            </a:r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  <a:r>
              <a:rPr lang="en-US" sz="18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–</a:t>
            </a:r>
            <a:endParaRPr lang="en-US" sz="1800" kern="0" spc="-33" dirty="0" smtClean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r>
              <a:rPr lang="en-US" sz="18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le  CV (curriculum  vitae) – </a:t>
            </a:r>
            <a:endParaRPr lang="ru-RU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22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441" y="334160"/>
            <a:ext cx="360039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Trouvez</a:t>
            </a:r>
            <a:r>
              <a:rPr lang="en-US" sz="20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l’antnoyme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:</a:t>
            </a:r>
          </a:p>
          <a:p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/>
            </a:r>
            <a:br>
              <a:rPr lang="en-US" sz="20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</a:br>
            <a:r>
              <a:rPr lang="en-US" sz="2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une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qualité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 smtClean="0">
                <a:solidFill>
                  <a:srgbClr val="000000"/>
                </a:solidFill>
                <a:latin typeface="Arial"/>
                <a:cs typeface="Arial"/>
              </a:rPr>
              <a:t>≠ un  </a:t>
            </a:r>
            <a:r>
              <a:rPr lang="en-US" sz="2000" kern="0" spc="-33" dirty="0" err="1" smtClean="0">
                <a:solidFill>
                  <a:srgbClr val="000000"/>
                </a:solidFill>
                <a:latin typeface="Arial"/>
                <a:cs typeface="Arial"/>
              </a:rPr>
              <a:t>défaut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</a:t>
            </a:r>
          </a:p>
          <a:p>
            <a:r>
              <a:rPr lang="en-US" sz="20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a</a:t>
            </a:r>
            <a:r>
              <a:rPr lang="en-US" sz="2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nciens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 smtClean="0">
                <a:solidFill>
                  <a:srgbClr val="000000"/>
                </a:solidFill>
                <a:latin typeface="Arial"/>
                <a:cs typeface="Arial"/>
              </a:rPr>
              <a:t>≠ nouveaux/</a:t>
            </a:r>
            <a:r>
              <a:rPr lang="en-US" sz="2000" kern="0" spc="-33" dirty="0" err="1" smtClean="0">
                <a:solidFill>
                  <a:srgbClr val="000000"/>
                </a:solidFill>
                <a:latin typeface="Arial"/>
                <a:cs typeface="Arial"/>
              </a:rPr>
              <a:t>modernes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</a:p>
          <a:p>
            <a:r>
              <a:rPr lang="en-US" sz="2000" kern="0" spc="-33" dirty="0">
                <a:solidFill>
                  <a:srgbClr val="000000"/>
                </a:solidFill>
                <a:latin typeface="Open Sans" panose="020B0606030504020204" pitchFamily="34" charset="0"/>
              </a:rPr>
              <a:t>s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ociable  </a:t>
            </a:r>
            <a:r>
              <a:rPr lang="en-US" sz="2000" kern="0" spc="-33" dirty="0" smtClean="0">
                <a:solidFill>
                  <a:srgbClr val="000000"/>
                </a:solidFill>
                <a:latin typeface="Arial"/>
                <a:cs typeface="Arial"/>
              </a:rPr>
              <a:t>≠  </a:t>
            </a:r>
            <a:r>
              <a:rPr lang="en-US" sz="2000" kern="0" spc="-33" dirty="0" err="1" smtClean="0">
                <a:solidFill>
                  <a:srgbClr val="000000"/>
                </a:solidFill>
                <a:latin typeface="Arial"/>
                <a:cs typeface="Arial"/>
              </a:rPr>
              <a:t>timide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</a:p>
          <a:p>
            <a:r>
              <a:rPr lang="en-US" sz="2000" kern="0" spc="-33" dirty="0" err="1">
                <a:solidFill>
                  <a:srgbClr val="000000"/>
                </a:solidFill>
                <a:latin typeface="Open Sans" panose="020B0606030504020204" pitchFamily="34" charset="0"/>
              </a:rPr>
              <a:t>t</a:t>
            </a:r>
            <a:r>
              <a:rPr lang="en-US" sz="2000" kern="0" spc="-33" dirty="0" err="1" smtClean="0">
                <a:solidFill>
                  <a:srgbClr val="000000"/>
                </a:solidFill>
                <a:latin typeface="Open Sans" panose="020B0606030504020204" pitchFamily="34" charset="0"/>
              </a:rPr>
              <a:t>rouver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</a:t>
            </a:r>
            <a:r>
              <a:rPr lang="en-US" sz="2000" kern="0" spc="-33" dirty="0" smtClean="0">
                <a:solidFill>
                  <a:srgbClr val="000000"/>
                </a:solidFill>
                <a:latin typeface="Arial"/>
                <a:cs typeface="Arial"/>
              </a:rPr>
              <a:t>≠  </a:t>
            </a:r>
            <a:r>
              <a:rPr lang="en-US" sz="2000" kern="0" spc="-33" dirty="0" err="1" smtClean="0">
                <a:solidFill>
                  <a:srgbClr val="000000"/>
                </a:solidFill>
                <a:latin typeface="Arial"/>
                <a:cs typeface="Arial"/>
              </a:rPr>
              <a:t>perdre</a:t>
            </a:r>
            <a:r>
              <a:rPr lang="en-US" sz="2000" kern="0" spc="-33" dirty="0" smtClean="0">
                <a:solidFill>
                  <a:srgbClr val="000000"/>
                </a:solidFill>
                <a:latin typeface="Open Sans" panose="020B0606030504020204" pitchFamily="34" charset="0"/>
              </a:rPr>
              <a:t>   </a:t>
            </a:r>
            <a:r>
              <a:rPr lang="en-US" sz="2000" kern="0" dirty="0" smtClean="0">
                <a:solidFill>
                  <a:srgbClr val="000000"/>
                </a:solidFill>
              </a:rPr>
              <a:t> </a:t>
            </a:r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47955" r="932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49" r="10308"/>
          <a:stretch/>
        </p:blipFill>
        <p:spPr>
          <a:xfrm>
            <a:off x="4094018" y="71872"/>
            <a:ext cx="1295400" cy="3240088"/>
          </a:xfrm>
          <a:prstGeom prst="rect">
            <a:avLst/>
          </a:prstGeom>
        </p:spPr>
      </p:pic>
      <p:sp>
        <p:nvSpPr>
          <p:cNvPr id="7" name="Управляющая кнопка: далее 6">
            <a:hlinkClick r:id="rId4" action="ppaction://hlinksldjump" highlightClick="1"/>
          </p:cNvPr>
          <p:cNvSpPr/>
          <p:nvPr/>
        </p:nvSpPr>
        <p:spPr>
          <a:xfrm flipH="1">
            <a:off x="2689267" y="2952056"/>
            <a:ext cx="396044" cy="288032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16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5563" y="477036"/>
            <a:ext cx="3704282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800" b="1" kern="0" dirty="0" err="1">
                <a:solidFill>
                  <a:srgbClr val="000000"/>
                </a:solidFill>
              </a:rPr>
              <a:t>Trouvez</a:t>
            </a:r>
            <a:r>
              <a:rPr lang="en-US" sz="1800" b="1" kern="0" dirty="0">
                <a:solidFill>
                  <a:srgbClr val="000000"/>
                </a:solidFill>
              </a:rPr>
              <a:t>  le  </a:t>
            </a:r>
            <a:r>
              <a:rPr lang="en-US" sz="1800" b="1" kern="0" dirty="0" err="1" smtClean="0">
                <a:solidFill>
                  <a:srgbClr val="000000"/>
                </a:solidFill>
              </a:rPr>
              <a:t>synonyme</a:t>
            </a:r>
            <a:r>
              <a:rPr lang="en-US" sz="1800" b="1" kern="0" dirty="0" smtClean="0">
                <a:solidFill>
                  <a:srgbClr val="000000"/>
                </a:solidFill>
              </a:rPr>
              <a:t>:</a:t>
            </a:r>
          </a:p>
          <a:p>
            <a:pPr lvl="0" defTabSz="575936">
              <a:spcAft>
                <a:spcPts val="94"/>
              </a:spcAft>
              <a:defRPr/>
            </a:pPr>
            <a:endParaRPr lang="en-US" sz="1800" b="1" kern="0" dirty="0" smtClean="0">
              <a:solidFill>
                <a:srgbClr val="000000"/>
              </a:solidFill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dirty="0" smtClean="0">
                <a:solidFill>
                  <a:srgbClr val="000000"/>
                </a:solidFill>
              </a:rPr>
              <a:t>la  </a:t>
            </a:r>
            <a:r>
              <a:rPr lang="en-US" sz="1800" b="1" kern="0" dirty="0">
                <a:solidFill>
                  <a:srgbClr val="000000"/>
                </a:solidFill>
              </a:rPr>
              <a:t>profession </a:t>
            </a:r>
            <a:r>
              <a:rPr lang="en-US" sz="1800" b="1" kern="0" dirty="0" smtClean="0">
                <a:solidFill>
                  <a:srgbClr val="000000"/>
                </a:solidFill>
              </a:rPr>
              <a:t>= le  métier,  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kern="0" dirty="0" err="1">
                <a:solidFill>
                  <a:srgbClr val="000000"/>
                </a:solidFill>
              </a:rPr>
              <a:t>l’éducation</a:t>
            </a:r>
            <a:r>
              <a:rPr lang="en-US" sz="1800" b="1" kern="0" dirty="0">
                <a:solidFill>
                  <a:srgbClr val="000000"/>
                </a:solidFill>
              </a:rPr>
              <a:t> </a:t>
            </a:r>
            <a:r>
              <a:rPr lang="en-US" sz="1800" b="1" kern="0" dirty="0" smtClean="0">
                <a:solidFill>
                  <a:srgbClr val="000000"/>
                </a:solidFill>
              </a:rPr>
              <a:t>= </a:t>
            </a:r>
            <a:r>
              <a:rPr lang="en-US" sz="1800" b="1" kern="0" dirty="0" err="1" smtClean="0">
                <a:solidFill>
                  <a:srgbClr val="000000"/>
                </a:solidFill>
              </a:rPr>
              <a:t>l’enseignement</a:t>
            </a:r>
            <a:r>
              <a:rPr lang="en-US" sz="1800" b="1" kern="0" dirty="0" smtClean="0">
                <a:solidFill>
                  <a:srgbClr val="000000"/>
                </a:solidFill>
              </a:rPr>
              <a:t>,  </a:t>
            </a:r>
          </a:p>
          <a:p>
            <a:pPr defTabSz="575936">
              <a:spcAft>
                <a:spcPts val="94"/>
              </a:spcAft>
              <a:defRPr/>
            </a:pPr>
            <a:r>
              <a:rPr lang="en-US" sz="1800" b="1" kern="0" dirty="0" err="1">
                <a:solidFill>
                  <a:srgbClr val="000000"/>
                </a:solidFill>
              </a:rPr>
              <a:t>u</a:t>
            </a:r>
            <a:r>
              <a:rPr lang="en-US" sz="1800" b="1" kern="0" dirty="0" err="1" smtClean="0">
                <a:solidFill>
                  <a:srgbClr val="000000"/>
                </a:solidFill>
              </a:rPr>
              <a:t>tiliser</a:t>
            </a:r>
            <a:r>
              <a:rPr lang="en-US" sz="1800" b="1" kern="0" dirty="0" smtClean="0">
                <a:solidFill>
                  <a:srgbClr val="000000"/>
                </a:solidFill>
              </a:rPr>
              <a:t>  =  employer/</a:t>
            </a:r>
            <a:r>
              <a:rPr lang="en-US" sz="1800" b="1" kern="0" dirty="0" err="1" smtClean="0">
                <a:solidFill>
                  <a:srgbClr val="000000"/>
                </a:solidFill>
              </a:rPr>
              <a:t>profiter</a:t>
            </a:r>
            <a:r>
              <a:rPr lang="en-US" sz="1800" b="1" kern="0" dirty="0" smtClean="0">
                <a:solidFill>
                  <a:srgbClr val="000000"/>
                </a:solidFill>
              </a:rPr>
              <a:t> (de)       </a:t>
            </a:r>
            <a:endParaRPr lang="en-US" sz="1800" b="1" kern="0" dirty="0">
              <a:solidFill>
                <a:srgbClr val="0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0" r="10103"/>
          <a:stretch/>
        </p:blipFill>
        <p:spPr>
          <a:xfrm>
            <a:off x="3846008" y="0"/>
            <a:ext cx="1885227" cy="3240088"/>
          </a:xfrm>
          <a:prstGeom prst="rect">
            <a:avLst/>
          </a:prstGeom>
        </p:spPr>
      </p:pic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 flipH="1">
            <a:off x="2660174" y="2952056"/>
            <a:ext cx="396044" cy="288032"/>
          </a:xfrm>
          <a:prstGeom prst="actionButtonForwardNex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8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9884"/>
            <a:ext cx="5759450" cy="3060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23941" y="107876"/>
            <a:ext cx="579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p.  82</a:t>
            </a:r>
            <a:endParaRPr lang="ru-RU" sz="1200" b="1" dirty="0"/>
          </a:p>
        </p:txBody>
      </p:sp>
    </p:spTree>
    <p:extLst>
      <p:ext uri="{BB962C8B-B14F-4D97-AF65-F5344CB8AC3E}">
        <p14:creationId xmlns:p14="http://schemas.microsoft.com/office/powerpoint/2010/main" val="1749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6" y="107955"/>
            <a:ext cx="5146979" cy="331670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fr-FR" sz="2047" dirty="0" smtClean="0"/>
              <a:t>Reliez  les  colonnes   </a:t>
            </a:r>
            <a:endParaRPr sz="2047" dirty="0"/>
          </a:p>
        </p:txBody>
      </p:sp>
      <p:sp>
        <p:nvSpPr>
          <p:cNvPr id="16" name="Right Arrow 14">
            <a:extLst>
              <a:ext uri="{FF2B5EF4-FFF2-40B4-BE49-F238E27FC236}">
                <a16:creationId xmlns:a16="http://schemas.microsoft.com/office/drawing/2014/main" xmlns="" id="{F05DBD00-73E1-4FC4-AA1B-919D9D70960D}"/>
              </a:ext>
            </a:extLst>
          </p:cNvPr>
          <p:cNvSpPr/>
          <p:nvPr/>
        </p:nvSpPr>
        <p:spPr>
          <a:xfrm>
            <a:off x="1685673" y="551776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ight Arrow 15">
            <a:extLst>
              <a:ext uri="{FF2B5EF4-FFF2-40B4-BE49-F238E27FC236}">
                <a16:creationId xmlns:a16="http://schemas.microsoft.com/office/drawing/2014/main" xmlns="" id="{834DD015-CEA7-472D-A16B-764CE5967173}"/>
              </a:ext>
            </a:extLst>
          </p:cNvPr>
          <p:cNvSpPr/>
          <p:nvPr/>
        </p:nvSpPr>
        <p:spPr>
          <a:xfrm>
            <a:off x="3485848" y="545443"/>
            <a:ext cx="370608" cy="431745"/>
          </a:xfrm>
          <a:prstGeom prst="rightArrow">
            <a:avLst/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351224" y="996438"/>
            <a:ext cx="1849277" cy="1847742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avez-vous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D’où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êtes-vous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prénom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e-mail?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langue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parlez-vous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collège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faites-vous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études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matière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9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préférée</a:t>
            </a:r>
            <a:r>
              <a:rPr lang="en-US" sz="9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endParaRPr lang="en-US" sz="9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xmlns="" id="{A11439A7-9FD2-4A68-ADB6-442286817560}"/>
              </a:ext>
            </a:extLst>
          </p:cNvPr>
          <p:cNvSpPr/>
          <p:nvPr/>
        </p:nvSpPr>
        <p:spPr>
          <a:xfrm>
            <a:off x="2206624" y="1003364"/>
            <a:ext cx="1557063" cy="1840815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Tachkent </a:t>
            </a: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Madina</a:t>
            </a: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abdullaeva</a:t>
            </a:r>
            <a:r>
              <a:rPr lang="en-US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@</a:t>
            </a:r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mail.uz</a:t>
            </a:r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Anglais,  russe</a:t>
            </a: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Collège  de  Médecine  de  Tachkent</a:t>
            </a:r>
          </a:p>
          <a:p>
            <a:pPr marL="80993" indent="-80993">
              <a:lnSpc>
                <a:spcPct val="94000"/>
              </a:lnSpc>
              <a:spcAft>
                <a:spcPts val="378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Biologie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chimie</a:t>
            </a:r>
            <a:endParaRPr lang="en-US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2">
            <a:extLst>
              <a:ext uri="{FF2B5EF4-FFF2-40B4-BE49-F238E27FC236}">
                <a16:creationId xmlns:a16="http://schemas.microsoft.com/office/drawing/2014/main" xmlns="" id="{4D8144AD-025D-4ADF-9F26-E22431C3F75D}"/>
              </a:ext>
            </a:extLst>
          </p:cNvPr>
          <p:cNvSpPr/>
          <p:nvPr/>
        </p:nvSpPr>
        <p:spPr>
          <a:xfrm>
            <a:off x="3945801" y="1009204"/>
            <a:ext cx="1557063" cy="1840814"/>
          </a:xfrm>
          <a:prstGeom prst="rect">
            <a:avLst/>
          </a:prstGeom>
          <a:noFill/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86392" tIns="86392" rIns="86392" bIns="86392">
            <a:noAutofit/>
          </a:bodyPr>
          <a:lstStyle/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Âge</a:t>
            </a:r>
            <a:endParaRPr lang="en-US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  <a:endParaRPr lang="en-US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Prénom</a:t>
            </a:r>
            <a:endParaRPr lang="en-US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Adresse</a:t>
            </a:r>
            <a:r>
              <a:rPr lang="en-US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e-mail</a:t>
            </a: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Langues</a:t>
            </a:r>
            <a:endParaRPr lang="en-US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Collège</a:t>
            </a:r>
            <a:r>
              <a:rPr lang="en-US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lycée</a:t>
            </a:r>
            <a:endParaRPr lang="en-US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  <a:buFont typeface="Arial" panose="020B0604020202020204" pitchFamily="34" charset="0"/>
              <a:buChar char="•"/>
            </a:pPr>
            <a:r>
              <a:rPr lang="en-US" sz="10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Matière</a:t>
            </a:r>
            <a:endParaRPr lang="en-US" sz="1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4000"/>
              </a:lnSpc>
              <a:spcAft>
                <a:spcPts val="378"/>
              </a:spcAft>
              <a:buClr>
                <a:schemeClr val="accent5"/>
              </a:buClr>
            </a:pPr>
            <a:endParaRPr lang="en-US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A93F01E-BCC4-418C-917E-F22890E1C174}"/>
              </a:ext>
            </a:extLst>
          </p:cNvPr>
          <p:cNvSpPr txBox="1"/>
          <p:nvPr/>
        </p:nvSpPr>
        <p:spPr>
          <a:xfrm>
            <a:off x="313914" y="647936"/>
            <a:ext cx="1557063" cy="23942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31963"/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604DAD75-4F36-4D2A-BB18-4DCBF35F8D5E}"/>
              </a:ext>
            </a:extLst>
          </p:cNvPr>
          <p:cNvSpPr txBox="1"/>
          <p:nvPr/>
        </p:nvSpPr>
        <p:spPr>
          <a:xfrm>
            <a:off x="2200501" y="652687"/>
            <a:ext cx="1557063" cy="23942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05715"/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168E661-C1A8-4EBE-8982-54E758341FCD}"/>
              </a:ext>
            </a:extLst>
          </p:cNvPr>
          <p:cNvSpPr txBox="1"/>
          <p:nvPr/>
        </p:nvSpPr>
        <p:spPr>
          <a:xfrm>
            <a:off x="3891283" y="641602"/>
            <a:ext cx="1557063" cy="239426"/>
          </a:xfrm>
          <a:prstGeom prst="rect">
            <a:avLst/>
          </a:prstGeom>
          <a:solidFill>
            <a:srgbClr val="0070C0"/>
          </a:solidFill>
        </p:spPr>
        <p:txBody>
          <a:bodyPr wrap="square" lIns="115189" tIns="57595" rIns="115189" bIns="57595" rtlCol="0" anchor="ctr" anchorCtr="0">
            <a:spAutoFit/>
          </a:bodyPr>
          <a:lstStyle/>
          <a:p>
            <a:pPr marL="405715"/>
            <a:r>
              <a:rPr lang="en-US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409E-7 3.64527E-6 L -0.04134 3.64527E-6 " pathEditMode="relative" rAng="0" ptsTypes="AA">
                                      <p:cBhvr>
                                        <p:cTn id="17" dur="3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5072E-6 3.64527E-6 L -0.04134 3.64527E-6 " pathEditMode="relative" rAng="0" ptsTypes="AA">
                                      <p:cBhvr>
                                        <p:cTn id="31" dur="300" spd="-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" y="107876"/>
            <a:ext cx="5759450" cy="301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081" y="2183159"/>
            <a:ext cx="1333482" cy="88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2528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151259</TotalTime>
  <Words>608</Words>
  <Application>Microsoft Office PowerPoint</Application>
  <PresentationFormat>Произвольный</PresentationFormat>
  <Paragraphs>150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35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Français  </vt:lpstr>
      <vt:lpstr> Quand  et  comment  remplir  les  formulaires?  </vt:lpstr>
      <vt:lpstr>Les formulaires, ça c’est  l’imprimé comportant des  documents. On doit les  remplir quand on commence à  travailler, par exemple.  Ça peut être le Curriculum Vitae, une lettre de demande, etc.</vt:lpstr>
      <vt:lpstr>Презентация PowerPoint</vt:lpstr>
      <vt:lpstr>Презентация PowerPoint</vt:lpstr>
      <vt:lpstr>Презентация PowerPoint</vt:lpstr>
      <vt:lpstr>Презентация PowerPoint</vt:lpstr>
      <vt:lpstr>Reliez  les  colonnes   </vt:lpstr>
      <vt:lpstr>Презентация PowerPoint</vt:lpstr>
      <vt:lpstr>Liez les mots et les expressions à leur définition Solution</vt:lpstr>
      <vt:lpstr>Презентация PowerPoint</vt:lpstr>
      <vt:lpstr>Vocabulaire</vt:lpstr>
      <vt:lpstr>Презентация PowerPoint</vt:lpstr>
      <vt:lpstr>Questions:</vt:lpstr>
      <vt:lpstr>Réponses</vt:lpstr>
      <vt:lpstr>Questions</vt:lpstr>
      <vt:lpstr>Réponses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Azizbek</cp:lastModifiedBy>
  <cp:revision>1483</cp:revision>
  <dcterms:created xsi:type="dcterms:W3CDTF">2014-10-08T23:03:32Z</dcterms:created>
  <dcterms:modified xsi:type="dcterms:W3CDTF">2020-12-16T18:02:21Z</dcterms:modified>
</cp:coreProperties>
</file>