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14" r:id="rId12"/>
    <p:sldId id="1416" r:id="rId13"/>
    <p:sldId id="1419" r:id="rId14"/>
    <p:sldId id="1425" r:id="rId15"/>
    <p:sldId id="1427" r:id="rId16"/>
    <p:sldId id="1428" r:id="rId17"/>
    <p:sldId id="1426" r:id="rId18"/>
    <p:sldId id="1429" r:id="rId19"/>
    <p:sldId id="1430" r:id="rId20"/>
    <p:sldId id="1431" r:id="rId21"/>
    <p:sldId id="1418" r:id="rId22"/>
    <p:sldId id="1402" r:id="rId23"/>
    <p:sldId id="1417" r:id="rId24"/>
    <p:sldId id="1415" r:id="rId25"/>
    <p:sldId id="1432" r:id="rId26"/>
    <p:sldId id="1433" r:id="rId27"/>
    <p:sldId id="1434" r:id="rId28"/>
    <p:sldId id="1435" r:id="rId29"/>
    <p:sldId id="1436" r:id="rId30"/>
    <p:sldId id="1437" r:id="rId31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16"/>
            <p14:sldId id="1419"/>
            <p14:sldId id="1425"/>
            <p14:sldId id="1427"/>
            <p14:sldId id="1428"/>
            <p14:sldId id="1426"/>
            <p14:sldId id="1429"/>
            <p14:sldId id="1430"/>
            <p14:sldId id="1431"/>
            <p14:sldId id="1418"/>
            <p14:sldId id="1402"/>
            <p14:sldId id="1417"/>
            <p14:sldId id="1415"/>
            <p14:sldId id="1432"/>
            <p14:sldId id="1433"/>
            <p14:sldId id="1434"/>
            <p14:sldId id="1435"/>
            <p14:sldId id="1436"/>
            <p14:sldId id="143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DDDDDD"/>
    <a:srgbClr val="000000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14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78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5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5.xml"/><Relationship Id="rId5" Type="http://schemas.microsoft.com/office/2007/relationships/hdphoto" Target="../media/hdphoto10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slide" Target="slide15.xml"/><Relationship Id="rId7" Type="http://schemas.openxmlformats.org/officeDocument/2006/relationships/image" Target="../media/image25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67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8794" y="348917"/>
            <a:ext cx="4000528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15616" y="1933671"/>
            <a:ext cx="4351550" cy="1886973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Thème:  </a:t>
            </a:r>
            <a:endParaRPr lang="fr-FR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fr-FR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 expérience de la  conservation du portfolio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58155" y="1935519"/>
            <a:ext cx="545620" cy="11806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58155" y="3280782"/>
            <a:ext cx="545620" cy="11806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15768" y="361576"/>
            <a:ext cx="1097437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FF33CC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277" y="2324869"/>
            <a:ext cx="3484979" cy="211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15768" y="361576"/>
            <a:ext cx="1097437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>
              <a:spcBef>
                <a:spcPts val="95"/>
              </a:spcBef>
            </a:pPr>
            <a:r>
              <a:rPr lang="en-US" sz="2800" spc="-5" dirty="0" smtClean="0">
                <a:solidFill>
                  <a:srgbClr val="FEFEFE"/>
                </a:solidFill>
                <a:latin typeface="Arial"/>
                <a:cs typeface="Arial"/>
              </a:rPr>
              <a:t>10-classe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617" y="163176"/>
            <a:ext cx="1273427" cy="12734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" y="93506"/>
            <a:ext cx="9024937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3948" y="2428875"/>
            <a:ext cx="1822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</a:rPr>
              <a:t>Solution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540" y="2910736"/>
            <a:ext cx="1249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7030A0"/>
                </a:solidFill>
              </a:rPr>
              <a:t>Vrai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7030A0"/>
                </a:solidFill>
              </a:rPr>
              <a:t>Faux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7030A0"/>
                </a:solidFill>
              </a:rPr>
              <a:t>Faux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7030A0"/>
                </a:solidFill>
              </a:rPr>
              <a:t>Faux</a:t>
            </a:r>
          </a:p>
          <a:p>
            <a:pPr marL="342900" indent="-342900">
              <a:buAutoNum type="arabicPeriod"/>
            </a:pPr>
            <a:r>
              <a:rPr lang="fr-FR" sz="2400" b="1" dirty="0" smtClean="0">
                <a:solidFill>
                  <a:srgbClr val="7030A0"/>
                </a:solidFill>
              </a:rPr>
              <a:t>vrai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910736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560332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20272" y="6173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  148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88" b="97424" l="9896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47" r="23929" b="3186"/>
          <a:stretch/>
        </p:blipFill>
        <p:spPr>
          <a:xfrm flipH="1">
            <a:off x="7344308" y="190839"/>
            <a:ext cx="1799692" cy="494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7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294"/>
          <a:stretch/>
        </p:blipFill>
        <p:spPr bwMode="auto">
          <a:xfrm>
            <a:off x="563" y="605789"/>
            <a:ext cx="7523765" cy="125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99"/>
          <a:stretch/>
        </p:blipFill>
        <p:spPr bwMode="auto">
          <a:xfrm>
            <a:off x="107504" y="1861850"/>
            <a:ext cx="7583636" cy="328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91140" y="159482"/>
            <a:ext cx="128753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Lisez  le</a:t>
            </a:r>
          </a:p>
          <a:p>
            <a:r>
              <a:rPr lang="fr-FR" dirty="0"/>
              <a:t>d</a:t>
            </a:r>
            <a:r>
              <a:rPr lang="fr-FR" dirty="0" smtClean="0"/>
              <a:t>ocument</a:t>
            </a:r>
          </a:p>
          <a:p>
            <a:r>
              <a:rPr lang="fr-FR" dirty="0"/>
              <a:t>e</a:t>
            </a:r>
            <a:r>
              <a:rPr lang="fr-FR" dirty="0" smtClean="0"/>
              <a:t>t   faites</a:t>
            </a:r>
          </a:p>
          <a:p>
            <a:r>
              <a:rPr lang="fr-FR" dirty="0"/>
              <a:t>a</a:t>
            </a:r>
            <a:r>
              <a:rPr lang="fr-FR" dirty="0" smtClean="0"/>
              <a:t>ttention</a:t>
            </a:r>
          </a:p>
          <a:p>
            <a:r>
              <a:rPr lang="fr-FR" dirty="0"/>
              <a:t>a</a:t>
            </a:r>
            <a:r>
              <a:rPr lang="fr-FR" dirty="0" smtClean="0"/>
              <a:t>ux  </a:t>
            </a:r>
          </a:p>
          <a:p>
            <a:r>
              <a:rPr lang="fr-FR" dirty="0"/>
              <a:t>c</a:t>
            </a:r>
            <a:r>
              <a:rPr lang="fr-FR" dirty="0" smtClean="0"/>
              <a:t>onseils</a:t>
            </a:r>
          </a:p>
          <a:p>
            <a:r>
              <a:rPr lang="fr-FR" dirty="0" smtClean="0"/>
              <a:t> du  </a:t>
            </a:r>
          </a:p>
          <a:p>
            <a:r>
              <a:rPr lang="fr-FR" dirty="0"/>
              <a:t>p</a:t>
            </a:r>
            <a:r>
              <a:rPr lang="fr-FR" dirty="0" smtClean="0"/>
              <a:t>rofesseur</a:t>
            </a:r>
          </a:p>
          <a:p>
            <a:r>
              <a:rPr lang="fr-FR" dirty="0"/>
              <a:t>d</a:t>
            </a:r>
            <a:r>
              <a:rPr lang="fr-FR" dirty="0" smtClean="0"/>
              <a:t>e  </a:t>
            </a:r>
          </a:p>
          <a:p>
            <a:r>
              <a:rPr lang="fr-FR" dirty="0" smtClean="0"/>
              <a:t>Moukhlisa.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99755" y="159482"/>
            <a:ext cx="6199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Une  bonne  expérience  sur  le  maintien  d’u  portfolio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8818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702" y="229057"/>
            <a:ext cx="2220062" cy="411148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206"/>
              </a:spcBef>
            </a:pPr>
            <a:r>
              <a:rPr lang="fr-FR" sz="2500" dirty="0" smtClean="0"/>
              <a:t>Activités</a:t>
            </a:r>
            <a:endParaRPr sz="2500" dirty="0"/>
          </a:p>
        </p:txBody>
      </p:sp>
      <p:sp>
        <p:nvSpPr>
          <p:cNvPr id="16" name="TextBox 15"/>
          <p:cNvSpPr txBox="1"/>
          <p:nvPr/>
        </p:nvSpPr>
        <p:spPr>
          <a:xfrm>
            <a:off x="5499312" y="1162143"/>
            <a:ext cx="3327571" cy="79291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300" b="1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Questions: </a:t>
            </a:r>
            <a:r>
              <a:rPr lang="en-US" sz="13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Moukhlisa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Elle  a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Où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fait-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elle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ses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études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Quand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a-t-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elle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un  bonne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expérience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maintien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d’un  portfolio?  (…) </a:t>
            </a:r>
            <a:endParaRPr lang="en-US" sz="14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9153" y="2095071"/>
            <a:ext cx="3327570" cy="57746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3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Traduisez</a:t>
            </a:r>
            <a:r>
              <a:rPr lang="en-US" sz="1300" b="1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:  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le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maintien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d’un   portfolio,  un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miroir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des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connaissances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une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faiblesse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,  (…)</a:t>
            </a:r>
            <a:endParaRPr lang="en-US" sz="1400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89152" y="3645966"/>
            <a:ext cx="3183555" cy="79291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3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Trouvez</a:t>
            </a:r>
            <a:r>
              <a:rPr lang="en-US" sz="13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sz="13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synonyme</a:t>
            </a:r>
            <a:r>
              <a:rPr lang="en-US" sz="13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du  mot:   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joyeux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voir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de  temps  en  temps,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connaître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rassembler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important,  (…)</a:t>
            </a:r>
            <a:endParaRPr lang="en-US" sz="14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99313" y="2814639"/>
            <a:ext cx="3327570" cy="79291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3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Trouvez</a:t>
            </a:r>
            <a:r>
              <a:rPr lang="en-US" sz="13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3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l’antonyme</a:t>
            </a:r>
            <a:r>
              <a:rPr lang="en-US" sz="13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du  mot: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l’année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dernièr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e,    bon,  beaucoup,  plus,  avec,  fort,   </a:t>
            </a:r>
            <a:r>
              <a:rPr lang="en-US" sz="14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amusant</a:t>
            </a:r>
            <a:r>
              <a:rPr lang="en-US" sz="14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utile (…)  </a:t>
            </a:r>
            <a:endParaRPr lang="en-US" sz="14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409982" y="1187417"/>
            <a:ext cx="0" cy="3301312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4815029" y="1238135"/>
            <a:ext cx="675074" cy="674991"/>
          </a:xfrm>
          <a:prstGeom prst="ellipse">
            <a:avLst/>
          </a:prstGeom>
          <a:solidFill>
            <a:srgbClr val="FF33CC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4815029" y="2059302"/>
            <a:ext cx="675074" cy="674991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4815029" y="2880470"/>
            <a:ext cx="675074" cy="674991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4815029" y="370163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3" name="Управляющая кнопка: далее 2">
            <a:hlinkClick r:id="rId6" action="ppaction://hlinksldjump" highlightClick="1"/>
          </p:cNvPr>
          <p:cNvSpPr/>
          <p:nvPr/>
        </p:nvSpPr>
        <p:spPr>
          <a:xfrm>
            <a:off x="4397234" y="4587974"/>
            <a:ext cx="521208" cy="396044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14" b="95206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41" t="6233" r="17470" b="8516"/>
          <a:stretch/>
        </p:blipFill>
        <p:spPr>
          <a:xfrm>
            <a:off x="594911" y="837282"/>
            <a:ext cx="2644048" cy="406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11"/>
          <p:cNvSpPr/>
          <p:nvPr/>
        </p:nvSpPr>
        <p:spPr>
          <a:xfrm>
            <a:off x="539552" y="226446"/>
            <a:ext cx="675074" cy="674991"/>
          </a:xfrm>
          <a:prstGeom prst="ellipse">
            <a:avLst/>
          </a:prstGeom>
          <a:solidFill>
            <a:srgbClr val="FF33CC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63886"/>
            <a:ext cx="14761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000" b="1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</a:t>
            </a:r>
            <a:r>
              <a:rPr lang="en-US" sz="20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en-US" sz="20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426" y="987574"/>
            <a:ext cx="8100900" cy="325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Moukhlisa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-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fille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ouzbèke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Elle  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  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 Elle  a  16 ans.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Où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fait-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elle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ses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études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 Elle  fait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ses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études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au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lycée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académique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Quand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a-t-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elle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un  bonne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expérience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sz="1600" kern="0" spc="-52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maintien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d’un  portfolio? 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L’année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dernière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elle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a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bonne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expérience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maintien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d’un  portfolio.  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Est-ce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ennuyeux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avoir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un  portfolio?  -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Mais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non,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joyeux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et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intéressant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d’avoir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un  portfolio.  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Pourquoi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-  Il  aide  à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travailler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et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connaître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soi-même</a:t>
            </a:r>
            <a:r>
              <a:rPr lang="en-US" sz="1600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Qu’est-ce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qui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plus important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maintien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d’un portfolio?  -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sont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des  tests et quiz, des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écrits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des  lectures  de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bandes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sonores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 de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photographies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Comment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peut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-on savoir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a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atteint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l’objectif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visé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-  On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peut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donner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des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évaluations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à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l’aide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des  questions  et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réponses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Управляющая кнопка: назад 2">
            <a:hlinkClick r:id="rId2" action="ppaction://hlinksldjump" highlightClick="1"/>
          </p:cNvPr>
          <p:cNvSpPr/>
          <p:nvPr/>
        </p:nvSpPr>
        <p:spPr>
          <a:xfrm>
            <a:off x="4355976" y="4659982"/>
            <a:ext cx="521208" cy="396044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36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503548" y="267494"/>
            <a:ext cx="675074" cy="674991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lang="en-US" sz="2900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404934"/>
            <a:ext cx="1302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Traduisez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95586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  maintien  d’un  </a:t>
            </a:r>
            <a:r>
              <a:rPr lang="fr-FR" dirty="0" smtClean="0"/>
              <a:t>portfolio         -</a:t>
            </a:r>
            <a:endParaRPr lang="fr-FR" dirty="0"/>
          </a:p>
          <a:p>
            <a:r>
              <a:rPr lang="fr-FR" dirty="0"/>
              <a:t>un  </a:t>
            </a:r>
            <a:r>
              <a:rPr lang="fr-FR" dirty="0" smtClean="0"/>
              <a:t>miroir  des  connaissances  -</a:t>
            </a:r>
            <a:endParaRPr lang="fr-FR" dirty="0"/>
          </a:p>
          <a:p>
            <a:r>
              <a:rPr lang="fr-FR" dirty="0"/>
              <a:t>une  </a:t>
            </a:r>
            <a:r>
              <a:rPr lang="fr-FR" dirty="0" smtClean="0"/>
              <a:t>faiblesse                             -</a:t>
            </a:r>
            <a:endParaRPr lang="ru-RU" dirty="0"/>
          </a:p>
          <a:p>
            <a:r>
              <a:rPr lang="fr-FR" dirty="0"/>
              <a:t>e</a:t>
            </a:r>
            <a:r>
              <a:rPr lang="fr-FR" dirty="0" smtClean="0"/>
              <a:t>ssayer                                      -</a:t>
            </a:r>
          </a:p>
          <a:p>
            <a:r>
              <a:rPr lang="fr-FR" dirty="0"/>
              <a:t>r</a:t>
            </a:r>
            <a:r>
              <a:rPr lang="fr-FR" dirty="0" smtClean="0"/>
              <a:t>assembler                                 -</a:t>
            </a:r>
          </a:p>
          <a:p>
            <a:r>
              <a:rPr lang="fr-FR" dirty="0"/>
              <a:t>u</a:t>
            </a:r>
            <a:r>
              <a:rPr lang="fr-FR" dirty="0" smtClean="0"/>
              <a:t>ne valeur                                  -                                   </a:t>
            </a:r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4355976" y="4659982"/>
            <a:ext cx="521208" cy="396044"/>
          </a:xfrm>
          <a:prstGeom prst="actionButtonBackPrevious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14">
            <a:hlinkClick r:id="rId2" action="ppaction://hlinksldjump"/>
          </p:cNvPr>
          <p:cNvSpPr/>
          <p:nvPr/>
        </p:nvSpPr>
        <p:spPr>
          <a:xfrm>
            <a:off x="539552" y="267494"/>
            <a:ext cx="675074" cy="674991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0831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000" b="1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Trouvez</a:t>
            </a:r>
            <a:r>
              <a:rPr lang="en-US" sz="2000" b="1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l’antonyme</a:t>
            </a:r>
            <a:r>
              <a:rPr lang="en-US" sz="20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mot:</a:t>
            </a:r>
            <a:endParaRPr lang="en-US" sz="20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059582"/>
            <a:ext cx="5220072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err="1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l’année</a:t>
            </a:r>
            <a:r>
              <a:rPr lang="en-US" sz="2000" kern="0" spc="-52" dirty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dernière</a:t>
            </a: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-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l’année</a:t>
            </a: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prochaine</a:t>
            </a: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bon                                   -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mauvais</a:t>
            </a:r>
            <a:endParaRPr lang="en-US" sz="20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beaucoup                      -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peu</a:t>
            </a:r>
            <a:endParaRPr lang="en-US" sz="20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plus                                  -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moins</a:t>
            </a:r>
            <a:endParaRPr lang="en-US" sz="20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vec                                 -  sans 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                                   -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faible</a:t>
            </a:r>
            <a:endParaRPr lang="en-US" sz="20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amusant</a:t>
            </a: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- </a:t>
            </a:r>
            <a:r>
              <a:rPr lang="en-US" sz="2000" kern="0" spc="-52" dirty="0" err="1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nnuyeux</a:t>
            </a:r>
            <a:endParaRPr lang="en-US" sz="20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utile                                 -  inutile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2000" kern="0" spc="-52" dirty="0" err="1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rouver</a:t>
            </a:r>
            <a:r>
              <a:rPr lang="en-US" sz="20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-  </a:t>
            </a:r>
            <a:r>
              <a:rPr lang="en-US" sz="20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perdre</a:t>
            </a:r>
            <a:endParaRPr lang="en-US" sz="2000" kern="0" spc="-52" dirty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0"/>
            <a:ext cx="3643306" cy="48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0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14">
            <a:hlinkClick r:id="rId2" action="ppaction://hlinksldjump"/>
          </p:cNvPr>
          <p:cNvSpPr/>
          <p:nvPr/>
        </p:nvSpPr>
        <p:spPr>
          <a:xfrm>
            <a:off x="467544" y="30349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34871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000" b="1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Trouvez</a:t>
            </a:r>
            <a:r>
              <a:rPr lang="en-US" sz="2000" b="1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</a:t>
            </a:r>
            <a:r>
              <a:rPr lang="en-US" sz="2000" b="1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synonyme</a:t>
            </a:r>
            <a:r>
              <a:rPr lang="en-US" sz="2000" b="1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 mot:</a:t>
            </a:r>
            <a:endParaRPr lang="en-US" sz="20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546" y="1131590"/>
            <a:ext cx="5527213" cy="3241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joyeux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= 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gai</a:t>
            </a:r>
            <a:endParaRPr lang="en-US" sz="22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voir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    =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regarder</a:t>
            </a:r>
            <a:endParaRPr lang="en-US" sz="22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 </a:t>
            </a:r>
            <a:r>
              <a:rPr lang="en-US" sz="2200" kern="0" spc="-52" dirty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temps  en  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temps     = 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parfois</a:t>
            </a:r>
            <a:endParaRPr lang="en-US" sz="22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connaître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=  savoir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 souvenir                       =  se 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rappeller</a:t>
            </a:r>
            <a:endParaRPr lang="en-US" sz="22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 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objectif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=  un  but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ernier                                 = premier</a:t>
            </a: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  portfolio                      =  un  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portfeuille</a:t>
            </a:r>
            <a:endParaRPr lang="en-US" sz="2200" kern="0" spc="-52" dirty="0" smtClean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914298">
              <a:spcAft>
                <a:spcPts val="149"/>
              </a:spcAft>
              <a:defRPr/>
            </a:pPr>
            <a:r>
              <a:rPr lang="en-US" sz="2200" kern="0" spc="-52" dirty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  avis                                =  </a:t>
            </a:r>
            <a:r>
              <a:rPr lang="en-US" sz="2200" kern="0" spc="-52" dirty="0" err="1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</a:t>
            </a:r>
            <a:r>
              <a:rPr lang="en-US" sz="2200" kern="0" spc="-52" dirty="0" smtClean="0">
                <a:solidFill>
                  <a:srgbClr val="7030A0"/>
                </a:solidFill>
                <a:latin typeface="Eras Bold ITC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opinion</a:t>
            </a:r>
            <a:endParaRPr lang="en-US" sz="2200" kern="0" spc="-52" dirty="0">
              <a:solidFill>
                <a:srgbClr val="7030A0"/>
              </a:solidFill>
              <a:latin typeface="Eras Bold ITC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70" y="-23551"/>
            <a:ext cx="35004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0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482"/>
            <a:ext cx="8077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2797066"/>
            <a:ext cx="306365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000" b="1" dirty="0" smtClean="0">
                <a:solidFill>
                  <a:srgbClr val="002060"/>
                </a:solidFill>
              </a:rPr>
              <a:t>précieux</a:t>
            </a:r>
          </a:p>
          <a:p>
            <a:pPr marL="342900" indent="-342900">
              <a:buAutoNum type="arabicPeriod"/>
            </a:pPr>
            <a:r>
              <a:rPr lang="fr-FR" sz="2000" b="1" dirty="0">
                <a:solidFill>
                  <a:srgbClr val="002060"/>
                </a:solidFill>
              </a:rPr>
              <a:t>u</a:t>
            </a:r>
            <a:r>
              <a:rPr lang="fr-FR" sz="2000" b="1" dirty="0" smtClean="0">
                <a:solidFill>
                  <a:srgbClr val="002060"/>
                </a:solidFill>
              </a:rPr>
              <a:t>ne  faiblesse</a:t>
            </a:r>
          </a:p>
          <a:p>
            <a:pPr marL="342900" indent="-342900">
              <a:buAutoNum type="arabicPeriod"/>
            </a:pPr>
            <a:r>
              <a:rPr lang="fr-FR" sz="2000" b="1" dirty="0">
                <a:solidFill>
                  <a:srgbClr val="002060"/>
                </a:solidFill>
              </a:rPr>
              <a:t>d</a:t>
            </a:r>
            <a:r>
              <a:rPr lang="fr-FR" sz="2000" b="1" dirty="0" smtClean="0">
                <a:solidFill>
                  <a:srgbClr val="002060"/>
                </a:solidFill>
              </a:rPr>
              <a:t>onner  les  liaisons </a:t>
            </a:r>
          </a:p>
          <a:p>
            <a:pPr marL="342900" indent="-342900">
              <a:buAutoNum type="arabicPeriod"/>
            </a:pPr>
            <a:r>
              <a:rPr lang="fr-FR" sz="2000" b="1" dirty="0" smtClean="0">
                <a:solidFill>
                  <a:srgbClr val="002060"/>
                </a:solidFill>
              </a:rPr>
              <a:t>suivre  les  avis</a:t>
            </a:r>
          </a:p>
          <a:p>
            <a:pPr marL="342900" indent="-342900">
              <a:buAutoNum type="arabicPeriod"/>
            </a:pPr>
            <a:r>
              <a:rPr lang="fr-FR" sz="2000" b="1" dirty="0">
                <a:solidFill>
                  <a:srgbClr val="002060"/>
                </a:solidFill>
              </a:rPr>
              <a:t>f</a:t>
            </a:r>
            <a:r>
              <a:rPr lang="fr-FR" sz="2000" b="1" dirty="0" smtClean="0">
                <a:solidFill>
                  <a:srgbClr val="002060"/>
                </a:solidFill>
              </a:rPr>
              <a:t>aire  un  choix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983" y="2396956"/>
            <a:ext cx="1412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7030A0"/>
                </a:solidFill>
              </a:rPr>
              <a:t>Solution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68" y="93315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2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"/>
            <a:ext cx="8935188" cy="249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3549" y="2571750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C’était  l’île  mystérieuse  de  mes  connaissances  et  mes  réussites.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J’ai  remarqué  que  je  peux  atteindre  mon  but  en  évaluant  mon  travail.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Une  importante  partie  pour  moi  était  le  choix   des  objets  utiles  pour  mon  portfolio. 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L’idée  que  j’aimais  et  jouissait  ça  c’est  que  je  pouvais  la  partager  avec  mes  copains.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Les  mots  clés  pour  moi  étaient   les  buts  et  les  atteindre.</a:t>
            </a:r>
          </a:p>
          <a:p>
            <a:r>
              <a:rPr lang="fr-FR" b="1" dirty="0" smtClean="0">
                <a:solidFill>
                  <a:srgbClr val="002060"/>
                </a:solidFill>
              </a:rPr>
              <a:t>L’idée  qui  a  reçu  mon  intérêt  est  ce  qu’on  peut  être  plus  formé</a:t>
            </a:r>
            <a:r>
              <a:rPr lang="fr-FR" dirty="0" smtClean="0"/>
              <a:t>.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24328" y="213041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1328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38"/>
          <a:stretch/>
        </p:blipFill>
        <p:spPr bwMode="auto">
          <a:xfrm>
            <a:off x="2" y="0"/>
            <a:ext cx="8352418" cy="98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02" t="22781" r="13134" b="7123"/>
          <a:stretch/>
        </p:blipFill>
        <p:spPr bwMode="auto">
          <a:xfrm>
            <a:off x="251520" y="987574"/>
            <a:ext cx="6768752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08" b="92660" l="10000" r="9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61" t="3778" r="27781" b="6666"/>
          <a:stretch/>
        </p:blipFill>
        <p:spPr>
          <a:xfrm>
            <a:off x="7498080" y="411510"/>
            <a:ext cx="1451610" cy="468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4" y="1144948"/>
            <a:ext cx="8784977" cy="279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1540" y="303498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Devoir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6322" y="741094"/>
            <a:ext cx="8674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Lire  le  texte  (p.  149)  et   receuillir  les  nouvels  objets  dans  son  portfolio.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7303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75506"/>
            <a:ext cx="3676650" cy="2019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2751770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ernard MT Condensed" panose="02050806060905020404" pitchFamily="18" charset="0"/>
              </a:rPr>
              <a:t>Pour  votre  attention!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82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33"/>
          <a:stretch/>
        </p:blipFill>
        <p:spPr bwMode="auto">
          <a:xfrm>
            <a:off x="161925" y="132201"/>
            <a:ext cx="8818563" cy="4887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5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0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672830"/>
            <a:ext cx="83689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000" dirty="0" smtClean="0"/>
              <a:t>Nous  ne  possédons  que  18 classes  en  tout.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Les  deux  premiers  jours  après  la  rentrée  seront  chargés.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Le  séisme  a  causé  la  mort  de  cinq  mille  personnes.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Noémie  a  gagné  dix  millions  de  centimes  au  loto!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Le  magasin  a  un  stock  de  deux  mille  jouets. 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Pourquoi  n’as-tu  pas  précisé  dans  le  rapport  que  le  malade  à  dix ans?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Leila,  ouvre  </a:t>
            </a:r>
            <a:r>
              <a:rPr lang="fr-FR" sz="2000" dirty="0" smtClean="0"/>
              <a:t>s’i</a:t>
            </a:r>
            <a:r>
              <a:rPr lang="en-US" sz="2000"/>
              <a:t>l</a:t>
            </a:r>
            <a:r>
              <a:rPr lang="fr-FR" sz="2000" smtClean="0"/>
              <a:t>  </a:t>
            </a:r>
            <a:r>
              <a:rPr lang="fr-FR" sz="2000" dirty="0" smtClean="0"/>
              <a:t>te  plaît,  le  livre  à  la  page  soixante.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Nous  sommes  en  liquidation   totale,  il  nous  reste  que  douze  mille  livre  en  ce  moment. 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Je  t’ai  demandé  d’acheter  quarante-quatre  bonbons  et  non  quatorze!</a:t>
            </a:r>
          </a:p>
          <a:p>
            <a:pPr marL="342900" indent="-342900">
              <a:buAutoNum type="arabicPeriod"/>
            </a:pPr>
            <a:r>
              <a:rPr lang="fr-FR" sz="2000" dirty="0" smtClean="0"/>
              <a:t> Il  y  a  des  centaines  d’élèves  dans  cet  énorme  lycée.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2210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6" r="52819" b="7312"/>
          <a:stretch/>
        </p:blipFill>
        <p:spPr bwMode="auto">
          <a:xfrm>
            <a:off x="9053" y="493178"/>
            <a:ext cx="2772308" cy="189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90773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écrit  cela</a:t>
            </a: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7"/>
          <a:stretch/>
        </p:blipFill>
        <p:spPr bwMode="auto">
          <a:xfrm>
            <a:off x="6846762" y="519522"/>
            <a:ext cx="2124361" cy="207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7984" y="2016067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bien  utilisé  mon  temps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23846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Leçon 3 (p.p. 145-146)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51086" y="123846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Liez  les  images  avec  les  phrases  </a:t>
            </a:r>
            <a:endParaRPr lang="ru-RU" b="1" dirty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95"/>
          <a:stretch/>
        </p:blipFill>
        <p:spPr bwMode="auto">
          <a:xfrm>
            <a:off x="107504" y="2595141"/>
            <a:ext cx="2682597" cy="176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82623" y="311181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utilisé  les  ordinateurs</a:t>
            </a:r>
            <a:endParaRPr lang="ru-RU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381"/>
          <a:stretch/>
        </p:blipFill>
        <p:spPr bwMode="auto">
          <a:xfrm>
            <a:off x="6203103" y="2931790"/>
            <a:ext cx="2940897" cy="176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4930" y="418433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fait  cela  pour  l’art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7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62"/>
          <a:stretch/>
        </p:blipFill>
        <p:spPr bwMode="auto">
          <a:xfrm>
            <a:off x="107504" y="123478"/>
            <a:ext cx="3206130" cy="177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9"/>
          <a:stretch/>
        </p:blipFill>
        <p:spPr bwMode="auto">
          <a:xfrm>
            <a:off x="5904148" y="123478"/>
            <a:ext cx="3132535" cy="174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46387"/>
            <a:ext cx="3460750" cy="267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38619" y="275177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  lisais</a:t>
            </a:r>
            <a:endParaRPr lang="ru-RU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78455" y="2391730"/>
            <a:ext cx="23590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26803" y="404791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écouté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13613" y="303498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C’était  dur  et  j’ai  essayé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08143" y="1861721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J’ai  été  créative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15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2571750"/>
            <a:ext cx="3709923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37" y="87475"/>
            <a:ext cx="3074269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88" y="133477"/>
            <a:ext cx="2773819" cy="175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2067694"/>
            <a:ext cx="2366963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1415" y="152927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communiqué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9692" y="3687874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J’ai  posé  des  questions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04296" y="1876464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  suis  fier  de  mes  études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87702" y="4443958"/>
            <a:ext cx="507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J’ai  travaillé  avec  mes  camarades  de  </a:t>
            </a:r>
            <a:r>
              <a:rPr lang="fr-FR" dirty="0" smtClean="0"/>
              <a:t>classe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40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20638"/>
            <a:ext cx="8982075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75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4" y="10727"/>
            <a:ext cx="9036496" cy="301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00892" y="2786064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7030A0"/>
                </a:solidFill>
              </a:rPr>
              <a:t>Solution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539" y="2928941"/>
            <a:ext cx="25571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b="1" dirty="0" smtClean="0">
                <a:solidFill>
                  <a:srgbClr val="002060"/>
                </a:solidFill>
              </a:rPr>
              <a:t>observer</a:t>
            </a:r>
          </a:p>
          <a:p>
            <a:pPr marL="342900" indent="-342900">
              <a:buAutoNum type="arabicParenR"/>
            </a:pPr>
            <a:r>
              <a:rPr lang="fr-FR" b="1" dirty="0">
                <a:solidFill>
                  <a:srgbClr val="002060"/>
                </a:solidFill>
              </a:rPr>
              <a:t>l</a:t>
            </a:r>
            <a:r>
              <a:rPr lang="fr-FR" b="1" dirty="0" smtClean="0">
                <a:solidFill>
                  <a:srgbClr val="002060"/>
                </a:solidFill>
              </a:rPr>
              <a:t>es  partenaires</a:t>
            </a:r>
          </a:p>
          <a:p>
            <a:pPr marL="342900" indent="-342900">
              <a:buAutoNum type="arabicParenR"/>
            </a:pPr>
            <a:r>
              <a:rPr lang="fr-FR" b="1" dirty="0">
                <a:solidFill>
                  <a:srgbClr val="002060"/>
                </a:solidFill>
              </a:rPr>
              <a:t>e</a:t>
            </a:r>
            <a:r>
              <a:rPr lang="fr-FR" b="1" dirty="0" smtClean="0">
                <a:solidFill>
                  <a:srgbClr val="002060"/>
                </a:solidFill>
              </a:rPr>
              <a:t>xpérimentés</a:t>
            </a:r>
          </a:p>
          <a:p>
            <a:pPr marL="342900" indent="-342900">
              <a:buAutoNum type="arabicParenR"/>
            </a:pPr>
            <a:r>
              <a:rPr lang="fr-FR" b="1" dirty="0">
                <a:solidFill>
                  <a:srgbClr val="002060"/>
                </a:solidFill>
              </a:rPr>
              <a:t>a</a:t>
            </a:r>
            <a:r>
              <a:rPr lang="fr-FR" b="1" dirty="0" smtClean="0">
                <a:solidFill>
                  <a:srgbClr val="002060"/>
                </a:solidFill>
              </a:rPr>
              <a:t>vez  fait</a:t>
            </a:r>
          </a:p>
          <a:p>
            <a:pPr marL="342900" indent="-342900">
              <a:buAutoNum type="arabicParenR"/>
            </a:pPr>
            <a:r>
              <a:rPr lang="fr-FR" b="1" dirty="0">
                <a:solidFill>
                  <a:srgbClr val="002060"/>
                </a:solidFill>
              </a:rPr>
              <a:t>l</a:t>
            </a:r>
            <a:r>
              <a:rPr lang="fr-FR" b="1" dirty="0" smtClean="0">
                <a:solidFill>
                  <a:srgbClr val="002060"/>
                </a:solidFill>
              </a:rPr>
              <a:t>a  réflexion</a:t>
            </a:r>
            <a:endParaRPr lang="fr-FR" b="1" dirty="0">
              <a:solidFill>
                <a:srgbClr val="002060"/>
              </a:solidFill>
            </a:endParaRPr>
          </a:p>
          <a:p>
            <a:pPr marL="342900" indent="-342900">
              <a:buAutoNum type="arabicParenR"/>
            </a:pPr>
            <a:r>
              <a:rPr lang="fr-FR" b="1" dirty="0">
                <a:solidFill>
                  <a:srgbClr val="002060"/>
                </a:solidFill>
              </a:rPr>
              <a:t>d</a:t>
            </a:r>
            <a:r>
              <a:rPr lang="fr-FR" b="1" dirty="0" smtClean="0">
                <a:solidFill>
                  <a:srgbClr val="002060"/>
                </a:solidFill>
              </a:rPr>
              <a:t>ans  les  groupes</a:t>
            </a:r>
          </a:p>
          <a:p>
            <a:pPr marL="342900" indent="-342900">
              <a:buAutoNum type="arabicParenR"/>
            </a:pPr>
            <a:r>
              <a:rPr lang="fr-FR" b="1" dirty="0">
                <a:solidFill>
                  <a:srgbClr val="002060"/>
                </a:solidFill>
              </a:rPr>
              <a:t>l</a:t>
            </a:r>
            <a:r>
              <a:rPr lang="fr-FR" b="1" dirty="0" smtClean="0">
                <a:solidFill>
                  <a:srgbClr val="002060"/>
                </a:solidFill>
              </a:rPr>
              <a:t>a  lettre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353" y="3427062"/>
            <a:ext cx="26479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6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151296</TotalTime>
  <Words>699</Words>
  <Application>Microsoft Office PowerPoint</Application>
  <PresentationFormat>Экран (16:9)</PresentationFormat>
  <Paragraphs>120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Bernard MT Condensed</vt:lpstr>
      <vt:lpstr>Calibri</vt:lpstr>
      <vt:lpstr>Eras Bold ITC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1490</cp:revision>
  <dcterms:created xsi:type="dcterms:W3CDTF">2014-10-08T23:03:32Z</dcterms:created>
  <dcterms:modified xsi:type="dcterms:W3CDTF">2021-03-02T10:23:01Z</dcterms:modified>
</cp:coreProperties>
</file>