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2"/>
  </p:notesMasterIdLst>
  <p:sldIdLst>
    <p:sldId id="1356" r:id="rId11"/>
    <p:sldId id="1417" r:id="rId12"/>
    <p:sldId id="1435" r:id="rId13"/>
    <p:sldId id="1437" r:id="rId14"/>
    <p:sldId id="1438" r:id="rId15"/>
    <p:sldId id="1402" r:id="rId16"/>
    <p:sldId id="1414" r:id="rId17"/>
    <p:sldId id="1418" r:id="rId18"/>
    <p:sldId id="1419" r:id="rId19"/>
    <p:sldId id="1363" r:id="rId20"/>
    <p:sldId id="1420" r:id="rId21"/>
    <p:sldId id="1427" r:id="rId22"/>
    <p:sldId id="1426" r:id="rId23"/>
    <p:sldId id="1422" r:id="rId24"/>
    <p:sldId id="1424" r:id="rId25"/>
    <p:sldId id="1425" r:id="rId26"/>
    <p:sldId id="1429" r:id="rId27"/>
    <p:sldId id="1430" r:id="rId28"/>
    <p:sldId id="1431" r:id="rId29"/>
    <p:sldId id="1436" r:id="rId30"/>
    <p:sldId id="1434" r:id="rId31"/>
  </p:sldIdLst>
  <p:sldSz cx="9144000" cy="5143500" type="screen16x9"/>
  <p:notesSz cx="6858000" cy="9144000"/>
  <p:defaultTextStyle>
    <a:defPPr>
      <a:defRPr lang="en-US"/>
    </a:defPPr>
    <a:lvl1pPr marL="0" algn="l" defTabSz="914233" rtl="0" eaLnBrk="1" latinLnBrk="0" hangingPunct="1">
      <a:defRPr sz="1800" kern="1200">
        <a:solidFill>
          <a:schemeClr val="tx1"/>
        </a:solidFill>
        <a:latin typeface="+mn-lt"/>
        <a:ea typeface="+mn-ea"/>
        <a:cs typeface="+mn-cs"/>
      </a:defRPr>
    </a:lvl1pPr>
    <a:lvl2pPr marL="457117" algn="l" defTabSz="914233" rtl="0" eaLnBrk="1" latinLnBrk="0" hangingPunct="1">
      <a:defRPr sz="1800" kern="1200">
        <a:solidFill>
          <a:schemeClr val="tx1"/>
        </a:solidFill>
        <a:latin typeface="+mn-lt"/>
        <a:ea typeface="+mn-ea"/>
        <a:cs typeface="+mn-cs"/>
      </a:defRPr>
    </a:lvl2pPr>
    <a:lvl3pPr marL="914233" algn="l" defTabSz="914233" rtl="0" eaLnBrk="1" latinLnBrk="0" hangingPunct="1">
      <a:defRPr sz="1800" kern="1200">
        <a:solidFill>
          <a:schemeClr val="tx1"/>
        </a:solidFill>
        <a:latin typeface="+mn-lt"/>
        <a:ea typeface="+mn-ea"/>
        <a:cs typeface="+mn-cs"/>
      </a:defRPr>
    </a:lvl3pPr>
    <a:lvl4pPr marL="1371349" algn="l" defTabSz="914233" rtl="0" eaLnBrk="1" latinLnBrk="0" hangingPunct="1">
      <a:defRPr sz="1800" kern="1200">
        <a:solidFill>
          <a:schemeClr val="tx1"/>
        </a:solidFill>
        <a:latin typeface="+mn-lt"/>
        <a:ea typeface="+mn-ea"/>
        <a:cs typeface="+mn-cs"/>
      </a:defRPr>
    </a:lvl4pPr>
    <a:lvl5pPr marL="1828465" algn="l" defTabSz="914233" rtl="0" eaLnBrk="1" latinLnBrk="0" hangingPunct="1">
      <a:defRPr sz="1800" kern="1200">
        <a:solidFill>
          <a:schemeClr val="tx1"/>
        </a:solidFill>
        <a:latin typeface="+mn-lt"/>
        <a:ea typeface="+mn-ea"/>
        <a:cs typeface="+mn-cs"/>
      </a:defRPr>
    </a:lvl5pPr>
    <a:lvl6pPr marL="2285582" algn="l" defTabSz="914233" rtl="0" eaLnBrk="1" latinLnBrk="0" hangingPunct="1">
      <a:defRPr sz="1800" kern="1200">
        <a:solidFill>
          <a:schemeClr val="tx1"/>
        </a:solidFill>
        <a:latin typeface="+mn-lt"/>
        <a:ea typeface="+mn-ea"/>
        <a:cs typeface="+mn-cs"/>
      </a:defRPr>
    </a:lvl6pPr>
    <a:lvl7pPr marL="2742698" algn="l" defTabSz="914233" rtl="0" eaLnBrk="1" latinLnBrk="0" hangingPunct="1">
      <a:defRPr sz="1800" kern="1200">
        <a:solidFill>
          <a:schemeClr val="tx1"/>
        </a:solidFill>
        <a:latin typeface="+mn-lt"/>
        <a:ea typeface="+mn-ea"/>
        <a:cs typeface="+mn-cs"/>
      </a:defRPr>
    </a:lvl7pPr>
    <a:lvl8pPr marL="3199816" algn="l" defTabSz="914233" rtl="0" eaLnBrk="1" latinLnBrk="0" hangingPunct="1">
      <a:defRPr sz="1800" kern="1200">
        <a:solidFill>
          <a:schemeClr val="tx1"/>
        </a:solidFill>
        <a:latin typeface="+mn-lt"/>
        <a:ea typeface="+mn-ea"/>
        <a:cs typeface="+mn-cs"/>
      </a:defRPr>
    </a:lvl8pPr>
    <a:lvl9pPr marL="3656933" algn="l" defTabSz="9142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17"/>
            <p14:sldId id="1435"/>
            <p14:sldId id="1437"/>
            <p14:sldId id="1438"/>
            <p14:sldId id="1402"/>
            <p14:sldId id="1414"/>
            <p14:sldId id="1418"/>
            <p14:sldId id="1419"/>
            <p14:sldId id="1363"/>
            <p14:sldId id="1420"/>
            <p14:sldId id="1427"/>
            <p14:sldId id="1426"/>
            <p14:sldId id="1422"/>
            <p14:sldId id="1424"/>
            <p14:sldId id="1425"/>
            <p14:sldId id="1429"/>
            <p14:sldId id="1430"/>
            <p14:sldId id="1431"/>
            <p14:sldId id="1436"/>
            <p14:sldId id="1434"/>
          </p14:sldIdLst>
        </p14:section>
        <p14:section name="Custom icons" id="{AE7553D5-C09E-4928-A948-69A0E1F717F4}">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guide id="5" orient="horz" pos="1178">
          <p15:clr>
            <a:srgbClr val="A4A3A4"/>
          </p15:clr>
        </p15:guide>
        <p15:guide id="6" orient="horz" pos="821">
          <p15:clr>
            <a:srgbClr val="A4A3A4"/>
          </p15:clr>
        </p15:guide>
        <p15:guide id="7" pos="2988">
          <p15:clr>
            <a:srgbClr val="A4A3A4"/>
          </p15:clr>
        </p15:guide>
        <p15:guide id="8" pos="24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FF6600"/>
    <a:srgbClr val="FF9900"/>
    <a:srgbClr val="FF7C80"/>
    <a:srgbClr val="FF9999"/>
    <a:srgbClr val="DDDDDD"/>
    <a:srgbClr val="B2B2B2"/>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varScale="1">
        <p:scale>
          <a:sx n="141" d="100"/>
          <a:sy n="141" d="100"/>
        </p:scale>
        <p:origin x="672" y="114"/>
      </p:cViewPr>
      <p:guideLst>
        <p:guide orient="horz" pos="742"/>
        <p:guide pos="1882"/>
        <p:guide orient="horz" pos="517"/>
        <p:guide pos="1568"/>
        <p:guide orient="horz" pos="1178"/>
        <p:guide orient="horz" pos="821"/>
        <p:guide pos="2988"/>
        <p:guide pos="2489"/>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3/2/2021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457117" rtl="0" eaLnBrk="1" latinLnBrk="0" hangingPunct="1">
      <a:defRPr sz="1200" kern="1200">
        <a:solidFill>
          <a:schemeClr val="tx1"/>
        </a:solidFill>
        <a:latin typeface="+mn-lt"/>
        <a:ea typeface="+mn-ea"/>
        <a:cs typeface="+mn-cs"/>
      </a:defRPr>
    </a:lvl1pPr>
    <a:lvl2pPr marL="457117" algn="l" defTabSz="457117" rtl="0" eaLnBrk="1" latinLnBrk="0" hangingPunct="1">
      <a:defRPr sz="1200" kern="1200">
        <a:solidFill>
          <a:schemeClr val="tx1"/>
        </a:solidFill>
        <a:latin typeface="+mn-lt"/>
        <a:ea typeface="+mn-ea"/>
        <a:cs typeface="+mn-cs"/>
      </a:defRPr>
    </a:lvl2pPr>
    <a:lvl3pPr marL="914233" algn="l" defTabSz="457117" rtl="0" eaLnBrk="1" latinLnBrk="0" hangingPunct="1">
      <a:defRPr sz="1200" kern="1200">
        <a:solidFill>
          <a:schemeClr val="tx1"/>
        </a:solidFill>
        <a:latin typeface="+mn-lt"/>
        <a:ea typeface="+mn-ea"/>
        <a:cs typeface="+mn-cs"/>
      </a:defRPr>
    </a:lvl3pPr>
    <a:lvl4pPr marL="1371349" algn="l" defTabSz="457117" rtl="0" eaLnBrk="1" latinLnBrk="0" hangingPunct="1">
      <a:defRPr sz="1200" kern="1200">
        <a:solidFill>
          <a:schemeClr val="tx1"/>
        </a:solidFill>
        <a:latin typeface="+mn-lt"/>
        <a:ea typeface="+mn-ea"/>
        <a:cs typeface="+mn-cs"/>
      </a:defRPr>
    </a:lvl4pPr>
    <a:lvl5pPr marL="1828465" algn="l" defTabSz="457117" rtl="0" eaLnBrk="1" latinLnBrk="0" hangingPunct="1">
      <a:defRPr sz="1200" kern="1200">
        <a:solidFill>
          <a:schemeClr val="tx1"/>
        </a:solidFill>
        <a:latin typeface="+mn-lt"/>
        <a:ea typeface="+mn-ea"/>
        <a:cs typeface="+mn-cs"/>
      </a:defRPr>
    </a:lvl5pPr>
    <a:lvl6pPr marL="2285582" algn="l" defTabSz="457117" rtl="0" eaLnBrk="1" latinLnBrk="0" hangingPunct="1">
      <a:defRPr sz="1200" kern="1200">
        <a:solidFill>
          <a:schemeClr val="tx1"/>
        </a:solidFill>
        <a:latin typeface="+mn-lt"/>
        <a:ea typeface="+mn-ea"/>
        <a:cs typeface="+mn-cs"/>
      </a:defRPr>
    </a:lvl6pPr>
    <a:lvl7pPr marL="2742698" algn="l" defTabSz="457117" rtl="0" eaLnBrk="1" latinLnBrk="0" hangingPunct="1">
      <a:defRPr sz="1200" kern="1200">
        <a:solidFill>
          <a:schemeClr val="tx1"/>
        </a:solidFill>
        <a:latin typeface="+mn-lt"/>
        <a:ea typeface="+mn-ea"/>
        <a:cs typeface="+mn-cs"/>
      </a:defRPr>
    </a:lvl7pPr>
    <a:lvl8pPr marL="3199816" algn="l" defTabSz="457117" rtl="0" eaLnBrk="1" latinLnBrk="0" hangingPunct="1">
      <a:defRPr sz="1200" kern="1200">
        <a:solidFill>
          <a:schemeClr val="tx1"/>
        </a:solidFill>
        <a:latin typeface="+mn-lt"/>
        <a:ea typeface="+mn-ea"/>
        <a:cs typeface="+mn-cs"/>
      </a:defRPr>
    </a:lvl8pPr>
    <a:lvl9pPr marL="3656933" algn="l" defTabSz="45711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78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35087"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63316"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91544"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6598342"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685800" y="3735426"/>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4693479" y="3735426"/>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106003" y="849895"/>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a:p>
        </p:txBody>
      </p:sp>
      <p:sp>
        <p:nvSpPr>
          <p:cNvPr id="17" name="bg object 17"/>
          <p:cNvSpPr/>
          <p:nvPr/>
        </p:nvSpPr>
        <p:spPr>
          <a:xfrm>
            <a:off x="106015"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endParaRPr/>
          </a:p>
        </p:txBody>
      </p:sp>
      <p:sp>
        <p:nvSpPr>
          <p:cNvPr id="3" name="Holder 3"/>
          <p:cNvSpPr>
            <a:spLocks noGrp="1"/>
          </p:cNvSpPr>
          <p:nvPr>
            <p:ph sz="half" idx="2"/>
          </p:nvPr>
        </p:nvSpPr>
        <p:spPr>
          <a:xfrm>
            <a:off x="393480" y="1142502"/>
            <a:ext cx="2893251" cy="341498"/>
          </a:xfrm>
          <a:prstGeom prst="rect">
            <a:avLst/>
          </a:prstGeom>
        </p:spPr>
        <p:txBody>
          <a:bodyPr wrap="square" lIns="0" tIns="0" rIns="0" bIns="0">
            <a:spAutoFit/>
          </a:bodyPr>
          <a:lstStyle>
            <a:lvl1pPr>
              <a:defRPr sz="2200" b="0" i="0">
                <a:solidFill>
                  <a:srgbClr val="FEFEFE"/>
                </a:solidFill>
                <a:latin typeface="Arial"/>
                <a:cs typeface="Arial"/>
              </a:defRPr>
            </a:lvl1pPr>
          </a:lstStyle>
          <a:p>
            <a:endParaRPr/>
          </a:p>
        </p:txBody>
      </p:sp>
      <p:sp>
        <p:nvSpPr>
          <p:cNvPr id="4" name="Holder 4"/>
          <p:cNvSpPr>
            <a:spLocks noGrp="1"/>
          </p:cNvSpPr>
          <p:nvPr>
            <p:ph sz="half" idx="3"/>
          </p:nvPr>
        </p:nvSpPr>
        <p:spPr>
          <a:xfrm>
            <a:off x="4709161" y="1183005"/>
            <a:ext cx="3977640" cy="2308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hyperlink" Target="https://twitter.com/" TargetMode="Externa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www.linkedin.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facebook.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userDrawn="1"/>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tx1"/>
                </a:solidFill>
              </a:rPr>
              <a:pPr algn="ctr"/>
              <a:t>‹#›</a:t>
            </a:fld>
            <a:endParaRPr lang="en-US" sz="900" dirty="0">
              <a:solidFill>
                <a:schemeClr val="tx1"/>
              </a:solidFill>
            </a:endParaRPr>
          </a:p>
        </p:txBody>
      </p:sp>
      <p:sp>
        <p:nvSpPr>
          <p:cNvPr id="10" name="Oval 9"/>
          <p:cNvSpPr/>
          <p:nvPr/>
        </p:nvSpPr>
        <p:spPr>
          <a:xfrm>
            <a:off x="538557"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userDrawn="1"/>
        </p:nvSpPr>
        <p:spPr>
          <a:xfrm>
            <a:off x="8351423"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userDrawn="1"/>
        </p:nvSpPr>
        <p:spPr>
          <a:xfrm>
            <a:off x="802426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userDrawn="1"/>
        </p:nvSpPr>
        <p:spPr>
          <a:xfrm rot="10800000">
            <a:off x="867858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9"/>
          </p:cNvPr>
          <p:cNvSpPr/>
          <p:nvPr userDrawn="1"/>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70"/>
          </p:cNvPr>
          <p:cNvSpPr/>
          <p:nvPr userDrawn="1"/>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71"/>
          </p:cNvPr>
          <p:cNvSpPr/>
          <p:nvPr userDrawn="1"/>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userDrawn="1"/>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userDrawn="1"/>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289061279"/>
      </p:ext>
    </p:extLst>
  </p:cSld>
  <p:clrMap bg1="dk1" tx1="lt1" bg2="dk2" tx2="lt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userDrawn="1"/>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pPr algn="ctr"/>
              <a:t>‹#›</a:t>
            </a:fld>
            <a:endParaRPr lang="en-US" sz="900" dirty="0"/>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0"/>
          </p:cNvPr>
          <p:cNvSpPr/>
          <p:nvPr userDrawn="1"/>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61"/>
          </p:cNvPr>
          <p:cNvSpPr/>
          <p:nvPr userDrawn="1"/>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62"/>
          </p:cNvPr>
          <p:cNvSpPr/>
          <p:nvPr userDrawn="1"/>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userDrawn="1"/>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userDrawn="1"/>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437" r:id="rId58"/>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8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67.xml"/><Relationship Id="rId6" Type="http://schemas.openxmlformats.org/officeDocument/2006/relationships/image" Target="../media/image7.jpeg"/><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7.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679" y="2436"/>
            <a:ext cx="9131586"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a:p>
        </p:txBody>
      </p:sp>
      <p:sp>
        <p:nvSpPr>
          <p:cNvPr id="14" name="object 3">
            <a:extLst>
              <a:ext uri="{FF2B5EF4-FFF2-40B4-BE49-F238E27FC236}">
                <a16:creationId xmlns:a16="http://schemas.microsoft.com/office/drawing/2014/main" id="{648E54F6-8C15-4BB3-94E3-7B81F0C680D4}"/>
              </a:ext>
            </a:extLst>
          </p:cNvPr>
          <p:cNvSpPr txBox="1">
            <a:spLocks noGrp="1"/>
          </p:cNvSpPr>
          <p:nvPr>
            <p:ph type="title"/>
          </p:nvPr>
        </p:nvSpPr>
        <p:spPr>
          <a:xfrm>
            <a:off x="1566044" y="348917"/>
            <a:ext cx="3789140" cy="852744"/>
          </a:xfrm>
          <a:prstGeom prst="rect">
            <a:avLst/>
          </a:prstGeom>
        </p:spPr>
        <p:txBody>
          <a:bodyPr vert="horz" wrap="square" lIns="0" tIns="23151" rIns="0" bIns="0" rtlCol="0" anchor="ctr">
            <a:spAutoFit/>
          </a:bodyPr>
          <a:lstStyle/>
          <a:p>
            <a:pPr marL="20131" algn="l">
              <a:lnSpc>
                <a:spcPct val="100000"/>
              </a:lnSpc>
              <a:spcBef>
                <a:spcPts val="181"/>
              </a:spcBef>
            </a:pPr>
            <a:r>
              <a:rPr lang="en-US" sz="5400" b="1" spc="8" dirty="0" err="1">
                <a:solidFill>
                  <a:schemeClr val="bg1"/>
                </a:solidFill>
                <a:latin typeface="Arial" panose="020B0604020202020204" pitchFamily="34" charset="0"/>
                <a:cs typeface="Arial" panose="020B0604020202020204" pitchFamily="34" charset="0"/>
              </a:rPr>
              <a:t>Français</a:t>
            </a:r>
            <a:endParaRPr sz="5400"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id="{96789AA7-9596-4F83-89FD-AEC28EE179F1}"/>
              </a:ext>
            </a:extLst>
          </p:cNvPr>
          <p:cNvSpPr txBox="1"/>
          <p:nvPr/>
        </p:nvSpPr>
        <p:spPr>
          <a:xfrm>
            <a:off x="1259632" y="2067694"/>
            <a:ext cx="5184576" cy="1825418"/>
          </a:xfrm>
          <a:prstGeom prst="rect">
            <a:avLst/>
          </a:prstGeom>
          <a:noFill/>
        </p:spPr>
        <p:txBody>
          <a:bodyPr vert="horz" wrap="square" lIns="0" tIns="22144" rIns="0" bIns="0" rtlCol="0">
            <a:spAutoFit/>
          </a:bodyPr>
          <a:lstStyle/>
          <a:p>
            <a:pPr marL="29189">
              <a:spcAft>
                <a:spcPts val="1200"/>
              </a:spcAft>
            </a:pPr>
            <a:r>
              <a:rPr lang="fr-FR" sz="2800" dirty="0">
                <a:solidFill>
                  <a:srgbClr val="002060"/>
                </a:solidFill>
                <a:latin typeface="Arial"/>
                <a:cs typeface="Arial"/>
              </a:rPr>
              <a:t>Thème:  </a:t>
            </a:r>
            <a:endParaRPr lang="fr-FR" sz="2800" dirty="0" smtClean="0">
              <a:solidFill>
                <a:srgbClr val="002060"/>
              </a:solidFill>
              <a:latin typeface="Arial"/>
              <a:cs typeface="Arial"/>
            </a:endParaRPr>
          </a:p>
          <a:p>
            <a:pPr marL="29189">
              <a:lnSpc>
                <a:spcPts val="3099"/>
              </a:lnSpc>
              <a:spcBef>
                <a:spcPts val="175"/>
              </a:spcBef>
            </a:pPr>
            <a:r>
              <a:rPr lang="fr-FR" sz="2800" b="1" dirty="0" smtClean="0">
                <a:solidFill>
                  <a:srgbClr val="002060"/>
                </a:solidFill>
                <a:latin typeface="Arial"/>
                <a:cs typeface="Arial"/>
              </a:rPr>
              <a:t>L’identification de vos  compétences. Voix active,  voix passive</a:t>
            </a:r>
            <a:endParaRPr sz="2800"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539552" y="2067694"/>
            <a:ext cx="545620" cy="1187786"/>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0070C0"/>
          </a:solidFill>
        </p:spPr>
        <p:txBody>
          <a:bodyPr wrap="square" lIns="0" tIns="0" rIns="0" bIns="0" rtlCol="0"/>
          <a:lstStyle/>
          <a:p>
            <a:endParaRPr/>
          </a:p>
        </p:txBody>
      </p:sp>
      <p:sp>
        <p:nvSpPr>
          <p:cNvPr id="17" name="object 6">
            <a:extLst>
              <a:ext uri="{FF2B5EF4-FFF2-40B4-BE49-F238E27FC236}">
                <a16:creationId xmlns:a16="http://schemas.microsoft.com/office/drawing/2014/main" id="{ACB4B4C4-B96E-4D3D-A3B1-019ECDA735A1}"/>
              </a:ext>
            </a:extLst>
          </p:cNvPr>
          <p:cNvSpPr/>
          <p:nvPr/>
        </p:nvSpPr>
        <p:spPr>
          <a:xfrm>
            <a:off x="539552" y="3412957"/>
            <a:ext cx="545620" cy="1187786"/>
          </a:xfrm>
          <a:custGeom>
            <a:avLst/>
            <a:gdLst/>
            <a:ahLst/>
            <a:cxnLst/>
            <a:rect l="l" t="t" r="r" b="b"/>
            <a:pathLst>
              <a:path w="344170" h="680719">
                <a:moveTo>
                  <a:pt x="343828" y="0"/>
                </a:moveTo>
                <a:lnTo>
                  <a:pt x="0" y="0"/>
                </a:lnTo>
                <a:lnTo>
                  <a:pt x="0" y="680457"/>
                </a:lnTo>
                <a:lnTo>
                  <a:pt x="343828" y="680457"/>
                </a:lnTo>
                <a:lnTo>
                  <a:pt x="343828" y="0"/>
                </a:lnTo>
                <a:close/>
              </a:path>
            </a:pathLst>
          </a:custGeom>
          <a:solidFill>
            <a:schemeClr val="bg1">
              <a:lumMod val="75000"/>
            </a:schemeClr>
          </a:solidFill>
        </p:spPr>
        <p:txBody>
          <a:bodyPr wrap="square" lIns="0" tIns="0" rIns="0" bIns="0" rtlCol="0"/>
          <a:lstStyle/>
          <a:p>
            <a:endParaRPr/>
          </a:p>
        </p:txBody>
      </p:sp>
      <p:sp>
        <p:nvSpPr>
          <p:cNvPr id="20" name="object 9">
            <a:extLst>
              <a:ext uri="{FF2B5EF4-FFF2-40B4-BE49-F238E27FC236}">
                <a16:creationId xmlns:a16="http://schemas.microsoft.com/office/drawing/2014/main" id="{F294EAD7-CAB8-401C-B12D-6064AA1177E0}"/>
              </a:ext>
            </a:extLst>
          </p:cNvPr>
          <p:cNvSpPr/>
          <p:nvPr/>
        </p:nvSpPr>
        <p:spPr>
          <a:xfrm>
            <a:off x="7455853" y="361576"/>
            <a:ext cx="957352" cy="95723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a:p>
        </p:txBody>
      </p:sp>
      <p:sp>
        <p:nvSpPr>
          <p:cNvPr id="21" name="object 10">
            <a:extLst>
              <a:ext uri="{FF2B5EF4-FFF2-40B4-BE49-F238E27FC236}">
                <a16:creationId xmlns:a16="http://schemas.microsoft.com/office/drawing/2014/main" id="{27824596-7DE1-4136-95E4-49A51856B6D3}"/>
              </a:ext>
            </a:extLst>
          </p:cNvPr>
          <p:cNvSpPr/>
          <p:nvPr/>
        </p:nvSpPr>
        <p:spPr>
          <a:xfrm>
            <a:off x="7315768" y="361576"/>
            <a:ext cx="1097437" cy="957235"/>
          </a:xfrm>
          <a:custGeom>
            <a:avLst/>
            <a:gdLst/>
            <a:ahLst/>
            <a:cxnLst/>
            <a:rect l="l" t="t" r="r" b="b"/>
            <a:pathLst>
              <a:path w="603885" h="603885">
                <a:moveTo>
                  <a:pt x="0" y="0"/>
                </a:moveTo>
                <a:lnTo>
                  <a:pt x="603605" y="0"/>
                </a:lnTo>
                <a:lnTo>
                  <a:pt x="603605" y="603618"/>
                </a:lnTo>
                <a:lnTo>
                  <a:pt x="0" y="603618"/>
                </a:lnTo>
                <a:lnTo>
                  <a:pt x="0" y="0"/>
                </a:lnTo>
                <a:close/>
              </a:path>
            </a:pathLst>
          </a:custGeom>
          <a:solidFill>
            <a:srgbClr val="FF9999"/>
          </a:solidFill>
          <a:ln w="30481">
            <a:solidFill>
              <a:srgbClr val="FEFEFE"/>
            </a:solidFill>
          </a:ln>
        </p:spPr>
        <p:txBody>
          <a:bodyPr wrap="square" lIns="0" tIns="0" rIns="0" bIns="0" rtlCol="0"/>
          <a:lstStyle/>
          <a:p>
            <a:endParaRPr/>
          </a:p>
        </p:txBody>
      </p:sp>
      <p:sp>
        <p:nvSpPr>
          <p:cNvPr id="22" name="object 12">
            <a:extLst>
              <a:ext uri="{FF2B5EF4-FFF2-40B4-BE49-F238E27FC236}">
                <a16:creationId xmlns:a16="http://schemas.microsoft.com/office/drawing/2014/main" id="{CAFE6579-511C-4CCB-9A5C-300ACC2F553A}"/>
              </a:ext>
            </a:extLst>
          </p:cNvPr>
          <p:cNvSpPr txBox="1"/>
          <p:nvPr/>
        </p:nvSpPr>
        <p:spPr>
          <a:xfrm>
            <a:off x="7380737" y="553016"/>
            <a:ext cx="967497" cy="574353"/>
          </a:xfrm>
          <a:prstGeom prst="rect">
            <a:avLst/>
          </a:prstGeom>
        </p:spPr>
        <p:txBody>
          <a:bodyPr vert="horz" wrap="square" lIns="0" tIns="25165" rIns="0" bIns="0" rtlCol="0">
            <a:spAutoFit/>
          </a:bodyPr>
          <a:lstStyle/>
          <a:p>
            <a:pPr>
              <a:spcBef>
                <a:spcPts val="198"/>
              </a:spcBef>
            </a:pPr>
            <a:r>
              <a:rPr lang="fr-FR" sz="3600" b="1" spc="16" dirty="0" smtClean="0">
                <a:solidFill>
                  <a:srgbClr val="FEFEFE"/>
                </a:solidFill>
                <a:latin typeface="Arial"/>
                <a:cs typeface="Arial"/>
              </a:rPr>
              <a:t>10-e</a:t>
            </a:r>
            <a:endParaRPr sz="3600" dirty="0">
              <a:latin typeface="Arial"/>
              <a:cs typeface="Arial"/>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44208" y="2261530"/>
            <a:ext cx="2688961" cy="2838427"/>
          </a:xfrm>
          <a:prstGeom prst="rect">
            <a:avLst/>
          </a:prstGeom>
        </p:spPr>
      </p:pic>
      <p:pic>
        <p:nvPicPr>
          <p:cNvPr id="11" name="Picture 2"/>
          <p:cNvPicPr>
            <a:picLocks noChangeAspect="1" noChangeArrowheads="1"/>
          </p:cNvPicPr>
          <p:nvPr/>
        </p:nvPicPr>
        <p:blipFill>
          <a:blip r:embed="rId4"/>
          <a:srcRect/>
          <a:stretch>
            <a:fillRect/>
          </a:stretch>
        </p:blipFill>
        <p:spPr bwMode="auto">
          <a:xfrm>
            <a:off x="292617" y="163176"/>
            <a:ext cx="1273427" cy="1273427"/>
          </a:xfrm>
          <a:prstGeom prst="ellipse">
            <a:avLst/>
          </a:prstGeom>
          <a:ln>
            <a:noFill/>
          </a:ln>
          <a:effectLst>
            <a:softEdge rad="112500"/>
          </a:effectLst>
        </p:spPr>
      </p:pic>
      <p:sp>
        <p:nvSpPr>
          <p:cNvPr id="18" name="object 28"/>
          <p:cNvSpPr/>
          <p:nvPr/>
        </p:nvSpPr>
        <p:spPr>
          <a:xfrm>
            <a:off x="7315768" y="369403"/>
            <a:ext cx="1097437" cy="949408"/>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pPr algn="ctr">
              <a:spcBef>
                <a:spcPts val="95"/>
              </a:spcBef>
            </a:pPr>
            <a:r>
              <a:rPr lang="ru-RU" spc="-5" dirty="0" smtClean="0">
                <a:solidFill>
                  <a:srgbClr val="FEFEFE"/>
                </a:solidFill>
                <a:latin typeface="Arial"/>
                <a:cs typeface="Arial"/>
              </a:rPr>
              <a:t> </a:t>
            </a:r>
            <a:r>
              <a:rPr lang="en-US" sz="2800" spc="-5" dirty="0" smtClean="0">
                <a:solidFill>
                  <a:srgbClr val="FEFEFE"/>
                </a:solidFill>
                <a:latin typeface="Arial"/>
                <a:cs typeface="Arial"/>
              </a:rPr>
              <a:t>10-</a:t>
            </a:r>
            <a:r>
              <a:rPr lang="fr-FR" sz="2800" spc="-5" dirty="0" smtClean="0">
                <a:solidFill>
                  <a:srgbClr val="FEFEFE"/>
                </a:solidFill>
                <a:latin typeface="Arial"/>
                <a:cs typeface="Arial"/>
              </a:rPr>
              <a:t>classe</a:t>
            </a:r>
            <a:endParaRPr lang="fr-FR" dirty="0">
              <a:latin typeface="Arial"/>
              <a:cs typeface="Arial"/>
            </a:endParaRPr>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08" y="113640"/>
            <a:ext cx="8856985" cy="641981"/>
          </a:xfrm>
          <a:prstGeom prst="rect">
            <a:avLst/>
          </a:prstGeom>
        </p:spPr>
        <p:txBody>
          <a:bodyPr vert="horz" wrap="square" lIns="0" tIns="26172" rIns="0" bIns="0" rtlCol="0" anchor="ctr">
            <a:spAutoFit/>
          </a:bodyPr>
          <a:lstStyle/>
          <a:p>
            <a:pPr marL="20131">
              <a:lnSpc>
                <a:spcPct val="100000"/>
              </a:lnSpc>
              <a:spcBef>
                <a:spcPts val="206"/>
              </a:spcBef>
            </a:pPr>
            <a:r>
              <a:rPr lang="en-US" sz="2000" dirty="0" err="1"/>
              <a:t>R</a:t>
            </a:r>
            <a:r>
              <a:rPr lang="en-US" sz="2000" dirty="0" err="1" smtClean="0"/>
              <a:t>édigez</a:t>
            </a:r>
            <a:r>
              <a:rPr lang="en-US" sz="2000" dirty="0" smtClean="0"/>
              <a:t>  </a:t>
            </a:r>
            <a:r>
              <a:rPr lang="en-US" sz="2000" dirty="0" err="1" smtClean="0"/>
              <a:t>votre</a:t>
            </a:r>
            <a:r>
              <a:rPr lang="en-US" sz="2000" dirty="0" smtClean="0"/>
              <a:t>  plan  pour  </a:t>
            </a:r>
            <a:r>
              <a:rPr lang="en-US" sz="2000" dirty="0" err="1" smtClean="0"/>
              <a:t>développer</a:t>
            </a:r>
            <a:r>
              <a:rPr lang="en-US" sz="2000" dirty="0" smtClean="0"/>
              <a:t>  </a:t>
            </a:r>
            <a:r>
              <a:rPr lang="en-US" sz="2000" dirty="0" err="1" smtClean="0"/>
              <a:t>vos</a:t>
            </a:r>
            <a:r>
              <a:rPr lang="en-US" sz="2000" dirty="0" smtClean="0"/>
              <a:t>  </a:t>
            </a:r>
            <a:r>
              <a:rPr lang="en-US" sz="2000" dirty="0" err="1" smtClean="0"/>
              <a:t>compétences</a:t>
            </a:r>
            <a:r>
              <a:rPr lang="en-US" sz="2000" dirty="0" smtClean="0"/>
              <a:t>  </a:t>
            </a:r>
            <a:br>
              <a:rPr lang="en-US" sz="2000" dirty="0" smtClean="0"/>
            </a:br>
            <a:r>
              <a:rPr lang="en-US" sz="2000" dirty="0" smtClean="0"/>
              <a:t>pour  </a:t>
            </a:r>
            <a:r>
              <a:rPr lang="en-US" sz="2000" dirty="0" err="1" smtClean="0"/>
              <a:t>votre</a:t>
            </a:r>
            <a:r>
              <a:rPr lang="en-US" sz="2000" dirty="0" smtClean="0"/>
              <a:t>  travail. (p.  154)</a:t>
            </a:r>
            <a:endParaRPr sz="2000" dirty="0"/>
          </a:p>
        </p:txBody>
      </p:sp>
      <p:sp>
        <p:nvSpPr>
          <p:cNvPr id="5" name="Rectangle 6">
            <a:extLst>
              <a:ext uri="{FF2B5EF4-FFF2-40B4-BE49-F238E27FC236}">
                <a16:creationId xmlns:a16="http://schemas.microsoft.com/office/drawing/2014/main" id="{EF1F3E7D-7175-43C3-BAC9-89D0AF4F4C02}"/>
              </a:ext>
            </a:extLst>
          </p:cNvPr>
          <p:cNvSpPr/>
          <p:nvPr/>
        </p:nvSpPr>
        <p:spPr>
          <a:xfrm>
            <a:off x="580295" y="1851670"/>
            <a:ext cx="2052943" cy="46503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a:lnSpc>
                <a:spcPct val="94000"/>
              </a:lnSpc>
              <a:spcAft>
                <a:spcPts val="600"/>
              </a:spcAft>
              <a:buClr>
                <a:schemeClr val="accent1"/>
              </a:buClr>
            </a:pPr>
            <a:r>
              <a:rPr lang="en-US" sz="1300" dirty="0" err="1" smtClean="0">
                <a:solidFill>
                  <a:schemeClr val="tx1"/>
                </a:solidFill>
                <a:latin typeface="Arial" panose="020B0604020202020204" pitchFamily="34" charset="0"/>
                <a:cs typeface="Arial" panose="020B0604020202020204" pitchFamily="34" charset="0"/>
              </a:rPr>
              <a:t>d’écriture</a:t>
            </a:r>
            <a:r>
              <a:rPr lang="en-US" sz="1300" dirty="0" smtClean="0">
                <a:solidFill>
                  <a:schemeClr val="tx1"/>
                </a:solidFill>
                <a:latin typeface="Arial" panose="020B0604020202020204" pitchFamily="34" charset="0"/>
                <a:cs typeface="Arial" panose="020B0604020202020204" pitchFamily="34" charset="0"/>
              </a:rPr>
              <a:t>   </a:t>
            </a:r>
            <a:endParaRPr lang="uz-Cyrl-UZ" sz="1300" dirty="0">
              <a:solidFill>
                <a:schemeClr val="tx1"/>
              </a:solidFill>
              <a:latin typeface="Arial" panose="020B0604020202020204" pitchFamily="34" charset="0"/>
              <a:cs typeface="Arial" panose="020B0604020202020204" pitchFamily="34" charset="0"/>
            </a:endParaRPr>
          </a:p>
        </p:txBody>
      </p:sp>
      <p:sp>
        <p:nvSpPr>
          <p:cNvPr id="6" name="Rectangle 11">
            <a:extLst>
              <a:ext uri="{FF2B5EF4-FFF2-40B4-BE49-F238E27FC236}">
                <a16:creationId xmlns:a16="http://schemas.microsoft.com/office/drawing/2014/main" id="{135683F4-93B0-4D5F-B27E-E6B39FC25BDE}"/>
              </a:ext>
            </a:extLst>
          </p:cNvPr>
          <p:cNvSpPr/>
          <p:nvPr/>
        </p:nvSpPr>
        <p:spPr>
          <a:xfrm>
            <a:off x="3197707" y="1858640"/>
            <a:ext cx="2139003" cy="47946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a:lnSpc>
                <a:spcPct val="94000"/>
              </a:lnSpc>
              <a:spcAft>
                <a:spcPts val="600"/>
              </a:spcAft>
              <a:buClr>
                <a:schemeClr val="accent3"/>
              </a:buClr>
            </a:pPr>
            <a:r>
              <a:rPr lang="fr-FR" sz="1400" dirty="0">
                <a:solidFill>
                  <a:schemeClr val="tx1"/>
                </a:solidFill>
                <a:latin typeface="Arial" panose="020B0604020202020204" pitchFamily="34" charset="0"/>
                <a:cs typeface="Arial" panose="020B0604020202020204" pitchFamily="34" charset="0"/>
              </a:rPr>
              <a:t>d</a:t>
            </a:r>
            <a:r>
              <a:rPr lang="fr-FR" sz="1400" dirty="0" smtClean="0">
                <a:solidFill>
                  <a:schemeClr val="tx1"/>
                </a:solidFill>
                <a:latin typeface="Arial" panose="020B0604020202020204" pitchFamily="34" charset="0"/>
                <a:cs typeface="Arial" panose="020B0604020202020204" pitchFamily="34" charset="0"/>
              </a:rPr>
              <a:t>e  conversation </a:t>
            </a:r>
            <a:r>
              <a:rPr lang="en-US" sz="1400" dirty="0" smtClean="0">
                <a:solidFill>
                  <a:schemeClr val="tx1"/>
                </a:solidFill>
                <a:latin typeface="Arial" panose="020B0604020202020204" pitchFamily="34" charset="0"/>
                <a:cs typeface="Arial" panose="020B0604020202020204" pitchFamily="34" charset="0"/>
              </a:rPr>
              <a:t> </a:t>
            </a:r>
            <a:endParaRPr lang="uz-Cyrl-UZ" sz="1400" dirty="0">
              <a:solidFill>
                <a:schemeClr val="tx1"/>
              </a:solidFill>
              <a:latin typeface="Arial" panose="020B0604020202020204" pitchFamily="34" charset="0"/>
              <a:cs typeface="Arial" panose="020B0604020202020204" pitchFamily="34" charset="0"/>
            </a:endParaRPr>
          </a:p>
        </p:txBody>
      </p:sp>
      <p:sp>
        <p:nvSpPr>
          <p:cNvPr id="7" name="Rectangle 12">
            <a:extLst>
              <a:ext uri="{FF2B5EF4-FFF2-40B4-BE49-F238E27FC236}">
                <a16:creationId xmlns:a16="http://schemas.microsoft.com/office/drawing/2014/main" id="{7B6758E0-DE6A-46E0-900C-4FBC8DDFAF26}"/>
              </a:ext>
            </a:extLst>
          </p:cNvPr>
          <p:cNvSpPr/>
          <p:nvPr/>
        </p:nvSpPr>
        <p:spPr>
          <a:xfrm>
            <a:off x="6078728" y="1835013"/>
            <a:ext cx="2212741" cy="65310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137147" tIns="137147" rIns="137147" bIns="137147">
            <a:spAutoFit/>
          </a:bodyPr>
          <a:lstStyle/>
          <a:p>
            <a:pPr>
              <a:lnSpc>
                <a:spcPct val="94000"/>
              </a:lnSpc>
              <a:spcAft>
                <a:spcPts val="600"/>
              </a:spcAft>
              <a:buClr>
                <a:schemeClr val="accent5"/>
              </a:buClr>
            </a:pPr>
            <a:r>
              <a:rPr lang="fr-FR" sz="1300" dirty="0" smtClean="0">
                <a:solidFill>
                  <a:schemeClr val="tx1"/>
                </a:solidFill>
                <a:latin typeface="Arial" panose="020B0604020202020204" pitchFamily="34" charset="0"/>
                <a:cs typeface="Arial" panose="020B0604020202020204" pitchFamily="34" charset="0"/>
              </a:rPr>
              <a:t>Je  veux   continuer  mes  études  à  l’université. </a:t>
            </a:r>
            <a:r>
              <a:rPr lang="en-US" sz="1300" dirty="0" smtClean="0">
                <a:solidFill>
                  <a:schemeClr val="tx1"/>
                </a:solidFill>
                <a:latin typeface="Arial" panose="020B0604020202020204" pitchFamily="34" charset="0"/>
                <a:cs typeface="Arial" panose="020B0604020202020204" pitchFamily="34" charset="0"/>
              </a:rPr>
              <a:t> </a:t>
            </a:r>
            <a:endParaRPr lang="uz-Cyrl-UZ" sz="13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87A88E-3E38-4657-A6CB-7252E760983A}"/>
              </a:ext>
            </a:extLst>
          </p:cNvPr>
          <p:cNvSpPr txBox="1"/>
          <p:nvPr/>
        </p:nvSpPr>
        <p:spPr>
          <a:xfrm>
            <a:off x="575556" y="1323299"/>
            <a:ext cx="2052943" cy="384705"/>
          </a:xfrm>
          <a:prstGeom prst="rect">
            <a:avLst/>
          </a:prstGeom>
          <a:solidFill>
            <a:srgbClr val="0070C0"/>
          </a:solidFill>
        </p:spPr>
        <p:txBody>
          <a:bodyPr wrap="square" lIns="182863" tIns="91432" rIns="182863" bIns="91432" rtlCol="0">
            <a:spAutoFit/>
          </a:bodyPr>
          <a:lstStyle/>
          <a:p>
            <a:pPr algn="ctr"/>
            <a:r>
              <a:rPr lang="fr-FR" sz="1300" dirty="0" smtClean="0">
                <a:solidFill>
                  <a:schemeClr val="bg1"/>
                </a:solidFill>
                <a:latin typeface="Arial" panose="020B0604020202020204" pitchFamily="34" charset="0"/>
                <a:cs typeface="Arial" panose="020B0604020202020204" pitchFamily="34" charset="0"/>
              </a:rPr>
              <a:t>J’ai des compétences</a:t>
            </a:r>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876B8A-D6F4-45DD-A7CB-4E0ADA116FEA}"/>
              </a:ext>
            </a:extLst>
          </p:cNvPr>
          <p:cNvSpPr txBox="1"/>
          <p:nvPr/>
        </p:nvSpPr>
        <p:spPr>
          <a:xfrm>
            <a:off x="3203847" y="1180308"/>
            <a:ext cx="2124235" cy="615537"/>
          </a:xfrm>
          <a:prstGeom prst="rect">
            <a:avLst/>
          </a:prstGeom>
          <a:solidFill>
            <a:srgbClr val="0070C0"/>
          </a:solidFill>
        </p:spPr>
        <p:txBody>
          <a:bodyPr wrap="square" lIns="182863" tIns="91432" rIns="182863" bIns="91432"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Je </a:t>
            </a:r>
            <a:r>
              <a:rPr lang="en-US" sz="1400" dirty="0" err="1" smtClean="0">
                <a:solidFill>
                  <a:schemeClr val="bg1"/>
                </a:solidFill>
                <a:latin typeface="Arial" panose="020B0604020202020204" pitchFamily="34" charset="0"/>
                <a:cs typeface="Arial" panose="020B0604020202020204" pitchFamily="34" charset="0"/>
              </a:rPr>
              <a:t>veux</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développer</a:t>
            </a:r>
            <a:r>
              <a:rPr lang="en-US" sz="1400" dirty="0" smtClean="0">
                <a:solidFill>
                  <a:schemeClr val="bg1"/>
                </a:solidFill>
                <a:latin typeface="Arial" panose="020B0604020202020204" pitchFamily="34" charset="0"/>
                <a:cs typeface="Arial" panose="020B0604020202020204" pitchFamily="34" charset="0"/>
              </a:rPr>
              <a:t>  les </a:t>
            </a:r>
            <a:r>
              <a:rPr lang="en-US" sz="1400" dirty="0" err="1" smtClean="0">
                <a:solidFill>
                  <a:schemeClr val="bg1"/>
                </a:solidFill>
                <a:latin typeface="Arial" panose="020B0604020202020204" pitchFamily="34" charset="0"/>
                <a:cs typeface="Arial" panose="020B0604020202020204" pitchFamily="34" charset="0"/>
              </a:rPr>
              <a:t>compétences</a:t>
            </a:r>
            <a:endParaRPr lang="en-US" sz="13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983BB7E-5EFA-4F55-818D-5990E5EC0F5E}"/>
              </a:ext>
            </a:extLst>
          </p:cNvPr>
          <p:cNvSpPr txBox="1"/>
          <p:nvPr/>
        </p:nvSpPr>
        <p:spPr>
          <a:xfrm>
            <a:off x="6093649" y="1300238"/>
            <a:ext cx="2186762" cy="384705"/>
          </a:xfrm>
          <a:prstGeom prst="rect">
            <a:avLst/>
          </a:prstGeom>
          <a:solidFill>
            <a:srgbClr val="0070C0"/>
          </a:solidFill>
        </p:spPr>
        <p:txBody>
          <a:bodyPr wrap="square" lIns="182863" tIns="91432" rIns="182863" bIns="91432" rtlCol="0">
            <a:spAutoFit/>
          </a:bodyPr>
          <a:lstStyle/>
          <a:p>
            <a:pPr algn="ctr"/>
            <a:r>
              <a:rPr lang="en-US" sz="1300" dirty="0" err="1" smtClean="0">
                <a:solidFill>
                  <a:schemeClr val="bg1"/>
                </a:solidFill>
                <a:latin typeface="Arial" panose="020B0604020202020204" pitchFamily="34" charset="0"/>
                <a:cs typeface="Arial" panose="020B0604020202020204" pitchFamily="34" charset="0"/>
              </a:rPr>
              <a:t>Ce</a:t>
            </a:r>
            <a:r>
              <a:rPr lang="en-US" sz="1300" dirty="0" smtClean="0">
                <a:solidFill>
                  <a:schemeClr val="bg1"/>
                </a:solidFill>
                <a:latin typeface="Arial" panose="020B0604020202020204" pitchFamily="34" charset="0"/>
                <a:cs typeface="Arial" panose="020B0604020202020204" pitchFamily="34" charset="0"/>
              </a:rPr>
              <a:t> </a:t>
            </a:r>
            <a:r>
              <a:rPr lang="en-US" sz="1300" dirty="0" err="1" smtClean="0">
                <a:solidFill>
                  <a:schemeClr val="bg1"/>
                </a:solidFill>
                <a:latin typeface="Arial" panose="020B0604020202020204" pitchFamily="34" charset="0"/>
                <a:cs typeface="Arial" panose="020B0604020202020204" pitchFamily="34" charset="0"/>
              </a:rPr>
              <a:t>que</a:t>
            </a:r>
            <a:r>
              <a:rPr lang="en-US" sz="1300" dirty="0" smtClean="0">
                <a:solidFill>
                  <a:schemeClr val="bg1"/>
                </a:solidFill>
                <a:latin typeface="Arial" panose="020B0604020202020204" pitchFamily="34" charset="0"/>
                <a:cs typeface="Arial" panose="020B0604020202020204" pitchFamily="34" charset="0"/>
              </a:rPr>
              <a:t> je </a:t>
            </a:r>
            <a:r>
              <a:rPr lang="en-US" sz="1300" dirty="0" err="1" smtClean="0">
                <a:solidFill>
                  <a:schemeClr val="bg1"/>
                </a:solidFill>
                <a:latin typeface="Arial" panose="020B0604020202020204" pitchFamily="34" charset="0"/>
                <a:cs typeface="Arial" panose="020B0604020202020204" pitchFamily="34" charset="0"/>
              </a:rPr>
              <a:t>veux</a:t>
            </a:r>
            <a:r>
              <a:rPr lang="en-US" sz="1300" dirty="0" smtClean="0">
                <a:solidFill>
                  <a:schemeClr val="bg1"/>
                </a:solidFill>
                <a:latin typeface="Arial" panose="020B0604020202020204" pitchFamily="34" charset="0"/>
                <a:cs typeface="Arial" panose="020B0604020202020204" pitchFamily="34" charset="0"/>
              </a:rPr>
              <a:t> faire</a:t>
            </a:r>
            <a:endParaRPr lang="en-US" sz="1300" dirty="0">
              <a:solidFill>
                <a:schemeClr val="bg1"/>
              </a:solidFill>
              <a:latin typeface="Arial" panose="020B0604020202020204" pitchFamily="34" charset="0"/>
              <a:cs typeface="Arial" panose="020B0604020202020204" pitchFamily="34" charset="0"/>
            </a:endParaRPr>
          </a:p>
        </p:txBody>
      </p:sp>
      <p:sp>
        <p:nvSpPr>
          <p:cNvPr id="13" name="Oval 7">
            <a:extLst>
              <a:ext uri="{FF2B5EF4-FFF2-40B4-BE49-F238E27FC236}">
                <a16:creationId xmlns:a16="http://schemas.microsoft.com/office/drawing/2014/main" id="{64D0C24B-9D0C-48A9-8DC5-96988E50BC38}"/>
              </a:ext>
            </a:extLst>
          </p:cNvPr>
          <p:cNvSpPr/>
          <p:nvPr/>
        </p:nvSpPr>
        <p:spPr>
          <a:xfrm>
            <a:off x="478466" y="953472"/>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1</a:t>
            </a:r>
          </a:p>
        </p:txBody>
      </p:sp>
      <p:sp>
        <p:nvSpPr>
          <p:cNvPr id="14" name="Oval 8">
            <a:extLst>
              <a:ext uri="{FF2B5EF4-FFF2-40B4-BE49-F238E27FC236}">
                <a16:creationId xmlns:a16="http://schemas.microsoft.com/office/drawing/2014/main" id="{6AF11CA5-8BC0-49CF-820F-CDDCFDFC34C7}"/>
              </a:ext>
            </a:extLst>
          </p:cNvPr>
          <p:cNvSpPr/>
          <p:nvPr/>
        </p:nvSpPr>
        <p:spPr>
          <a:xfrm>
            <a:off x="2843808" y="942033"/>
            <a:ext cx="501218" cy="476551"/>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2</a:t>
            </a:r>
          </a:p>
        </p:txBody>
      </p:sp>
      <p:sp>
        <p:nvSpPr>
          <p:cNvPr id="15" name="Oval 9">
            <a:extLst>
              <a:ext uri="{FF2B5EF4-FFF2-40B4-BE49-F238E27FC236}">
                <a16:creationId xmlns:a16="http://schemas.microsoft.com/office/drawing/2014/main" id="{80555281-3962-440A-B030-40E99B547A5D}"/>
              </a:ext>
            </a:extLst>
          </p:cNvPr>
          <p:cNvSpPr/>
          <p:nvPr/>
        </p:nvSpPr>
        <p:spPr>
          <a:xfrm>
            <a:off x="5609551" y="942034"/>
            <a:ext cx="501218" cy="476552"/>
          </a:xfrm>
          <a:prstGeom prst="ellipse">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lIns="145161" tIns="72581" rIns="145161" bIns="72581" rtlCol="0" anchor="ctr"/>
          <a:lstStyle/>
          <a:p>
            <a:pPr algn="ctr"/>
            <a:r>
              <a:rPr lang="en-US" sz="1600" dirty="0">
                <a:solidFill>
                  <a:schemeClr val="tx1"/>
                </a:solidFill>
                <a:latin typeface="Arial" panose="020B0604020202020204" pitchFamily="34" charset="0"/>
                <a:cs typeface="Arial" panose="020B0604020202020204" pitchFamily="34" charset="0"/>
              </a:rPr>
              <a:t>3</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16707" b="10897"/>
          <a:stretch/>
        </p:blipFill>
        <p:spPr>
          <a:xfrm>
            <a:off x="2749351" y="2645234"/>
            <a:ext cx="3226921" cy="2261041"/>
          </a:xfrm>
          <a:prstGeom prst="rect">
            <a:avLst/>
          </a:prstGeom>
        </p:spPr>
      </p:pic>
    </p:spTree>
    <p:extLst>
      <p:ext uri="{BB962C8B-B14F-4D97-AF65-F5344CB8AC3E}">
        <p14:creationId xmlns:p14="http://schemas.microsoft.com/office/powerpoint/2010/main" val="34496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9558"/>
          <a:stretch/>
        </p:blipFill>
        <p:spPr bwMode="auto">
          <a:xfrm>
            <a:off x="97" y="15040"/>
            <a:ext cx="9036496" cy="34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3255826"/>
            <a:ext cx="1762021" cy="369332"/>
          </a:xfrm>
          <a:prstGeom prst="rect">
            <a:avLst/>
          </a:prstGeom>
          <a:noFill/>
        </p:spPr>
        <p:txBody>
          <a:bodyPr wrap="none" rtlCol="0">
            <a:spAutoFit/>
          </a:bodyPr>
          <a:lstStyle/>
          <a:p>
            <a:r>
              <a:rPr lang="fr-FR" dirty="0" smtClean="0"/>
              <a:t>Il  est  peureux.</a:t>
            </a:r>
            <a:endParaRPr lang="ru-RU" dirty="0"/>
          </a:p>
        </p:txBody>
      </p:sp>
      <p:sp>
        <p:nvSpPr>
          <p:cNvPr id="8" name="TextBox 7"/>
          <p:cNvSpPr txBox="1"/>
          <p:nvPr/>
        </p:nvSpPr>
        <p:spPr>
          <a:xfrm>
            <a:off x="2448548" y="3267599"/>
            <a:ext cx="2198038" cy="369332"/>
          </a:xfrm>
          <a:prstGeom prst="rect">
            <a:avLst/>
          </a:prstGeom>
          <a:noFill/>
        </p:spPr>
        <p:txBody>
          <a:bodyPr wrap="none" rtlCol="0">
            <a:spAutoFit/>
          </a:bodyPr>
          <a:lstStyle/>
          <a:p>
            <a:r>
              <a:rPr lang="fr-FR" dirty="0" smtClean="0"/>
              <a:t>Il  est  </a:t>
            </a:r>
            <a:r>
              <a:rPr lang="fr-FR" dirty="0"/>
              <a:t> </a:t>
            </a:r>
            <a:r>
              <a:rPr lang="fr-FR" dirty="0" smtClean="0"/>
              <a:t>malheureux.</a:t>
            </a:r>
            <a:endParaRPr lang="ru-RU" dirty="0"/>
          </a:p>
        </p:txBody>
      </p:sp>
      <p:sp>
        <p:nvSpPr>
          <p:cNvPr id="9" name="TextBox 8"/>
          <p:cNvSpPr txBox="1"/>
          <p:nvPr/>
        </p:nvSpPr>
        <p:spPr>
          <a:xfrm>
            <a:off x="5040052" y="3439560"/>
            <a:ext cx="1672253" cy="369332"/>
          </a:xfrm>
          <a:prstGeom prst="rect">
            <a:avLst/>
          </a:prstGeom>
          <a:noFill/>
        </p:spPr>
        <p:txBody>
          <a:bodyPr wrap="none" rtlCol="0">
            <a:spAutoFit/>
          </a:bodyPr>
          <a:lstStyle/>
          <a:p>
            <a:r>
              <a:rPr lang="fr-FR" dirty="0" smtClean="0"/>
              <a:t>Il  est  réfléchi.</a:t>
            </a:r>
            <a:endParaRPr lang="ru-RU" dirty="0"/>
          </a:p>
        </p:txBody>
      </p:sp>
      <p:sp>
        <p:nvSpPr>
          <p:cNvPr id="10" name="TextBox 9"/>
          <p:cNvSpPr txBox="1"/>
          <p:nvPr/>
        </p:nvSpPr>
        <p:spPr>
          <a:xfrm>
            <a:off x="7236296" y="3262432"/>
            <a:ext cx="1620957" cy="369332"/>
          </a:xfrm>
          <a:prstGeom prst="rect">
            <a:avLst/>
          </a:prstGeom>
          <a:noFill/>
        </p:spPr>
        <p:txBody>
          <a:bodyPr wrap="none" rtlCol="0">
            <a:spAutoFit/>
          </a:bodyPr>
          <a:lstStyle/>
          <a:p>
            <a:r>
              <a:rPr lang="fr-FR" dirty="0" smtClean="0"/>
              <a:t>Il  est  </a:t>
            </a:r>
            <a:r>
              <a:rPr lang="fr-FR" dirty="0"/>
              <a:t> </a:t>
            </a:r>
            <a:r>
              <a:rPr lang="fr-FR" dirty="0" smtClean="0"/>
              <a:t>créatif.</a:t>
            </a:r>
            <a:endParaRPr lang="ru-RU" dirty="0"/>
          </a:p>
        </p:txBody>
      </p:sp>
    </p:spTree>
    <p:extLst>
      <p:ext uri="{BB962C8B-B14F-4D97-AF65-F5344CB8AC3E}">
        <p14:creationId xmlns:p14="http://schemas.microsoft.com/office/powerpoint/2010/main" val="182246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797" b="47839"/>
          <a:stretch/>
        </p:blipFill>
        <p:spPr bwMode="auto">
          <a:xfrm>
            <a:off x="215516" y="1"/>
            <a:ext cx="8712968" cy="181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1787759"/>
            <a:ext cx="1941557" cy="369332"/>
          </a:xfrm>
          <a:prstGeom prst="rect">
            <a:avLst/>
          </a:prstGeom>
          <a:noFill/>
        </p:spPr>
        <p:txBody>
          <a:bodyPr wrap="none" rtlCol="0">
            <a:spAutoFit/>
          </a:bodyPr>
          <a:lstStyle/>
          <a:p>
            <a:r>
              <a:rPr lang="fr-FR" dirty="0" smtClean="0"/>
              <a:t>Il  est  amusant.  </a:t>
            </a:r>
            <a:endParaRPr lang="ru-RU" dirty="0"/>
          </a:p>
        </p:txBody>
      </p:sp>
      <p:sp>
        <p:nvSpPr>
          <p:cNvPr id="4" name="TextBox 3"/>
          <p:cNvSpPr txBox="1"/>
          <p:nvPr/>
        </p:nvSpPr>
        <p:spPr>
          <a:xfrm>
            <a:off x="2627784" y="1786884"/>
            <a:ext cx="1813317" cy="369332"/>
          </a:xfrm>
          <a:prstGeom prst="rect">
            <a:avLst/>
          </a:prstGeom>
          <a:noFill/>
        </p:spPr>
        <p:txBody>
          <a:bodyPr wrap="none" rtlCol="0">
            <a:spAutoFit/>
          </a:bodyPr>
          <a:lstStyle/>
          <a:p>
            <a:r>
              <a:rPr lang="fr-FR" dirty="0" smtClean="0"/>
              <a:t>Il  est  modeste.</a:t>
            </a:r>
            <a:endParaRPr lang="ru-RU" dirty="0"/>
          </a:p>
        </p:txBody>
      </p:sp>
      <p:sp>
        <p:nvSpPr>
          <p:cNvPr id="5" name="TextBox 4"/>
          <p:cNvSpPr txBox="1"/>
          <p:nvPr/>
        </p:nvSpPr>
        <p:spPr>
          <a:xfrm>
            <a:off x="5004048" y="1786884"/>
            <a:ext cx="1428596" cy="369332"/>
          </a:xfrm>
          <a:prstGeom prst="rect">
            <a:avLst/>
          </a:prstGeom>
          <a:noFill/>
        </p:spPr>
        <p:txBody>
          <a:bodyPr wrap="none" rtlCol="0">
            <a:spAutoFit/>
          </a:bodyPr>
          <a:lstStyle/>
          <a:p>
            <a:r>
              <a:rPr lang="fr-FR" dirty="0" smtClean="0"/>
              <a:t>Il  est  triste.</a:t>
            </a:r>
            <a:endParaRPr lang="ru-RU" dirty="0"/>
          </a:p>
        </p:txBody>
      </p:sp>
      <p:sp>
        <p:nvSpPr>
          <p:cNvPr id="6" name="TextBox 5"/>
          <p:cNvSpPr txBox="1"/>
          <p:nvPr/>
        </p:nvSpPr>
        <p:spPr>
          <a:xfrm>
            <a:off x="7007627" y="1648034"/>
            <a:ext cx="2082621" cy="369332"/>
          </a:xfrm>
          <a:prstGeom prst="rect">
            <a:avLst/>
          </a:prstGeom>
          <a:noFill/>
        </p:spPr>
        <p:txBody>
          <a:bodyPr wrap="none" rtlCol="0">
            <a:spAutoFit/>
          </a:bodyPr>
          <a:lstStyle/>
          <a:p>
            <a:r>
              <a:rPr lang="fr-FR" dirty="0" smtClean="0"/>
              <a:t>Il  est   pessimsite.</a:t>
            </a:r>
            <a:endParaRPr lang="ru-RU"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831" b="24610"/>
          <a:stretch/>
        </p:blipFill>
        <p:spPr bwMode="auto">
          <a:xfrm>
            <a:off x="53752" y="2247714"/>
            <a:ext cx="9036496"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5516" y="3651870"/>
            <a:ext cx="1992853" cy="369332"/>
          </a:xfrm>
          <a:prstGeom prst="rect">
            <a:avLst/>
          </a:prstGeom>
          <a:noFill/>
        </p:spPr>
        <p:txBody>
          <a:bodyPr wrap="none" rtlCol="0">
            <a:spAutoFit/>
          </a:bodyPr>
          <a:lstStyle/>
          <a:p>
            <a:r>
              <a:rPr lang="fr-FR" dirty="0" smtClean="0"/>
              <a:t>Il  est  paresseux.</a:t>
            </a:r>
            <a:endParaRPr lang="ru-RU" dirty="0"/>
          </a:p>
        </p:txBody>
      </p:sp>
      <p:sp>
        <p:nvSpPr>
          <p:cNvPr id="9" name="TextBox 8"/>
          <p:cNvSpPr txBox="1"/>
          <p:nvPr/>
        </p:nvSpPr>
        <p:spPr>
          <a:xfrm>
            <a:off x="2627784" y="4040660"/>
            <a:ext cx="1762021" cy="369332"/>
          </a:xfrm>
          <a:prstGeom prst="rect">
            <a:avLst/>
          </a:prstGeom>
          <a:noFill/>
        </p:spPr>
        <p:txBody>
          <a:bodyPr wrap="none" rtlCol="0">
            <a:spAutoFit/>
          </a:bodyPr>
          <a:lstStyle/>
          <a:p>
            <a:r>
              <a:rPr lang="fr-FR" dirty="0" smtClean="0"/>
              <a:t>Il  est  heureux.</a:t>
            </a:r>
            <a:endParaRPr lang="ru-RU" dirty="0"/>
          </a:p>
        </p:txBody>
      </p:sp>
      <p:sp>
        <p:nvSpPr>
          <p:cNvPr id="10" name="TextBox 9"/>
          <p:cNvSpPr txBox="1"/>
          <p:nvPr/>
        </p:nvSpPr>
        <p:spPr>
          <a:xfrm>
            <a:off x="5148064" y="4021202"/>
            <a:ext cx="1544012" cy="369332"/>
          </a:xfrm>
          <a:prstGeom prst="rect">
            <a:avLst/>
          </a:prstGeom>
          <a:noFill/>
        </p:spPr>
        <p:txBody>
          <a:bodyPr wrap="none" rtlCol="0">
            <a:spAutoFit/>
          </a:bodyPr>
          <a:lstStyle/>
          <a:p>
            <a:r>
              <a:rPr lang="fr-FR" dirty="0" smtClean="0"/>
              <a:t>Il  est  timide.</a:t>
            </a:r>
            <a:endParaRPr lang="ru-RU" dirty="0"/>
          </a:p>
        </p:txBody>
      </p:sp>
      <p:sp>
        <p:nvSpPr>
          <p:cNvPr id="11" name="TextBox 10"/>
          <p:cNvSpPr txBox="1"/>
          <p:nvPr/>
        </p:nvSpPr>
        <p:spPr>
          <a:xfrm>
            <a:off x="7289281" y="3939902"/>
            <a:ext cx="1864613" cy="369332"/>
          </a:xfrm>
          <a:prstGeom prst="rect">
            <a:avLst/>
          </a:prstGeom>
          <a:noFill/>
        </p:spPr>
        <p:txBody>
          <a:bodyPr wrap="none" rtlCol="0">
            <a:spAutoFit/>
          </a:bodyPr>
          <a:lstStyle/>
          <a:p>
            <a:r>
              <a:rPr lang="fr-FR" dirty="0" smtClean="0"/>
              <a:t>Il  est  colérique.</a:t>
            </a:r>
            <a:endParaRPr lang="ru-RU" dirty="0"/>
          </a:p>
        </p:txBody>
      </p:sp>
    </p:spTree>
    <p:extLst>
      <p:ext uri="{BB962C8B-B14F-4D97-AF65-F5344CB8AC3E}">
        <p14:creationId xmlns:p14="http://schemas.microsoft.com/office/powerpoint/2010/main" val="393071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474"/>
            <a:ext cx="9144000" cy="246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524" y="2551385"/>
            <a:ext cx="1762021" cy="369332"/>
          </a:xfrm>
          <a:prstGeom prst="rect">
            <a:avLst/>
          </a:prstGeom>
          <a:noFill/>
        </p:spPr>
        <p:txBody>
          <a:bodyPr wrap="none" rtlCol="0">
            <a:spAutoFit/>
          </a:bodyPr>
          <a:lstStyle/>
          <a:p>
            <a:r>
              <a:rPr lang="fr-FR" dirty="0" smtClean="0"/>
              <a:t>Il  est  bavard.  </a:t>
            </a:r>
            <a:endParaRPr lang="ru-RU" dirty="0"/>
          </a:p>
        </p:txBody>
      </p:sp>
      <p:sp>
        <p:nvSpPr>
          <p:cNvPr id="3" name="TextBox 2"/>
          <p:cNvSpPr txBox="1"/>
          <p:nvPr/>
        </p:nvSpPr>
        <p:spPr>
          <a:xfrm>
            <a:off x="2627784" y="2025260"/>
            <a:ext cx="1441420" cy="369332"/>
          </a:xfrm>
          <a:prstGeom prst="rect">
            <a:avLst/>
          </a:prstGeom>
          <a:noFill/>
        </p:spPr>
        <p:txBody>
          <a:bodyPr wrap="none" rtlCol="0">
            <a:spAutoFit/>
          </a:bodyPr>
          <a:lstStyle/>
          <a:p>
            <a:r>
              <a:rPr lang="fr-FR" dirty="0" smtClean="0"/>
              <a:t>Il  est  drôle.</a:t>
            </a:r>
            <a:endParaRPr lang="ru-RU" dirty="0"/>
          </a:p>
        </p:txBody>
      </p:sp>
      <p:sp>
        <p:nvSpPr>
          <p:cNvPr id="4" name="TextBox 3"/>
          <p:cNvSpPr txBox="1"/>
          <p:nvPr/>
        </p:nvSpPr>
        <p:spPr>
          <a:xfrm>
            <a:off x="7092280" y="2048795"/>
            <a:ext cx="1877437" cy="369332"/>
          </a:xfrm>
          <a:prstGeom prst="rect">
            <a:avLst/>
          </a:prstGeom>
          <a:noFill/>
        </p:spPr>
        <p:txBody>
          <a:bodyPr wrap="none" rtlCol="0">
            <a:spAutoFit/>
          </a:bodyPr>
          <a:lstStyle/>
          <a:p>
            <a:r>
              <a:rPr lang="fr-FR" dirty="0" smtClean="0"/>
              <a:t>Il  est  intolérant.</a:t>
            </a:r>
            <a:endParaRPr lang="ru-RU" dirty="0"/>
          </a:p>
        </p:txBody>
      </p:sp>
      <p:sp>
        <p:nvSpPr>
          <p:cNvPr id="5" name="TextBox 4"/>
          <p:cNvSpPr txBox="1"/>
          <p:nvPr/>
        </p:nvSpPr>
        <p:spPr>
          <a:xfrm>
            <a:off x="4896036" y="2209926"/>
            <a:ext cx="1620957" cy="369332"/>
          </a:xfrm>
          <a:prstGeom prst="rect">
            <a:avLst/>
          </a:prstGeom>
          <a:noFill/>
        </p:spPr>
        <p:txBody>
          <a:bodyPr wrap="none" rtlCol="0">
            <a:spAutoFit/>
          </a:bodyPr>
          <a:lstStyle/>
          <a:p>
            <a:r>
              <a:rPr lang="fr-FR" dirty="0" smtClean="0"/>
              <a:t>Il  est  attentif.</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147814"/>
            <a:ext cx="2124236" cy="1995686"/>
          </a:xfrm>
          <a:prstGeom prst="rect">
            <a:avLst/>
          </a:prstGeom>
        </p:spPr>
      </p:pic>
    </p:spTree>
    <p:extLst>
      <p:ext uri="{BB962C8B-B14F-4D97-AF65-F5344CB8AC3E}">
        <p14:creationId xmlns:p14="http://schemas.microsoft.com/office/powerpoint/2010/main" val="145583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4028" y="1178456"/>
            <a:ext cx="4275529" cy="369332"/>
          </a:xfrm>
          <a:prstGeom prst="rect">
            <a:avLst/>
          </a:prstGeom>
          <a:noFill/>
        </p:spPr>
        <p:txBody>
          <a:bodyPr wrap="none" rtlCol="0">
            <a:spAutoFit/>
          </a:bodyPr>
          <a:lstStyle/>
          <a:p>
            <a:r>
              <a:rPr lang="fr-FR" b="1" dirty="0" smtClean="0"/>
              <a:t>Quelles  compétences  ils  montrent?</a:t>
            </a:r>
            <a:endParaRPr lang="ru-RU"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8" t="19486"/>
          <a:stretch/>
        </p:blipFill>
        <p:spPr bwMode="auto">
          <a:xfrm>
            <a:off x="215516" y="1178456"/>
            <a:ext cx="4608512" cy="294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516" y="69690"/>
            <a:ext cx="2121093" cy="369332"/>
          </a:xfrm>
          <a:prstGeom prst="rect">
            <a:avLst/>
          </a:prstGeom>
          <a:noFill/>
        </p:spPr>
        <p:txBody>
          <a:bodyPr wrap="none" rtlCol="0">
            <a:spAutoFit/>
          </a:bodyPr>
          <a:lstStyle/>
          <a:p>
            <a:r>
              <a:rPr lang="fr-FR" b="1" dirty="0" smtClean="0"/>
              <a:t>Leçon  2  (p.  156)</a:t>
            </a:r>
            <a:endParaRPr lang="ru-RU" dirty="0"/>
          </a:p>
        </p:txBody>
      </p:sp>
      <p:sp>
        <p:nvSpPr>
          <p:cNvPr id="7" name="TextBox 6"/>
          <p:cNvSpPr txBox="1"/>
          <p:nvPr/>
        </p:nvSpPr>
        <p:spPr>
          <a:xfrm>
            <a:off x="5076056" y="1572380"/>
            <a:ext cx="2262158" cy="1477328"/>
          </a:xfrm>
          <a:prstGeom prst="rect">
            <a:avLst/>
          </a:prstGeom>
          <a:noFill/>
        </p:spPr>
        <p:txBody>
          <a:bodyPr wrap="none" rtlCol="0">
            <a:spAutoFit/>
          </a:bodyPr>
          <a:lstStyle/>
          <a:p>
            <a:r>
              <a:rPr lang="fr-FR" dirty="0" smtClean="0"/>
              <a:t>Ils  sont  créatifs</a:t>
            </a:r>
          </a:p>
          <a:p>
            <a:r>
              <a:rPr lang="fr-FR" dirty="0"/>
              <a:t> </a:t>
            </a:r>
            <a:r>
              <a:rPr lang="fr-FR" dirty="0" smtClean="0"/>
              <a:t>              attentifs</a:t>
            </a:r>
          </a:p>
          <a:p>
            <a:r>
              <a:rPr lang="fr-FR" dirty="0"/>
              <a:t> </a:t>
            </a:r>
            <a:r>
              <a:rPr lang="fr-FR" dirty="0" smtClean="0"/>
              <a:t>              travailleurs</a:t>
            </a:r>
          </a:p>
          <a:p>
            <a:r>
              <a:rPr lang="fr-FR" dirty="0"/>
              <a:t> </a:t>
            </a:r>
            <a:r>
              <a:rPr lang="fr-FR" dirty="0" smtClean="0"/>
              <a:t>              sociables</a:t>
            </a:r>
          </a:p>
          <a:p>
            <a:r>
              <a:rPr lang="fr-FR" dirty="0"/>
              <a:t> </a:t>
            </a:r>
            <a:r>
              <a:rPr lang="fr-FR" dirty="0" smtClean="0"/>
              <a:t>              tolérants</a:t>
            </a:r>
            <a:endParaRPr lang="ru-RU" dirty="0"/>
          </a:p>
        </p:txBody>
      </p:sp>
      <p:sp>
        <p:nvSpPr>
          <p:cNvPr id="8" name="Прямоугольник 7"/>
          <p:cNvSpPr/>
          <p:nvPr/>
        </p:nvSpPr>
        <p:spPr>
          <a:xfrm>
            <a:off x="222970" y="453902"/>
            <a:ext cx="8237462" cy="369332"/>
          </a:xfrm>
          <a:prstGeom prst="rect">
            <a:avLst/>
          </a:prstGeom>
        </p:spPr>
        <p:txBody>
          <a:bodyPr wrap="square">
            <a:spAutoFit/>
          </a:bodyPr>
          <a:lstStyle/>
          <a:p>
            <a:r>
              <a:rPr lang="fr-FR" dirty="0"/>
              <a:t>a) Regardez  ce  tableau  et  supposez  la  situation:  </a:t>
            </a:r>
            <a:endParaRPr lang="ru-RU" dirty="0"/>
          </a:p>
        </p:txBody>
      </p:sp>
    </p:spTree>
    <p:extLst>
      <p:ext uri="{BB962C8B-B14F-4D97-AF65-F5344CB8AC3E}">
        <p14:creationId xmlns:p14="http://schemas.microsoft.com/office/powerpoint/2010/main" val="28802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2561109"/>
            <a:ext cx="8568952" cy="1631216"/>
          </a:xfrm>
          <a:prstGeom prst="rect">
            <a:avLst/>
          </a:prstGeom>
          <a:noFill/>
        </p:spPr>
        <p:txBody>
          <a:bodyPr wrap="square" rtlCol="0">
            <a:spAutoFit/>
          </a:bodyPr>
          <a:lstStyle/>
          <a:p>
            <a:pPr marL="342900" indent="-342900">
              <a:buFont typeface="Arial" charset="0"/>
              <a:buChar char="•"/>
            </a:pPr>
            <a:r>
              <a:rPr lang="fr-FR" sz="2000" dirty="0" smtClean="0"/>
              <a:t>importante.</a:t>
            </a:r>
          </a:p>
          <a:p>
            <a:pPr marL="342900" indent="-342900">
              <a:buFont typeface="Arial" charset="0"/>
              <a:buChar char="•"/>
            </a:pPr>
            <a:r>
              <a:rPr lang="fr-FR" sz="2000" dirty="0"/>
              <a:t>s</a:t>
            </a:r>
            <a:r>
              <a:rPr lang="fr-FR" sz="2000" dirty="0" smtClean="0"/>
              <a:t>ociabilité.</a:t>
            </a:r>
          </a:p>
          <a:p>
            <a:pPr marL="342900" indent="-342900">
              <a:buFont typeface="Arial" charset="0"/>
              <a:buChar char="•"/>
            </a:pPr>
            <a:r>
              <a:rPr lang="fr-FR" sz="2000" dirty="0" smtClean="0"/>
              <a:t>Parce  que  ça  peut  aider  les  gens  d’affaires,  les  professeurs,  les  journalistes,  ...   à  communiquer, à  indiquer  les  problèmes  et  trouver  les  solutions. </a:t>
            </a:r>
            <a:endParaRPr lang="ru-RU" sz="20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50587"/>
            <a:ext cx="90725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5293" y="2168778"/>
            <a:ext cx="1107996" cy="369332"/>
          </a:xfrm>
          <a:prstGeom prst="rect">
            <a:avLst/>
          </a:prstGeom>
          <a:noFill/>
        </p:spPr>
        <p:txBody>
          <a:bodyPr wrap="none" rtlCol="0">
            <a:spAutoFit/>
          </a:bodyPr>
          <a:lstStyle/>
          <a:p>
            <a:r>
              <a:rPr lang="fr-FR" b="1" dirty="0" smtClean="0"/>
              <a:t>Solution</a:t>
            </a:r>
            <a:endParaRPr lang="ru-RU" b="1" dirty="0"/>
          </a:p>
        </p:txBody>
      </p:sp>
    </p:spTree>
    <p:extLst>
      <p:ext uri="{BB962C8B-B14F-4D97-AF65-F5344CB8AC3E}">
        <p14:creationId xmlns:p14="http://schemas.microsoft.com/office/powerpoint/2010/main" val="399912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157" y="3337126"/>
            <a:ext cx="4275529" cy="923330"/>
          </a:xfrm>
          <a:prstGeom prst="rect">
            <a:avLst/>
          </a:prstGeom>
          <a:noFill/>
        </p:spPr>
        <p:txBody>
          <a:bodyPr wrap="none" rtlCol="0">
            <a:spAutoFit/>
          </a:bodyPr>
          <a:lstStyle/>
          <a:p>
            <a:r>
              <a:rPr lang="fr-FR" u="sng" dirty="0"/>
              <a:t>t</a:t>
            </a:r>
            <a:r>
              <a:rPr lang="fr-FR" u="sng" dirty="0" smtClean="0"/>
              <a:t>ravailleur  d’équipe  imaginative  amical</a:t>
            </a:r>
          </a:p>
          <a:p>
            <a:r>
              <a:rPr lang="fr-FR" u="sng" dirty="0"/>
              <a:t>l</a:t>
            </a:r>
            <a:r>
              <a:rPr lang="fr-FR" u="sng" dirty="0" smtClean="0"/>
              <a:t>a  conception</a:t>
            </a:r>
          </a:p>
          <a:p>
            <a:r>
              <a:rPr lang="fr-FR" u="sng" dirty="0"/>
              <a:t>l</a:t>
            </a:r>
            <a:r>
              <a:rPr lang="fr-FR" u="sng" dirty="0" smtClean="0"/>
              <a:t>e  chant</a:t>
            </a:r>
            <a:endParaRPr lang="ru-RU" u="sng"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9855" y="740"/>
            <a:ext cx="8856476" cy="342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72157" y="2391730"/>
            <a:ext cx="1646605" cy="369332"/>
          </a:xfrm>
          <a:prstGeom prst="rect">
            <a:avLst/>
          </a:prstGeom>
          <a:noFill/>
        </p:spPr>
        <p:txBody>
          <a:bodyPr wrap="none" rtlCol="0">
            <a:spAutoFit/>
          </a:bodyPr>
          <a:lstStyle/>
          <a:p>
            <a:r>
              <a:rPr lang="fr-FR" dirty="0"/>
              <a:t>l</a:t>
            </a:r>
            <a:r>
              <a:rPr lang="fr-FR" dirty="0" smtClean="0"/>
              <a:t>ire  une  carte</a:t>
            </a:r>
            <a:endParaRPr lang="ru-RU" dirty="0"/>
          </a:p>
        </p:txBody>
      </p:sp>
      <p:sp>
        <p:nvSpPr>
          <p:cNvPr id="6" name="TextBox 5"/>
          <p:cNvSpPr txBox="1"/>
          <p:nvPr/>
        </p:nvSpPr>
        <p:spPr>
          <a:xfrm>
            <a:off x="880478" y="2681529"/>
            <a:ext cx="1736373" cy="369332"/>
          </a:xfrm>
          <a:prstGeom prst="rect">
            <a:avLst/>
          </a:prstGeom>
          <a:noFill/>
        </p:spPr>
        <p:txBody>
          <a:bodyPr wrap="none" rtlCol="0">
            <a:spAutoFit/>
          </a:bodyPr>
          <a:lstStyle/>
          <a:p>
            <a:r>
              <a:rPr lang="fr-FR" dirty="0" smtClean="0"/>
              <a:t>communication</a:t>
            </a:r>
            <a:endParaRPr lang="ru-RU" dirty="0"/>
          </a:p>
        </p:txBody>
      </p:sp>
      <p:sp>
        <p:nvSpPr>
          <p:cNvPr id="7" name="TextBox 6"/>
          <p:cNvSpPr txBox="1"/>
          <p:nvPr/>
        </p:nvSpPr>
        <p:spPr>
          <a:xfrm>
            <a:off x="880478" y="2967794"/>
            <a:ext cx="1249060" cy="369332"/>
          </a:xfrm>
          <a:prstGeom prst="rect">
            <a:avLst/>
          </a:prstGeom>
          <a:noFill/>
        </p:spPr>
        <p:txBody>
          <a:bodyPr wrap="none" rtlCol="0">
            <a:spAutoFit/>
          </a:bodyPr>
          <a:lstStyle/>
          <a:p>
            <a:r>
              <a:rPr lang="fr-FR" dirty="0" smtClean="0"/>
              <a:t>leadership</a:t>
            </a:r>
            <a:endParaRPr lang="ru-RU" dirty="0"/>
          </a:p>
        </p:txBody>
      </p:sp>
      <p:sp>
        <p:nvSpPr>
          <p:cNvPr id="8" name="TextBox 7"/>
          <p:cNvSpPr txBox="1"/>
          <p:nvPr/>
        </p:nvSpPr>
        <p:spPr>
          <a:xfrm>
            <a:off x="5616116" y="2391730"/>
            <a:ext cx="992579" cy="369332"/>
          </a:xfrm>
          <a:prstGeom prst="rect">
            <a:avLst/>
          </a:prstGeom>
          <a:noFill/>
        </p:spPr>
        <p:txBody>
          <a:bodyPr wrap="none" rtlCol="0">
            <a:spAutoFit/>
          </a:bodyPr>
          <a:lstStyle/>
          <a:p>
            <a:r>
              <a:rPr lang="fr-FR" dirty="0" smtClean="0"/>
              <a:t>confiant</a:t>
            </a:r>
            <a:endParaRPr lang="ru-RU" dirty="0"/>
          </a:p>
        </p:txBody>
      </p:sp>
      <p:sp>
        <p:nvSpPr>
          <p:cNvPr id="9" name="TextBox 8"/>
          <p:cNvSpPr txBox="1"/>
          <p:nvPr/>
        </p:nvSpPr>
        <p:spPr>
          <a:xfrm>
            <a:off x="5616116" y="2677357"/>
            <a:ext cx="1056700" cy="369332"/>
          </a:xfrm>
          <a:prstGeom prst="rect">
            <a:avLst/>
          </a:prstGeom>
          <a:noFill/>
        </p:spPr>
        <p:txBody>
          <a:bodyPr wrap="none" rtlCol="0">
            <a:spAutoFit/>
          </a:bodyPr>
          <a:lstStyle/>
          <a:p>
            <a:r>
              <a:rPr lang="fr-FR" dirty="0" smtClean="0"/>
              <a:t>ponctuel</a:t>
            </a:r>
            <a:endParaRPr lang="ru-RU" dirty="0"/>
          </a:p>
        </p:txBody>
      </p:sp>
      <p:sp>
        <p:nvSpPr>
          <p:cNvPr id="10" name="TextBox 9"/>
          <p:cNvSpPr txBox="1"/>
          <p:nvPr/>
        </p:nvSpPr>
        <p:spPr>
          <a:xfrm>
            <a:off x="5616116" y="2967794"/>
            <a:ext cx="1197764" cy="369332"/>
          </a:xfrm>
          <a:prstGeom prst="rect">
            <a:avLst/>
          </a:prstGeom>
          <a:noFill/>
        </p:spPr>
        <p:txBody>
          <a:bodyPr wrap="none" rtlCol="0">
            <a:spAutoFit/>
          </a:bodyPr>
          <a:lstStyle/>
          <a:p>
            <a:r>
              <a:rPr lang="fr-FR" dirty="0" smtClean="0"/>
              <a:t>adaptable</a:t>
            </a:r>
            <a:endParaRPr lang="ru-RU" dirty="0"/>
          </a:p>
        </p:txBody>
      </p:sp>
      <p:sp>
        <p:nvSpPr>
          <p:cNvPr id="11" name="TextBox 10"/>
          <p:cNvSpPr txBox="1"/>
          <p:nvPr/>
        </p:nvSpPr>
        <p:spPr>
          <a:xfrm>
            <a:off x="5573796" y="3337126"/>
            <a:ext cx="2069797" cy="923330"/>
          </a:xfrm>
          <a:prstGeom prst="rect">
            <a:avLst/>
          </a:prstGeom>
          <a:noFill/>
        </p:spPr>
        <p:txBody>
          <a:bodyPr wrap="none" rtlCol="0">
            <a:spAutoFit/>
          </a:bodyPr>
          <a:lstStyle/>
          <a:p>
            <a:r>
              <a:rPr lang="fr-FR" u="sng" dirty="0"/>
              <a:t>q</a:t>
            </a:r>
            <a:r>
              <a:rPr lang="fr-FR" u="sng" dirty="0" smtClean="0"/>
              <a:t>ui  travaillent  dur</a:t>
            </a:r>
          </a:p>
          <a:p>
            <a:r>
              <a:rPr lang="fr-FR" u="sng" dirty="0"/>
              <a:t>r</a:t>
            </a:r>
            <a:r>
              <a:rPr lang="fr-FR" u="sng" dirty="0" smtClean="0"/>
              <a:t>esponsable</a:t>
            </a:r>
          </a:p>
          <a:p>
            <a:r>
              <a:rPr lang="fr-FR" dirty="0" smtClean="0"/>
              <a:t>...</a:t>
            </a:r>
            <a:endParaRPr lang="ru-RU" dirty="0"/>
          </a:p>
        </p:txBody>
      </p:sp>
    </p:spTree>
    <p:extLst>
      <p:ext uri="{BB962C8B-B14F-4D97-AF65-F5344CB8AC3E}">
        <p14:creationId xmlns:p14="http://schemas.microsoft.com/office/powerpoint/2010/main" val="4897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548" y="1815666"/>
            <a:ext cx="428322" cy="369332"/>
          </a:xfrm>
          <a:prstGeom prst="rect">
            <a:avLst/>
          </a:prstGeom>
          <a:noFill/>
        </p:spPr>
        <p:txBody>
          <a:bodyPr wrap="none" rtlCol="0">
            <a:spAutoFit/>
          </a:bodyPr>
          <a:lstStyle/>
          <a:p>
            <a:r>
              <a:rPr lang="fr-FR" dirty="0" smtClean="0"/>
              <a:t>hk</a:t>
            </a:r>
            <a:endParaRPr lang="ru-RU"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3" y="87904"/>
            <a:ext cx="8920695" cy="224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1918112"/>
            <a:ext cx="1441420" cy="2031325"/>
          </a:xfrm>
          <a:prstGeom prst="rect">
            <a:avLst/>
          </a:prstGeom>
          <a:noFill/>
        </p:spPr>
        <p:txBody>
          <a:bodyPr wrap="none" rtlCol="0">
            <a:spAutoFit/>
          </a:bodyPr>
          <a:lstStyle/>
          <a:p>
            <a:r>
              <a:rPr lang="fr-FR" dirty="0"/>
              <a:t>p</a:t>
            </a:r>
            <a:r>
              <a:rPr lang="fr-FR" dirty="0" smtClean="0"/>
              <a:t>onctuel</a:t>
            </a:r>
          </a:p>
          <a:p>
            <a:r>
              <a:rPr lang="fr-FR" dirty="0"/>
              <a:t>r</a:t>
            </a:r>
            <a:r>
              <a:rPr lang="fr-FR" dirty="0" smtClean="0"/>
              <a:t>esponsable</a:t>
            </a:r>
          </a:p>
          <a:p>
            <a:r>
              <a:rPr lang="fr-FR" dirty="0"/>
              <a:t>a</a:t>
            </a:r>
            <a:r>
              <a:rPr lang="fr-FR" dirty="0" smtClean="0"/>
              <a:t>musant</a:t>
            </a:r>
          </a:p>
          <a:p>
            <a:r>
              <a:rPr lang="fr-FR" dirty="0"/>
              <a:t>v</a:t>
            </a:r>
            <a:r>
              <a:rPr lang="fr-FR" dirty="0" smtClean="0"/>
              <a:t>if</a:t>
            </a:r>
          </a:p>
          <a:p>
            <a:r>
              <a:rPr lang="fr-FR" dirty="0"/>
              <a:t>s</a:t>
            </a:r>
            <a:r>
              <a:rPr lang="fr-FR" dirty="0" smtClean="0"/>
              <a:t>ûr</a:t>
            </a:r>
          </a:p>
          <a:p>
            <a:r>
              <a:rPr lang="fr-FR" dirty="0"/>
              <a:t>h</a:t>
            </a:r>
            <a:r>
              <a:rPr lang="fr-FR" dirty="0" smtClean="0"/>
              <a:t>onnête</a:t>
            </a:r>
          </a:p>
          <a:p>
            <a:r>
              <a:rPr lang="fr-FR" dirty="0"/>
              <a:t>s</a:t>
            </a:r>
            <a:r>
              <a:rPr lang="fr-FR" dirty="0" smtClean="0"/>
              <a:t>érieux </a:t>
            </a:r>
            <a:endParaRPr lang="ru-RU" dirty="0"/>
          </a:p>
        </p:txBody>
      </p:sp>
      <p:sp>
        <p:nvSpPr>
          <p:cNvPr id="6" name="TextBox 5"/>
          <p:cNvSpPr txBox="1"/>
          <p:nvPr/>
        </p:nvSpPr>
        <p:spPr>
          <a:xfrm>
            <a:off x="5976156" y="1851660"/>
            <a:ext cx="1954381" cy="2308324"/>
          </a:xfrm>
          <a:prstGeom prst="rect">
            <a:avLst/>
          </a:prstGeom>
          <a:noFill/>
        </p:spPr>
        <p:txBody>
          <a:bodyPr wrap="none" rtlCol="0">
            <a:spAutoFit/>
          </a:bodyPr>
          <a:lstStyle/>
          <a:p>
            <a:r>
              <a:rPr lang="fr-FR" dirty="0"/>
              <a:t>i</a:t>
            </a:r>
            <a:r>
              <a:rPr lang="fr-FR" dirty="0" smtClean="0"/>
              <a:t>mpatient</a:t>
            </a:r>
          </a:p>
          <a:p>
            <a:r>
              <a:rPr lang="fr-FR" dirty="0"/>
              <a:t>a</a:t>
            </a:r>
            <a:r>
              <a:rPr lang="fr-FR" dirty="0" smtClean="0"/>
              <a:t>vare</a:t>
            </a:r>
          </a:p>
          <a:p>
            <a:r>
              <a:rPr lang="fr-FR" dirty="0"/>
              <a:t>i</a:t>
            </a:r>
            <a:r>
              <a:rPr lang="fr-FR" dirty="0" smtClean="0"/>
              <a:t>ncertain</a:t>
            </a:r>
          </a:p>
          <a:p>
            <a:r>
              <a:rPr lang="fr-FR" dirty="0"/>
              <a:t>i</a:t>
            </a:r>
            <a:r>
              <a:rPr lang="fr-FR" dirty="0" smtClean="0"/>
              <a:t>rresponsable</a:t>
            </a:r>
          </a:p>
          <a:p>
            <a:r>
              <a:rPr lang="fr-FR" dirty="0"/>
              <a:t>h</a:t>
            </a:r>
            <a:r>
              <a:rPr lang="fr-FR" dirty="0" smtClean="0"/>
              <a:t>ostile</a:t>
            </a:r>
          </a:p>
          <a:p>
            <a:r>
              <a:rPr lang="fr-FR" dirty="0"/>
              <a:t>i</a:t>
            </a:r>
            <a:r>
              <a:rPr lang="fr-FR" dirty="0" smtClean="0"/>
              <a:t>ncapable</a:t>
            </a:r>
          </a:p>
          <a:p>
            <a:r>
              <a:rPr lang="fr-FR" dirty="0"/>
              <a:t>m</a:t>
            </a:r>
            <a:r>
              <a:rPr lang="fr-FR" dirty="0" smtClean="0"/>
              <a:t>alhonnête</a:t>
            </a:r>
          </a:p>
          <a:p>
            <a:r>
              <a:rPr lang="fr-FR" dirty="0"/>
              <a:t>n</a:t>
            </a:r>
            <a:r>
              <a:rPr lang="fr-FR" dirty="0" smtClean="0"/>
              <a:t>e  pas  accepter</a:t>
            </a:r>
            <a:endParaRPr lang="ru-RU" dirty="0"/>
          </a:p>
        </p:txBody>
      </p:sp>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9353" t="5998" r="7881" b="7469"/>
          <a:stretch/>
        </p:blipFill>
        <p:spPr>
          <a:xfrm>
            <a:off x="3216924" y="1657306"/>
            <a:ext cx="2219171" cy="2907627"/>
          </a:xfrm>
          <a:prstGeom prst="rect">
            <a:avLst/>
          </a:prstGeom>
        </p:spPr>
      </p:pic>
    </p:spTree>
    <p:extLst>
      <p:ext uri="{BB962C8B-B14F-4D97-AF65-F5344CB8AC3E}">
        <p14:creationId xmlns:p14="http://schemas.microsoft.com/office/powerpoint/2010/main" val="35252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50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516" y="272140"/>
            <a:ext cx="7417415" cy="369332"/>
          </a:xfrm>
          <a:prstGeom prst="rect">
            <a:avLst/>
          </a:prstGeom>
          <a:noFill/>
        </p:spPr>
        <p:txBody>
          <a:bodyPr wrap="none" rtlCol="0">
            <a:spAutoFit/>
          </a:bodyPr>
          <a:lstStyle/>
          <a:p>
            <a:r>
              <a:rPr lang="fr-FR" b="1" dirty="0" smtClean="0"/>
              <a:t>Lisez  le  texte  (p.  158).   Davron  parle  de  son  nouveau  collège</a:t>
            </a:r>
            <a:endParaRPr lang="ru-RU" b="1" dirty="0"/>
          </a:p>
        </p:txBody>
      </p:sp>
      <p:sp>
        <p:nvSpPr>
          <p:cNvPr id="5" name="TextBox 4"/>
          <p:cNvSpPr txBox="1"/>
          <p:nvPr/>
        </p:nvSpPr>
        <p:spPr>
          <a:xfrm>
            <a:off x="215516" y="879562"/>
            <a:ext cx="8748972" cy="3539430"/>
          </a:xfrm>
          <a:prstGeom prst="rect">
            <a:avLst/>
          </a:prstGeom>
          <a:noFill/>
        </p:spPr>
        <p:txBody>
          <a:bodyPr wrap="square" rtlCol="0">
            <a:spAutoFit/>
          </a:bodyPr>
          <a:lstStyle/>
          <a:p>
            <a:pPr indent="363538" algn="just"/>
            <a:r>
              <a:rPr lang="fr-FR" sz="1400" dirty="0" smtClean="0"/>
              <a:t>Je  m’appelle  Davron.  J’ai  17 ans.  Mes  intérêts  sont  lire  les  livres,  jouer  de  la  guitare,  écouter  de  la  musique  et  visiter  les  galeries.</a:t>
            </a:r>
          </a:p>
          <a:p>
            <a:pPr indent="363538" algn="just"/>
            <a:r>
              <a:rPr lang="fr-FR" sz="1400" dirty="0" smtClean="0"/>
              <a:t>Quand  j’ai  commencé  à  venir  à  ce  collège,  j’avais  un  peu  d’amis,  parce  que  je  n’étais  pas  sociable.  J’avais  des  difficultés  d’influencer  les  gens,  parce  que  j’étais  très  timide.  Ainsi  j’ai  trouvé  difficile  influencer  mes  adjoints  du  groupe.  Mon  adjint  du  groupe  Jasur – un  enfant  très  bavard,  gai,  compatissant,  orienté,  sociable,  tranquille  et  intéressant  avec  un  bon  sens  d’humour.  Lui – aussi  intellectuel  et  le  garçon  cultivé.  Il  est  la  première  personne  qui  parlait  avec  moi  dans  ce  groupe.  En  effet  il  m’a  plu,  et  maintenant  nous  sommes  les  meilleurs  amis. </a:t>
            </a:r>
          </a:p>
          <a:p>
            <a:pPr indent="363538" algn="just"/>
            <a:r>
              <a:rPr lang="fr-FR" sz="1400" dirty="0" smtClean="0"/>
              <a:t>Maintenant  je  tente  d’être  en  état  d’influencer  et  mon  initiative  personnelle  et  comme  la  partie  de  l’équipe.  Je  tente  d’étudier  quelque  chose  de  nouveau  à  partir  de  chaque  expérience,  parce  que  je  crois  qu’il  y  a  toujours  une  pièce  pour  le  perfectionnement  de  soi-même  personnellement  et  professionnellement.  Bien  que  mes  erreurs  avec  mes  adjoints  du  groupe,  je  travaille  obstinément  sur  l’étude.  Ainsi  j’ai  fait  les  succès  de  français.  Puisque  mon  groupe – le  groupe  français.  J’aivais  l’habitude  d’apprendre  par  un  divers  moyen,  mais  ici  j’ai  étudié  d’autres  méthodes  qui  m’ont   aidé  beaucoup.  J’aime  venir  en  effet  ici,  parce  qu’il  y  a  beaucoup  de  garçons  et  ils  sont  en  effet  sages  et  actifs.  La  plupart  des  professeurs  d’une  manière  amusante  et  bon. </a:t>
            </a:r>
            <a:endParaRPr lang="ru-RU" sz="1400" dirty="0"/>
          </a:p>
        </p:txBody>
      </p:sp>
    </p:spTree>
    <p:extLst>
      <p:ext uri="{BB962C8B-B14F-4D97-AF65-F5344CB8AC3E}">
        <p14:creationId xmlns:p14="http://schemas.microsoft.com/office/powerpoint/2010/main" val="3933256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94" y="2607754"/>
            <a:ext cx="8352928" cy="2031325"/>
          </a:xfrm>
          <a:prstGeom prst="rect">
            <a:avLst/>
          </a:prstGeom>
          <a:noFill/>
        </p:spPr>
        <p:txBody>
          <a:bodyPr wrap="square" rtlCol="0">
            <a:spAutoFit/>
          </a:bodyPr>
          <a:lstStyle/>
          <a:p>
            <a:r>
              <a:rPr lang="fr-FR" dirty="0" smtClean="0"/>
              <a:t>Davron  est  un  enfant  timide.</a:t>
            </a:r>
          </a:p>
          <a:p>
            <a:r>
              <a:rPr lang="fr-FR" dirty="0" smtClean="0"/>
              <a:t>Ce  qui  est  difficle  pour  lui,  ça  c’est  être  sociable,  communiquer  beaucoup.</a:t>
            </a:r>
          </a:p>
          <a:p>
            <a:r>
              <a:rPr lang="fr-FR" dirty="0" smtClean="0"/>
              <a:t>Oui,  j’éatis  à  la  situation  de  Davron.  Je  n’ai  fait  presque  rien;  je  n’ai  pas  fait  ttention  aux  gens  qui  m’entouraient.  </a:t>
            </a:r>
          </a:p>
          <a:p>
            <a:r>
              <a:rPr lang="fr-FR" dirty="0" smtClean="0"/>
              <a:t>Davron  doit  travailler  plus,  communiquer  plus  et  être  généreux.</a:t>
            </a:r>
          </a:p>
          <a:p>
            <a:r>
              <a:rPr lang="fr-FR" dirty="0" smtClean="0"/>
              <a:t>Pour  améliorer  ses  compétences  il  doit  faire  attention  à  ses  capacités  et  son  travail.</a:t>
            </a:r>
            <a:endParaRPr lang="ru-RU"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553" y="1"/>
            <a:ext cx="9008611" cy="199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7869" y="2202222"/>
            <a:ext cx="1107996" cy="369332"/>
          </a:xfrm>
          <a:prstGeom prst="rect">
            <a:avLst/>
          </a:prstGeom>
          <a:noFill/>
        </p:spPr>
        <p:txBody>
          <a:bodyPr wrap="none" rtlCol="0">
            <a:spAutoFit/>
          </a:bodyPr>
          <a:lstStyle/>
          <a:p>
            <a:r>
              <a:rPr lang="fr-FR" b="1" dirty="0" smtClean="0"/>
              <a:t>Solution</a:t>
            </a:r>
            <a:endParaRPr lang="ru-RU" b="1" dirty="0"/>
          </a:p>
        </p:txBody>
      </p:sp>
    </p:spTree>
    <p:extLst>
      <p:ext uri="{BB962C8B-B14F-4D97-AF65-F5344CB8AC3E}">
        <p14:creationId xmlns:p14="http://schemas.microsoft.com/office/powerpoint/2010/main" val="13969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492" r="55061" b="46065"/>
          <a:stretch/>
        </p:blipFill>
        <p:spPr bwMode="auto">
          <a:xfrm>
            <a:off x="7484" y="1605348"/>
            <a:ext cx="2946658" cy="171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4670" t="19934" b="46099"/>
          <a:stretch/>
        </p:blipFill>
        <p:spPr bwMode="auto">
          <a:xfrm>
            <a:off x="6254414" y="1605348"/>
            <a:ext cx="2849523" cy="166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65213" r="55158"/>
          <a:stretch/>
        </p:blipFill>
        <p:spPr bwMode="auto">
          <a:xfrm>
            <a:off x="5162" y="3327834"/>
            <a:ext cx="3528392" cy="181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4929" t="65935"/>
          <a:stretch/>
        </p:blipFill>
        <p:spPr bwMode="auto">
          <a:xfrm>
            <a:off x="5836088" y="3320978"/>
            <a:ext cx="3292436" cy="182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359532" y="195486"/>
            <a:ext cx="720080" cy="216024"/>
          </a:xfrm>
          <a:prstGeom prst="rightArrow">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TextBox 3"/>
          <p:cNvSpPr txBox="1"/>
          <p:nvPr/>
        </p:nvSpPr>
        <p:spPr>
          <a:xfrm>
            <a:off x="1223628" y="118832"/>
            <a:ext cx="3031599" cy="369332"/>
          </a:xfrm>
          <a:prstGeom prst="rect">
            <a:avLst/>
          </a:prstGeom>
          <a:noFill/>
        </p:spPr>
        <p:txBody>
          <a:bodyPr wrap="none" rtlCol="0">
            <a:spAutoFit/>
          </a:bodyPr>
          <a:lstStyle/>
          <a:p>
            <a:r>
              <a:rPr lang="fr-FR" b="1" dirty="0" smtClean="0"/>
              <a:t>Répondez  aux  questions</a:t>
            </a:r>
            <a:endParaRPr lang="ru-RU" b="1" dirty="0"/>
          </a:p>
        </p:txBody>
      </p:sp>
      <p:sp>
        <p:nvSpPr>
          <p:cNvPr id="5" name="TextBox 4"/>
          <p:cNvSpPr txBox="1"/>
          <p:nvPr/>
        </p:nvSpPr>
        <p:spPr>
          <a:xfrm>
            <a:off x="251520" y="576846"/>
            <a:ext cx="8640960" cy="861774"/>
          </a:xfrm>
          <a:prstGeom prst="rect">
            <a:avLst/>
          </a:prstGeom>
          <a:noFill/>
        </p:spPr>
        <p:txBody>
          <a:bodyPr wrap="square" rtlCol="0">
            <a:spAutoFit/>
          </a:bodyPr>
          <a:lstStyle/>
          <a:p>
            <a:r>
              <a:rPr lang="fr-FR" sz="1600" dirty="0" smtClean="0">
                <a:solidFill>
                  <a:srgbClr val="002060"/>
                </a:solidFill>
              </a:rPr>
              <a:t>Quelles  sont  vos  idées  personnelles  sur  une  «compétence»  et  comment  se  développent  les  compétences?  Regardez  ces  images  et  essayez  de  trouver  le  genre  de  compétences  dont  ils  se  réfèrent</a:t>
            </a:r>
            <a:r>
              <a:rPr lang="fr-FR" dirty="0" smtClean="0">
                <a:solidFill>
                  <a:srgbClr val="002060"/>
                </a:solidFill>
              </a:rPr>
              <a:t>.</a:t>
            </a:r>
            <a:endParaRPr lang="ru-RU" dirty="0">
              <a:solidFill>
                <a:srgbClr val="002060"/>
              </a:solidFill>
            </a:endParaRPr>
          </a:p>
        </p:txBody>
      </p:sp>
      <p:sp>
        <p:nvSpPr>
          <p:cNvPr id="6" name="TextBox 5"/>
          <p:cNvSpPr txBox="1"/>
          <p:nvPr/>
        </p:nvSpPr>
        <p:spPr>
          <a:xfrm>
            <a:off x="7812360" y="118832"/>
            <a:ext cx="889987" cy="369332"/>
          </a:xfrm>
          <a:prstGeom prst="rect">
            <a:avLst/>
          </a:prstGeom>
          <a:noFill/>
        </p:spPr>
        <p:txBody>
          <a:bodyPr wrap="none" rtlCol="0">
            <a:spAutoFit/>
          </a:bodyPr>
          <a:lstStyle/>
          <a:p>
            <a:r>
              <a:rPr lang="fr-FR" dirty="0" smtClean="0"/>
              <a:t>p.  151</a:t>
            </a:r>
            <a:endParaRPr lang="ru-RU" dirty="0"/>
          </a:p>
        </p:txBody>
      </p:sp>
    </p:spTree>
    <p:extLst>
      <p:ext uri="{BB962C8B-B14F-4D97-AF65-F5344CB8AC3E}">
        <p14:creationId xmlns:p14="http://schemas.microsoft.com/office/powerpoint/2010/main" val="685365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80112" y="0"/>
            <a:ext cx="1898340" cy="185167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24" y="1707654"/>
            <a:ext cx="2647950" cy="126014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9482"/>
            <a:ext cx="3923928" cy="4984018"/>
          </a:xfrm>
          <a:prstGeom prst="rect">
            <a:avLst/>
          </a:prstGeom>
        </p:spPr>
      </p:pic>
      <p:sp>
        <p:nvSpPr>
          <p:cNvPr id="9" name="Прямоугольник 8"/>
          <p:cNvSpPr/>
          <p:nvPr/>
        </p:nvSpPr>
        <p:spPr>
          <a:xfrm>
            <a:off x="4793464" y="3111810"/>
            <a:ext cx="4356484" cy="646331"/>
          </a:xfrm>
          <a:prstGeom prst="rect">
            <a:avLst/>
          </a:prstGeom>
        </p:spPr>
        <p:txBody>
          <a:bodyPr wrap="square">
            <a:spAutoFit/>
          </a:bodyPr>
          <a:lstStyle/>
          <a:p>
            <a:r>
              <a:rPr lang="fr-FR" b="1" dirty="0"/>
              <a:t>Lire  les  textes  (p.p.  159/161);</a:t>
            </a:r>
          </a:p>
          <a:p>
            <a:r>
              <a:rPr lang="fr-FR" b="1" dirty="0"/>
              <a:t>répondre  aux  questions.</a:t>
            </a:r>
            <a:endParaRPr lang="ru-RU" b="1" dirty="0"/>
          </a:p>
        </p:txBody>
      </p:sp>
      <p:sp>
        <p:nvSpPr>
          <p:cNvPr id="10" name="Прямоугольник 9"/>
          <p:cNvSpPr/>
          <p:nvPr/>
        </p:nvSpPr>
        <p:spPr>
          <a:xfrm>
            <a:off x="5915171" y="2466824"/>
            <a:ext cx="1228221" cy="461665"/>
          </a:xfrm>
          <a:prstGeom prst="rect">
            <a:avLst/>
          </a:prstGeom>
        </p:spPr>
        <p:txBody>
          <a:bodyPr wrap="none">
            <a:spAutoFit/>
          </a:bodyPr>
          <a:lstStyle/>
          <a:p>
            <a:r>
              <a:rPr lang="fr-FR" sz="2400" b="1" dirty="0">
                <a:solidFill>
                  <a:srgbClr val="FF0000"/>
                </a:solidFill>
              </a:rPr>
              <a:t>Devoir </a:t>
            </a:r>
            <a:endParaRPr lang="ru-RU" sz="2400" b="1" dirty="0">
              <a:solidFill>
                <a:srgbClr val="FF0000"/>
              </a:solidFill>
            </a:endParaRPr>
          </a:p>
        </p:txBody>
      </p:sp>
    </p:spTree>
    <p:extLst>
      <p:ext uri="{BB962C8B-B14F-4D97-AF65-F5344CB8AC3E}">
        <p14:creationId xmlns:p14="http://schemas.microsoft.com/office/powerpoint/2010/main" val="4237966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94" y="3507854"/>
            <a:ext cx="8985730" cy="707886"/>
          </a:xfrm>
          <a:prstGeom prst="rect">
            <a:avLst/>
          </a:prstGeom>
          <a:noFill/>
        </p:spPr>
        <p:txBody>
          <a:bodyPr wrap="none" rtlCol="0">
            <a:spAutoFit/>
          </a:bodyPr>
          <a:lstStyle/>
          <a:p>
            <a:r>
              <a:rPr lang="fr-F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Merci  pour  votre  attention!</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4"/>
            <a:ext cx="4621459" cy="51435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91979" y="-6664"/>
            <a:ext cx="4752020" cy="5143500"/>
          </a:xfrm>
          <a:prstGeom prst="rect">
            <a:avLst/>
          </a:prstGeom>
        </p:spPr>
      </p:pic>
    </p:spTree>
    <p:extLst>
      <p:ext uri="{BB962C8B-B14F-4D97-AF65-F5344CB8AC3E}">
        <p14:creationId xmlns:p14="http://schemas.microsoft.com/office/powerpoint/2010/main" val="513571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3680"/>
            <a:ext cx="9000492" cy="39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27684" y="4083918"/>
            <a:ext cx="3005951" cy="923330"/>
          </a:xfrm>
          <a:prstGeom prst="rect">
            <a:avLst/>
          </a:prstGeom>
          <a:noFill/>
        </p:spPr>
        <p:txBody>
          <a:bodyPr wrap="none" rtlCol="0">
            <a:spAutoFit/>
          </a:bodyPr>
          <a:lstStyle/>
          <a:p>
            <a:r>
              <a:rPr lang="fr-FR" dirty="0" smtClean="0"/>
              <a:t>1 – i            4 – h          7 - e</a:t>
            </a:r>
          </a:p>
          <a:p>
            <a:r>
              <a:rPr lang="fr-FR" dirty="0" smtClean="0"/>
              <a:t>2 – g           5 – b          8 - c</a:t>
            </a:r>
          </a:p>
          <a:p>
            <a:r>
              <a:rPr lang="fr-FR" dirty="0" smtClean="0"/>
              <a:t>3 – a           6 – d          9 - f</a:t>
            </a:r>
          </a:p>
        </p:txBody>
      </p:sp>
      <p:sp>
        <p:nvSpPr>
          <p:cNvPr id="3" name="TextBox 2"/>
          <p:cNvSpPr txBox="1"/>
          <p:nvPr/>
        </p:nvSpPr>
        <p:spPr>
          <a:xfrm>
            <a:off x="431540" y="3976055"/>
            <a:ext cx="1107996" cy="369332"/>
          </a:xfrm>
          <a:prstGeom prst="rect">
            <a:avLst/>
          </a:prstGeom>
          <a:noFill/>
        </p:spPr>
        <p:txBody>
          <a:bodyPr wrap="none" rtlCol="0">
            <a:spAutoFit/>
          </a:bodyPr>
          <a:lstStyle/>
          <a:p>
            <a:r>
              <a:rPr lang="fr-FR" b="1" dirty="0" smtClean="0"/>
              <a:t>Solution</a:t>
            </a:r>
            <a:endParaRPr lang="ru-RU" b="1" dirty="0"/>
          </a:p>
        </p:txBody>
      </p:sp>
    </p:spTree>
    <p:extLst>
      <p:ext uri="{BB962C8B-B14F-4D97-AF65-F5344CB8AC3E}">
        <p14:creationId xmlns:p14="http://schemas.microsoft.com/office/powerpoint/2010/main" val="30714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034"/>
          <a:stretch/>
        </p:blipFill>
        <p:spPr bwMode="auto">
          <a:xfrm>
            <a:off x="127477" y="80146"/>
            <a:ext cx="7288839" cy="190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049258" y="46960"/>
            <a:ext cx="889987" cy="369332"/>
          </a:xfrm>
          <a:prstGeom prst="rect">
            <a:avLst/>
          </a:prstGeom>
          <a:noFill/>
        </p:spPr>
        <p:txBody>
          <a:bodyPr wrap="none" rtlCol="0">
            <a:spAutoFit/>
          </a:bodyPr>
          <a:lstStyle/>
          <a:p>
            <a:r>
              <a:rPr lang="fr-FR" dirty="0" smtClean="0"/>
              <a:t>p.  152</a:t>
            </a:r>
            <a:endParaRPr lang="ru-RU" dirty="0"/>
          </a:p>
        </p:txBody>
      </p:sp>
      <p:sp>
        <p:nvSpPr>
          <p:cNvPr id="3" name="TextBox 2"/>
          <p:cNvSpPr txBox="1"/>
          <p:nvPr/>
        </p:nvSpPr>
        <p:spPr>
          <a:xfrm>
            <a:off x="323528" y="2135056"/>
            <a:ext cx="1107996" cy="369332"/>
          </a:xfrm>
          <a:prstGeom prst="rect">
            <a:avLst/>
          </a:prstGeom>
          <a:noFill/>
        </p:spPr>
        <p:txBody>
          <a:bodyPr wrap="none" rtlCol="0">
            <a:spAutoFit/>
          </a:bodyPr>
          <a:lstStyle/>
          <a:p>
            <a:r>
              <a:rPr lang="fr-FR" b="1" dirty="0" smtClean="0"/>
              <a:t>Solution</a:t>
            </a:r>
            <a:endParaRPr lang="ru-RU" b="1" dirty="0"/>
          </a:p>
        </p:txBody>
      </p:sp>
      <p:sp>
        <p:nvSpPr>
          <p:cNvPr id="4" name="TextBox 3"/>
          <p:cNvSpPr txBox="1"/>
          <p:nvPr/>
        </p:nvSpPr>
        <p:spPr>
          <a:xfrm>
            <a:off x="323528" y="2504388"/>
            <a:ext cx="8388932" cy="2031325"/>
          </a:xfrm>
          <a:prstGeom prst="rect">
            <a:avLst/>
          </a:prstGeom>
          <a:noFill/>
        </p:spPr>
        <p:txBody>
          <a:bodyPr wrap="square" rtlCol="0">
            <a:spAutoFit/>
          </a:bodyPr>
          <a:lstStyle/>
          <a:p>
            <a:r>
              <a:rPr lang="fr-FR" dirty="0" smtClean="0"/>
              <a:t>La  qualité  que  j’aimearis  avoir  ça  c’est  être  généreux,  travailleur.</a:t>
            </a:r>
          </a:p>
          <a:p>
            <a:r>
              <a:rPr lang="fr-FR" dirty="0" smtClean="0"/>
              <a:t>Le  défaut  que  je  ne  voudrais  surtout  pas  avoir,  c’est   être  hypocrite  ou  bien  paresseux.</a:t>
            </a:r>
          </a:p>
          <a:p>
            <a:r>
              <a:rPr lang="fr-FR" dirty="0" smtClean="0"/>
              <a:t>Un  des  défauts  qui  empêchent  de  réussir  à  l’école,   c’est  être  paresseux,  ignorant.   Une  qualité  qui  facilite  la  réussite  à  l’école -  c’est  être  intellectuel   et  bien  cultivé.</a:t>
            </a:r>
          </a:p>
          <a:p>
            <a:r>
              <a:rPr lang="fr-FR" dirty="0" smtClean="0"/>
              <a:t>Je  pense  qu’ils  ont  quelque  chose  pareil,  ça  peut  être  en  une  personne.</a:t>
            </a:r>
            <a:endParaRPr lang="ru-RU" dirty="0"/>
          </a:p>
        </p:txBody>
      </p:sp>
    </p:spTree>
    <p:extLst>
      <p:ext uri="{BB962C8B-B14F-4D97-AF65-F5344CB8AC3E}">
        <p14:creationId xmlns:p14="http://schemas.microsoft.com/office/powerpoint/2010/main" val="52913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276" t="22918" r="15733" b="10254"/>
          <a:stretch/>
        </p:blipFill>
        <p:spPr bwMode="auto">
          <a:xfrm>
            <a:off x="179512" y="591530"/>
            <a:ext cx="6874526" cy="343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59482"/>
            <a:ext cx="2536272" cy="400110"/>
          </a:xfrm>
          <a:prstGeom prst="rect">
            <a:avLst/>
          </a:prstGeom>
          <a:noFill/>
        </p:spPr>
        <p:txBody>
          <a:bodyPr wrap="none" rtlCol="0">
            <a:spAutoFit/>
          </a:bodyPr>
          <a:lstStyle/>
          <a:p>
            <a:r>
              <a:rPr lang="fr-FR" sz="2000" b="1" dirty="0" smtClean="0"/>
              <a:t>Grammaire  </a:t>
            </a:r>
            <a:r>
              <a:rPr lang="fr-FR" dirty="0" smtClean="0"/>
              <a:t>(p.  152)</a:t>
            </a:r>
            <a:endParaRPr lang="ru-RU" sz="2000" b="1" dirty="0"/>
          </a:p>
        </p:txBody>
      </p:sp>
    </p:spTree>
    <p:extLst>
      <p:ext uri="{BB962C8B-B14F-4D97-AF65-F5344CB8AC3E}">
        <p14:creationId xmlns:p14="http://schemas.microsoft.com/office/powerpoint/2010/main" val="787549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02" y="229057"/>
            <a:ext cx="8108272" cy="411148"/>
          </a:xfrm>
          <a:prstGeom prst="rect">
            <a:avLst/>
          </a:prstGeom>
        </p:spPr>
        <p:txBody>
          <a:bodyPr vert="horz" wrap="square" lIns="0" tIns="26172" rIns="0" bIns="0" rtlCol="0" anchor="ctr">
            <a:spAutoFit/>
          </a:bodyPr>
          <a:lstStyle/>
          <a:p>
            <a:pPr marL="20131" algn="l">
              <a:lnSpc>
                <a:spcPct val="100000"/>
              </a:lnSpc>
              <a:spcBef>
                <a:spcPts val="206"/>
              </a:spcBef>
            </a:pPr>
            <a:r>
              <a:rPr lang="fr-FR" sz="2500" dirty="0" smtClean="0"/>
              <a:t>  </a:t>
            </a:r>
            <a:endParaRPr sz="2500" dirty="0"/>
          </a:p>
        </p:txBody>
      </p:sp>
      <p:sp>
        <p:nvSpPr>
          <p:cNvPr id="16" name="TextBox 15"/>
          <p:cNvSpPr txBox="1"/>
          <p:nvPr/>
        </p:nvSpPr>
        <p:spPr>
          <a:xfrm>
            <a:off x="5600912" y="1192623"/>
            <a:ext cx="3075543" cy="700577"/>
          </a:xfrm>
          <a:prstGeom prst="rect">
            <a:avLst/>
          </a:prstGeom>
          <a:noFill/>
        </p:spPr>
        <p:txBody>
          <a:bodyPr wrap="square" lIns="145161" tIns="72581" rIns="145161" bIns="72581" rtlCol="0">
            <a:spAutoFit/>
          </a:bodyPr>
          <a:lstStyle/>
          <a:p>
            <a:pPr defTabSz="914298">
              <a:spcAft>
                <a:spcPts val="149"/>
              </a:spcAft>
              <a:defRPr/>
            </a:pP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Dites</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a:t>
            </a: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si</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la  phrase  </a:t>
            </a: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est</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à  la  </a:t>
            </a: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voix</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active  </a:t>
            </a: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ou</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à  la  </a:t>
            </a:r>
            <a:r>
              <a:rPr lang="en-US"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voix</a:t>
            </a:r>
            <a:r>
              <a:rPr lang="en-US"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passive</a:t>
            </a:r>
            <a:endParaRPr lang="en-US" kern="0" spc="-52" dirty="0">
              <a:solidFill>
                <a:srgbClr val="57565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5600913" y="2331425"/>
            <a:ext cx="3075542" cy="885243"/>
          </a:xfrm>
          <a:prstGeom prst="rect">
            <a:avLst/>
          </a:prstGeom>
          <a:noFill/>
        </p:spPr>
        <p:txBody>
          <a:bodyPr wrap="square" lIns="145161" tIns="72581" rIns="145161" bIns="72581" rtlCol="0">
            <a:spAutoFit/>
          </a:bodyPr>
          <a:lstStyle/>
          <a:p>
            <a:pPr defTabSz="914298">
              <a:spcAft>
                <a:spcPts val="149"/>
              </a:spcAft>
              <a:defRPr/>
            </a:pPr>
            <a:r>
              <a:rPr lang="fr-FR" sz="1600" dirty="0"/>
              <a:t>Composez  un  dialogue  en  </a:t>
            </a:r>
            <a:r>
              <a:rPr lang="fr-FR" sz="1600" dirty="0" smtClean="0"/>
              <a:t>utilisant  </a:t>
            </a:r>
            <a:r>
              <a:rPr lang="fr-FR" sz="1600" dirty="0"/>
              <a:t>les  situations  </a:t>
            </a:r>
            <a:r>
              <a:rPr lang="fr-FR" sz="1600" dirty="0" smtClean="0"/>
              <a:t>données</a:t>
            </a:r>
            <a:endParaRPr lang="en-US" sz="1600" kern="0" dirty="0">
              <a:solidFill>
                <a:srgbClr val="57565A"/>
              </a:solidFill>
            </a:endParaRPr>
          </a:p>
        </p:txBody>
      </p:sp>
      <p:sp>
        <p:nvSpPr>
          <p:cNvPr id="19" name="TextBox 18"/>
          <p:cNvSpPr txBox="1"/>
          <p:nvPr/>
        </p:nvSpPr>
        <p:spPr>
          <a:xfrm>
            <a:off x="5688402" y="3540936"/>
            <a:ext cx="2755422" cy="392801"/>
          </a:xfrm>
          <a:prstGeom prst="rect">
            <a:avLst/>
          </a:prstGeom>
          <a:noFill/>
        </p:spPr>
        <p:txBody>
          <a:bodyPr wrap="square" lIns="145161" tIns="72581" rIns="145161" bIns="72581" rtlCol="0">
            <a:spAutoFit/>
          </a:bodyPr>
          <a:lstStyle/>
          <a:p>
            <a:pPr defTabSz="914298">
              <a:spcAft>
                <a:spcPts val="149"/>
              </a:spcAft>
              <a:defRPr/>
            </a:pPr>
            <a:r>
              <a:rPr lang="en-US" sz="1600" kern="0" dirty="0" err="1" smtClean="0">
                <a:solidFill>
                  <a:srgbClr val="000000"/>
                </a:solidFill>
              </a:rPr>
              <a:t>Répondez</a:t>
            </a:r>
            <a:r>
              <a:rPr lang="en-US" sz="1600" kern="0" dirty="0" smtClean="0">
                <a:solidFill>
                  <a:srgbClr val="000000"/>
                </a:solidFill>
              </a:rPr>
              <a:t>  aux  questions</a:t>
            </a:r>
            <a:endParaRPr lang="en-US" sz="1600" kern="0" dirty="0">
              <a:solidFill>
                <a:srgbClr val="000000"/>
              </a:solidFill>
            </a:endParaRPr>
          </a:p>
        </p:txBody>
      </p:sp>
      <p:cxnSp>
        <p:nvCxnSpPr>
          <p:cNvPr id="20" name="Straight Connector 9"/>
          <p:cNvCxnSpPr/>
          <p:nvPr/>
        </p:nvCxnSpPr>
        <p:spPr>
          <a:xfrm>
            <a:off x="4409982" y="1187417"/>
            <a:ext cx="0" cy="3301312"/>
          </a:xfrm>
          <a:prstGeom prst="line">
            <a:avLst/>
          </a:prstGeom>
          <a:noFill/>
          <a:ln w="9525" cap="flat" cmpd="sng" algn="ctr">
            <a:solidFill>
              <a:srgbClr val="7F7F7F">
                <a:alpha val="50000"/>
              </a:srgbClr>
            </a:solidFill>
            <a:prstDash val="solid"/>
          </a:ln>
          <a:effectLst/>
        </p:spPr>
      </p:cxnSp>
      <p:sp>
        <p:nvSpPr>
          <p:cNvPr id="21" name="Oval 11">
            <a:hlinkClick r:id="rId2" action="ppaction://hlinksldjump"/>
          </p:cNvPr>
          <p:cNvSpPr/>
          <p:nvPr/>
        </p:nvSpPr>
        <p:spPr>
          <a:xfrm>
            <a:off x="4815029" y="1238135"/>
            <a:ext cx="675074" cy="674991"/>
          </a:xfrm>
          <a:prstGeom prst="ellipse">
            <a:avLst/>
          </a:prstGeom>
          <a:solidFill>
            <a:srgbClr val="00B0F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22" name="Oval 13">
            <a:hlinkClick r:id="rId3" action="ppaction://hlinksldjump"/>
          </p:cNvPr>
          <p:cNvSpPr/>
          <p:nvPr/>
        </p:nvSpPr>
        <p:spPr>
          <a:xfrm>
            <a:off x="4867198" y="2396797"/>
            <a:ext cx="675074" cy="674991"/>
          </a:xfrm>
          <a:prstGeom prst="ellipse">
            <a:avLst/>
          </a:prstGeom>
          <a:solidFill>
            <a:srgbClr val="FF7C8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2</a:t>
            </a:r>
          </a:p>
        </p:txBody>
      </p:sp>
      <p:sp>
        <p:nvSpPr>
          <p:cNvPr id="23" name="Oval 14">
            <a:hlinkClick r:id="rId4" action="ppaction://hlinksldjump"/>
          </p:cNvPr>
          <p:cNvSpPr/>
          <p:nvPr/>
        </p:nvSpPr>
        <p:spPr>
          <a:xfrm>
            <a:off x="4868324" y="3399842"/>
            <a:ext cx="675074" cy="674991"/>
          </a:xfrm>
          <a:prstGeom prst="ellipse">
            <a:avLst/>
          </a:prstGeom>
          <a:solidFill>
            <a:srgbClr val="00990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3</a:t>
            </a:r>
          </a:p>
        </p:txBody>
      </p:sp>
      <p:sp>
        <p:nvSpPr>
          <p:cNvPr id="5" name="TextBox 4"/>
          <p:cNvSpPr txBox="1"/>
          <p:nvPr/>
        </p:nvSpPr>
        <p:spPr>
          <a:xfrm>
            <a:off x="227702" y="290502"/>
            <a:ext cx="3996444" cy="461665"/>
          </a:xfrm>
          <a:prstGeom prst="rect">
            <a:avLst/>
          </a:prstGeom>
          <a:noFill/>
        </p:spPr>
        <p:txBody>
          <a:bodyPr wrap="square" rtlCol="0">
            <a:spAutoFit/>
          </a:bodyPr>
          <a:lstStyle/>
          <a:p>
            <a:r>
              <a:rPr lang="fr-FR" sz="2400" b="1" dirty="0" smtClean="0">
                <a:solidFill>
                  <a:schemeClr val="bg1"/>
                </a:solidFill>
              </a:rPr>
              <a:t>    Activités  (p.  153)</a:t>
            </a:r>
            <a:endParaRPr lang="ru-RU" sz="2400" dirty="0">
              <a:solidFill>
                <a:schemeClr val="bg1"/>
              </a:solidFill>
            </a:endParaRPr>
          </a:p>
        </p:txBody>
      </p:sp>
      <p:sp>
        <p:nvSpPr>
          <p:cNvPr id="6" name="Управляющая кнопка: далее 5">
            <a:hlinkClick r:id="rId5" action="ppaction://hlinksldjump" highlightClick="1"/>
          </p:cNvPr>
          <p:cNvSpPr/>
          <p:nvPr/>
        </p:nvSpPr>
        <p:spPr>
          <a:xfrm>
            <a:off x="4347116" y="4488728"/>
            <a:ext cx="521208" cy="417815"/>
          </a:xfrm>
          <a:prstGeom prst="actionButtonForwardNex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6">
            <a:extLst>
              <a:ext uri="{28A0092B-C50C-407E-A947-70E740481C1C}">
                <a14:useLocalDpi xmlns:a14="http://schemas.microsoft.com/office/drawing/2010/main" val="0"/>
              </a:ext>
            </a:extLst>
          </a:blip>
          <a:srcRect l="12048" r="13998"/>
          <a:stretch/>
        </p:blipFill>
        <p:spPr>
          <a:xfrm flipH="1">
            <a:off x="279450" y="1061660"/>
            <a:ext cx="3944696" cy="3552825"/>
          </a:xfrm>
          <a:prstGeom prst="rect">
            <a:avLst/>
          </a:prstGeom>
        </p:spPr>
      </p:pic>
    </p:spTree>
    <p:extLst>
      <p:ext uri="{BB962C8B-B14F-4D97-AF65-F5344CB8AC3E}">
        <p14:creationId xmlns:p14="http://schemas.microsoft.com/office/powerpoint/2010/main" val="42070147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14:presetBounceEnd="66667">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14:bounceEnd="66667">
                                          <p:cBhvr additive="base">
                                            <p:cTn id="10" dur="900" fill="hold"/>
                                            <p:tgtEl>
                                              <p:spTgt spid="21"/>
                                            </p:tgtEl>
                                            <p:attrNameLst>
                                              <p:attrName>ppt_x</p:attrName>
                                            </p:attrNameLst>
                                          </p:cBhvr>
                                          <p:tavLst>
                                            <p:tav tm="0">
                                              <p:val>
                                                <p:strVal val="#ppt_x"/>
                                              </p:val>
                                            </p:tav>
                                            <p:tav tm="100000">
                                              <p:val>
                                                <p:strVal val="#ppt_x"/>
                                              </p:val>
                                            </p:tav>
                                          </p:tavLst>
                                        </p:anim>
                                        <p:anim calcmode="lin" valueType="num" p14:bounceEnd="66667">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14:presetBounceEnd="66667">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14:bounceEnd="66667">
                                          <p:cBhvr additive="base">
                                            <p:cTn id="17" dur="1000" fill="hold"/>
                                            <p:tgtEl>
                                              <p:spTgt spid="22"/>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14:presetBounceEnd="66667">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14:bounceEnd="66667">
                                          <p:cBhvr additive="base">
                                            <p:cTn id="24" dur="110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900" fill="hold"/>
                                            <p:tgtEl>
                                              <p:spTgt spid="21"/>
                                            </p:tgtEl>
                                            <p:attrNameLst>
                                              <p:attrName>ppt_x</p:attrName>
                                            </p:attrNameLst>
                                          </p:cBhvr>
                                          <p:tavLst>
                                            <p:tav tm="0">
                                              <p:val>
                                                <p:strVal val="#ppt_x"/>
                                              </p:val>
                                            </p:tav>
                                            <p:tav tm="100000">
                                              <p:val>
                                                <p:strVal val="#ppt_x"/>
                                              </p:val>
                                            </p:tav>
                                          </p:tavLst>
                                        </p:anim>
                                        <p:anim calcmode="lin" valueType="num">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100" fill="hold"/>
                                            <p:tgtEl>
                                              <p:spTgt spid="23"/>
                                            </p:tgtEl>
                                            <p:attrNameLst>
                                              <p:attrName>ppt_x</p:attrName>
                                            </p:attrNameLst>
                                          </p:cBhvr>
                                          <p:tavLst>
                                            <p:tav tm="0">
                                              <p:val>
                                                <p:strVal val="#ppt_x"/>
                                              </p:val>
                                            </p:tav>
                                            <p:tav tm="100000">
                                              <p:val>
                                                <p:strVal val="#ppt_x"/>
                                              </p:val>
                                            </p:tav>
                                          </p:tavLst>
                                        </p:anim>
                                        <p:anim calcmode="lin" valueType="num">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animBg="1"/>
          <p:bldP spid="22" grpId="0" animBg="1"/>
          <p:bldP spid="2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1"/>
          <p:cNvSpPr/>
          <p:nvPr/>
        </p:nvSpPr>
        <p:spPr>
          <a:xfrm>
            <a:off x="611560" y="231490"/>
            <a:ext cx="675074" cy="674991"/>
          </a:xfrm>
          <a:prstGeom prst="ellipse">
            <a:avLst/>
          </a:prstGeom>
          <a:solidFill>
            <a:srgbClr val="00B0F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7" name="Управляющая кнопка: назад 6">
            <a:hlinkClick r:id="rId2"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614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7690"/>
          <a:stretch/>
        </p:blipFill>
        <p:spPr bwMode="auto">
          <a:xfrm>
            <a:off x="382129" y="906481"/>
            <a:ext cx="6782159" cy="324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67644" y="339502"/>
            <a:ext cx="6814686" cy="369332"/>
          </a:xfrm>
          <a:prstGeom prst="rect">
            <a:avLst/>
          </a:prstGeom>
          <a:noFill/>
        </p:spPr>
        <p:txBody>
          <a:bodyPr wrap="none" rtlCol="0">
            <a:spAutoFit/>
          </a:bodyPr>
          <a:lstStyle/>
          <a:p>
            <a:r>
              <a:rPr lang="fr-FR" dirty="0" smtClean="0"/>
              <a:t>Dites  si  la  phrase  est  à  la  voix  active  ou  à  la  voix  passive.</a:t>
            </a:r>
            <a:endParaRPr lang="ru-RU" dirty="0"/>
          </a:p>
        </p:txBody>
      </p:sp>
      <p:sp>
        <p:nvSpPr>
          <p:cNvPr id="3" name="TextBox 2"/>
          <p:cNvSpPr txBox="1"/>
          <p:nvPr/>
        </p:nvSpPr>
        <p:spPr>
          <a:xfrm>
            <a:off x="7488324" y="1095586"/>
            <a:ext cx="1048107" cy="2862322"/>
          </a:xfrm>
          <a:prstGeom prst="rect">
            <a:avLst/>
          </a:prstGeom>
          <a:noFill/>
        </p:spPr>
        <p:txBody>
          <a:bodyPr wrap="none" rtlCol="0">
            <a:spAutoFit/>
          </a:bodyPr>
          <a:lstStyle/>
          <a:p>
            <a:r>
              <a:rPr lang="fr-FR" dirty="0" smtClean="0"/>
              <a:t>1) v. a. </a:t>
            </a:r>
          </a:p>
          <a:p>
            <a:r>
              <a:rPr lang="fr-FR" dirty="0" smtClean="0"/>
              <a:t>2) v. p.</a:t>
            </a:r>
          </a:p>
          <a:p>
            <a:r>
              <a:rPr lang="fr-FR" dirty="0" smtClean="0"/>
              <a:t>3) v. p.</a:t>
            </a:r>
          </a:p>
          <a:p>
            <a:r>
              <a:rPr lang="fr-FR" dirty="0" smtClean="0"/>
              <a:t>4) v. a.</a:t>
            </a:r>
          </a:p>
          <a:p>
            <a:r>
              <a:rPr lang="fr-FR" dirty="0" smtClean="0"/>
              <a:t>5) v. </a:t>
            </a:r>
            <a:r>
              <a:rPr lang="fr-FR" dirty="0"/>
              <a:t>p</a:t>
            </a:r>
            <a:r>
              <a:rPr lang="fr-FR" dirty="0" smtClean="0"/>
              <a:t>.</a:t>
            </a:r>
          </a:p>
          <a:p>
            <a:r>
              <a:rPr lang="fr-FR" dirty="0" smtClean="0"/>
              <a:t>6) v. a.</a:t>
            </a:r>
          </a:p>
          <a:p>
            <a:r>
              <a:rPr lang="fr-FR" dirty="0"/>
              <a:t>8</a:t>
            </a:r>
            <a:r>
              <a:rPr lang="fr-FR" dirty="0" smtClean="0"/>
              <a:t>) v. </a:t>
            </a:r>
            <a:r>
              <a:rPr lang="fr-FR" dirty="0"/>
              <a:t>p</a:t>
            </a:r>
            <a:r>
              <a:rPr lang="fr-FR" dirty="0" smtClean="0"/>
              <a:t>.</a:t>
            </a:r>
          </a:p>
          <a:p>
            <a:r>
              <a:rPr lang="fr-FR" dirty="0" smtClean="0"/>
              <a:t>9) v. </a:t>
            </a:r>
            <a:r>
              <a:rPr lang="fr-FR" dirty="0"/>
              <a:t>p</a:t>
            </a:r>
            <a:r>
              <a:rPr lang="fr-FR" dirty="0" smtClean="0"/>
              <a:t>.</a:t>
            </a:r>
          </a:p>
          <a:p>
            <a:r>
              <a:rPr lang="fr-FR" dirty="0" smtClean="0"/>
              <a:t>10) v. </a:t>
            </a:r>
            <a:r>
              <a:rPr lang="fr-FR" dirty="0"/>
              <a:t>p</a:t>
            </a:r>
            <a:r>
              <a:rPr lang="fr-FR" dirty="0" smtClean="0"/>
              <a:t>.</a:t>
            </a:r>
          </a:p>
          <a:p>
            <a:r>
              <a:rPr lang="fr-FR" dirty="0" smtClean="0"/>
              <a:t>11) v. </a:t>
            </a:r>
            <a:r>
              <a:rPr lang="fr-FR" dirty="0"/>
              <a:t>a</a:t>
            </a:r>
            <a:r>
              <a:rPr lang="fr-FR" dirty="0" smtClean="0"/>
              <a:t>. </a:t>
            </a:r>
            <a:endParaRPr lang="ru-RU" dirty="0"/>
          </a:p>
        </p:txBody>
      </p:sp>
    </p:spTree>
    <p:extLst>
      <p:ext uri="{BB962C8B-B14F-4D97-AF65-F5344CB8AC3E}">
        <p14:creationId xmlns:p14="http://schemas.microsoft.com/office/powerpoint/2010/main" val="174930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9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ppt_x"/>
                                              </p:val>
                                            </p:tav>
                                            <p:tav tm="100000">
                                              <p:val>
                                                <p:strVal val="#ppt_x"/>
                                              </p:val>
                                            </p:tav>
                                          </p:tavLst>
                                        </p:anim>
                                        <p:anim calcmode="lin" valueType="num">
                                          <p:cBhvr additive="base">
                                            <p:cTn id="8" dur="9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
          <p:cNvSpPr/>
          <p:nvPr/>
        </p:nvSpPr>
        <p:spPr>
          <a:xfrm>
            <a:off x="467544" y="267494"/>
            <a:ext cx="675074" cy="674991"/>
          </a:xfrm>
          <a:prstGeom prst="ellipse">
            <a:avLst/>
          </a:prstGeom>
          <a:solidFill>
            <a:srgbClr val="FF7C8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2</a:t>
            </a:r>
            <a:endParaRPr lang="en-US" sz="2900" kern="0" dirty="0">
              <a:solidFill>
                <a:srgbClr val="FFFFFF"/>
              </a:solidFill>
              <a:latin typeface="Open Sans Light"/>
            </a:endParaRPr>
          </a:p>
        </p:txBody>
      </p:sp>
      <p:sp>
        <p:nvSpPr>
          <p:cNvPr id="2" name="Прямоугольник 1"/>
          <p:cNvSpPr/>
          <p:nvPr/>
        </p:nvSpPr>
        <p:spPr>
          <a:xfrm>
            <a:off x="1295636" y="286281"/>
            <a:ext cx="7308812" cy="369332"/>
          </a:xfrm>
          <a:prstGeom prst="rect">
            <a:avLst/>
          </a:prstGeom>
        </p:spPr>
        <p:txBody>
          <a:bodyPr wrap="square">
            <a:spAutoFit/>
          </a:bodyPr>
          <a:lstStyle/>
          <a:p>
            <a:r>
              <a:rPr lang="fr-FR" dirty="0" smtClean="0"/>
              <a:t>Composez  un  dialogue  en  utilisant  les  situations  ci-dessous</a:t>
            </a:r>
            <a:endParaRPr lang="fr-FR" dirty="0"/>
          </a:p>
        </p:txBody>
      </p:sp>
      <p:sp>
        <p:nvSpPr>
          <p:cNvPr id="6" name="Управляющая кнопка: назад 5">
            <a:hlinkClick r:id="rId2"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7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0000"/>
          <a:stretch/>
        </p:blipFill>
        <p:spPr bwMode="auto">
          <a:xfrm>
            <a:off x="0" y="942485"/>
            <a:ext cx="91440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1885460"/>
            <a:ext cx="8496944" cy="2585323"/>
          </a:xfrm>
          <a:prstGeom prst="rect">
            <a:avLst/>
          </a:prstGeom>
          <a:noFill/>
        </p:spPr>
        <p:txBody>
          <a:bodyPr wrap="square" rtlCol="0">
            <a:spAutoFit/>
          </a:bodyPr>
          <a:lstStyle/>
          <a:p>
            <a:pPr marL="285750" indent="-285750">
              <a:buFontTx/>
              <a:buChar char="-"/>
            </a:pPr>
            <a:r>
              <a:rPr lang="fr-FR" dirty="0" smtClean="0"/>
              <a:t>Bonjour,  N.  J’ai  besoin  de  votre  conseil.</a:t>
            </a:r>
          </a:p>
          <a:p>
            <a:pPr marL="285750" indent="-285750">
              <a:buFontTx/>
              <a:buChar char="-"/>
            </a:pPr>
            <a:r>
              <a:rPr lang="fr-FR" dirty="0" smtClean="0"/>
              <a:t>Bonjour,  qu’est-ce  que  tu  veux?</a:t>
            </a:r>
          </a:p>
          <a:p>
            <a:pPr marL="285750" indent="-285750">
              <a:buFontTx/>
              <a:buChar char="-"/>
            </a:pPr>
            <a:r>
              <a:rPr lang="fr-FR" dirty="0" smtClean="0"/>
              <a:t>Qu’est-ce  que  vous  pouvez  me  conseiller  à  propos  de  mon  portfolio?</a:t>
            </a:r>
          </a:p>
          <a:p>
            <a:pPr marL="285750" indent="-285750">
              <a:buFontTx/>
              <a:buChar char="-"/>
            </a:pPr>
            <a:r>
              <a:rPr lang="fr-FR" dirty="0" smtClean="0"/>
              <a:t>Tu  dois  éviter  les  inconvéniants  que  la  plupart  de  jeunes  gens  accomplissent,  finir  ce  que  tu  as  déjà  commencé.</a:t>
            </a:r>
          </a:p>
          <a:p>
            <a:pPr marL="285750" indent="-285750">
              <a:buFontTx/>
              <a:buChar char="-"/>
            </a:pPr>
            <a:r>
              <a:rPr lang="fr-FR" dirty="0" smtClean="0"/>
              <a:t>Si  je  pratique  le  kourach,  je  dois  l’indiquer?</a:t>
            </a:r>
          </a:p>
          <a:p>
            <a:pPr marL="285750" indent="-285750">
              <a:buFontTx/>
              <a:buChar char="-"/>
            </a:pPr>
            <a:r>
              <a:rPr lang="fr-FR" dirty="0" smtClean="0"/>
              <a:t>Bien  sûr,  tu  peux  montrer  ton  progrès  au   sport  et  dans  le  domaine  de  tes  intérêts.</a:t>
            </a:r>
          </a:p>
          <a:p>
            <a:pPr marL="285750" indent="-285750">
              <a:buFontTx/>
              <a:buChar char="-"/>
            </a:pPr>
            <a:r>
              <a:rPr lang="fr-FR" dirty="0" smtClean="0"/>
              <a:t>Merci  beaucoup.  Je  vais  profiter  de  vos  conseils.</a:t>
            </a:r>
            <a:endParaRPr lang="ru-RU" dirty="0"/>
          </a:p>
        </p:txBody>
      </p:sp>
    </p:spTree>
    <p:extLst>
      <p:ext uri="{BB962C8B-B14F-4D97-AF65-F5344CB8AC3E}">
        <p14:creationId xmlns:p14="http://schemas.microsoft.com/office/powerpoint/2010/main" val="14200144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
          <p:cNvSpPr/>
          <p:nvPr/>
        </p:nvSpPr>
        <p:spPr>
          <a:xfrm>
            <a:off x="729863" y="447514"/>
            <a:ext cx="675074" cy="674991"/>
          </a:xfrm>
          <a:prstGeom prst="ellipse">
            <a:avLst/>
          </a:prstGeom>
          <a:solidFill>
            <a:srgbClr val="00990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3</a:t>
            </a:r>
            <a:endParaRPr lang="en-US" sz="2900" kern="0" dirty="0">
              <a:solidFill>
                <a:srgbClr val="FFFFFF"/>
              </a:solidFill>
              <a:latin typeface="Open Sans Light"/>
            </a:endParaRPr>
          </a:p>
        </p:txBody>
      </p:sp>
      <p:sp>
        <p:nvSpPr>
          <p:cNvPr id="2" name="Прямоугольник 1"/>
          <p:cNvSpPr/>
          <p:nvPr/>
        </p:nvSpPr>
        <p:spPr>
          <a:xfrm>
            <a:off x="1547664" y="476174"/>
            <a:ext cx="3132348" cy="369332"/>
          </a:xfrm>
          <a:prstGeom prst="rect">
            <a:avLst/>
          </a:prstGeom>
        </p:spPr>
        <p:txBody>
          <a:bodyPr wrap="square">
            <a:spAutoFit/>
          </a:bodyPr>
          <a:lstStyle/>
          <a:p>
            <a:r>
              <a:rPr lang="fr-FR" dirty="0" smtClean="0"/>
              <a:t>Répondez  aux  questions</a:t>
            </a:r>
            <a:endParaRPr lang="fr-FR" dirty="0"/>
          </a:p>
        </p:txBody>
      </p:sp>
      <p:sp>
        <p:nvSpPr>
          <p:cNvPr id="6" name="Управляющая кнопка: назад 5">
            <a:hlinkClick r:id="rId2" action="ppaction://hlinksldjump" highlightClick="1"/>
          </p:cNvPr>
          <p:cNvSpPr/>
          <p:nvPr/>
        </p:nvSpPr>
        <p:spPr>
          <a:xfrm>
            <a:off x="4337974" y="4659982"/>
            <a:ext cx="468052" cy="375506"/>
          </a:xfrm>
          <a:prstGeom prst="actionButtonBackPrevious">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81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0000"/>
          <a:stretch/>
        </p:blipFill>
        <p:spPr bwMode="auto">
          <a:xfrm>
            <a:off x="359532" y="1383619"/>
            <a:ext cx="6192688"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997" y="2103698"/>
            <a:ext cx="4749079" cy="2031325"/>
          </a:xfrm>
          <a:prstGeom prst="rect">
            <a:avLst/>
          </a:prstGeom>
          <a:noFill/>
        </p:spPr>
        <p:txBody>
          <a:bodyPr wrap="square" rtlCol="0">
            <a:spAutoFit/>
          </a:bodyPr>
          <a:lstStyle/>
          <a:p>
            <a:r>
              <a:rPr lang="fr-FR" dirty="0" smtClean="0"/>
              <a:t>Les  compétences  doivent  être  développer.   Si  l’on  veut  réussir,  on  doit  choisir  un  des  objectifs  qui  y  convient  et  essayer  d’atteindre  ce  but.  Cela  permet  montrer  vos  capacités  dans  une  demande  d’emploi.   Les  compétences  sont  la  clé  vers  la  réception  du  travail.</a:t>
            </a:r>
            <a:endParaRPr lang="ru-RU" dirty="0"/>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720494"/>
            <a:ext cx="1798171" cy="3279377"/>
          </a:xfrm>
          <a:prstGeom prst="rect">
            <a:avLst/>
          </a:prstGeom>
        </p:spPr>
      </p:pic>
    </p:spTree>
    <p:extLst>
      <p:ext uri="{BB962C8B-B14F-4D97-AF65-F5344CB8AC3E}">
        <p14:creationId xmlns:p14="http://schemas.microsoft.com/office/powerpoint/2010/main" val="19334300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151568</TotalTime>
  <Words>1008</Words>
  <Application>Microsoft Office PowerPoint</Application>
  <PresentationFormat>Экран (16:9)</PresentationFormat>
  <Paragraphs>131</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10</vt:i4>
      </vt:variant>
      <vt:variant>
        <vt:lpstr>Заголовки слайдов</vt:lpstr>
      </vt:variant>
      <vt:variant>
        <vt:i4>21</vt:i4>
      </vt:variant>
    </vt:vector>
  </HeadingPairs>
  <TitlesOfParts>
    <vt:vector size="35" baseType="lpstr">
      <vt:lpstr>Arial</vt:lpstr>
      <vt:lpstr>Calibri</vt:lpstr>
      <vt:lpstr>Open Sans</vt:lpstr>
      <vt:lpstr>Open Sans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Rédigez  votre  plan  pour  développer  vos  compétences   pour  votre  travail. (p.  154)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1510</cp:revision>
  <dcterms:created xsi:type="dcterms:W3CDTF">2014-10-08T23:03:32Z</dcterms:created>
  <dcterms:modified xsi:type="dcterms:W3CDTF">2021-03-02T10:18:48Z</dcterms:modified>
</cp:coreProperties>
</file>