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4"/>
  </p:notesMasterIdLst>
  <p:sldIdLst>
    <p:sldId id="1356" r:id="rId11"/>
    <p:sldId id="1402" r:id="rId12"/>
    <p:sldId id="1405" r:id="rId13"/>
    <p:sldId id="1418" r:id="rId14"/>
    <p:sldId id="1409" r:id="rId15"/>
    <p:sldId id="1419" r:id="rId16"/>
    <p:sldId id="1410" r:id="rId17"/>
    <p:sldId id="1421" r:id="rId18"/>
    <p:sldId id="1422" r:id="rId19"/>
    <p:sldId id="1428" r:id="rId20"/>
    <p:sldId id="1423" r:id="rId21"/>
    <p:sldId id="1430" r:id="rId22"/>
    <p:sldId id="1424" r:id="rId23"/>
    <p:sldId id="1429" r:id="rId24"/>
    <p:sldId id="1439" r:id="rId25"/>
    <p:sldId id="1426" r:id="rId26"/>
    <p:sldId id="1437" r:id="rId27"/>
    <p:sldId id="1427" r:id="rId28"/>
    <p:sldId id="1432" r:id="rId29"/>
    <p:sldId id="1433" r:id="rId30"/>
    <p:sldId id="1438" r:id="rId31"/>
    <p:sldId id="1383" r:id="rId32"/>
    <p:sldId id="1404" r:id="rId33"/>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405"/>
            <p14:sldId id="1418"/>
            <p14:sldId id="1409"/>
            <p14:sldId id="1419"/>
            <p14:sldId id="1410"/>
            <p14:sldId id="1421"/>
            <p14:sldId id="1422"/>
            <p14:sldId id="1428"/>
            <p14:sldId id="1423"/>
            <p14:sldId id="1430"/>
            <p14:sldId id="1424"/>
            <p14:sldId id="1429"/>
            <p14:sldId id="1439"/>
            <p14:sldId id="1426"/>
            <p14:sldId id="1437"/>
            <p14:sldId id="1427"/>
            <p14:sldId id="1432"/>
            <p14:sldId id="1433"/>
            <p14:sldId id="1438"/>
            <p14:sldId id="1383"/>
            <p14:sldId id="1404"/>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95491" autoAdjust="0"/>
  </p:normalViewPr>
  <p:slideViewPr>
    <p:cSldViewPr snapToObjects="1">
      <p:cViewPr>
        <p:scale>
          <a:sx n="100" d="100"/>
          <a:sy n="100" d="100"/>
        </p:scale>
        <p:origin x="-1284" y="-600"/>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12/16/2020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16.12.2020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hyperlink" Target="https://www.linkedin.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hyperlink" Target="https://twitter.com/" TargetMode="Externa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facebook.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theme" Target="../theme/theme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hyperlink" Target="https://twitter.com/" TargetMode="Externa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hyperlink" Target="https://www.linkedin.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7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 id="2147484370" r:id="rId6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p:txBody>
          <a:bodyPr/>
          <a:lstStyle/>
          <a:p>
            <a:endParaRPr lang="ru-RU"/>
          </a:p>
        </p:txBody>
      </p:sp>
      <p:sp>
        <p:nvSpPr>
          <p:cNvPr id="24" name="object 2">
            <a:extLst>
              <a:ext uri="{FF2B5EF4-FFF2-40B4-BE49-F238E27FC236}">
                <a16:creationId xmlns:a16="http://schemas.microsoft.com/office/drawing/2014/main" xmlns="" id="{EE80F0AA-4DF1-4DBF-9AA2-5439157D8912}"/>
              </a:ext>
            </a:extLst>
          </p:cNvPr>
          <p:cNvSpPr/>
          <p:nvPr/>
        </p:nvSpPr>
        <p:spPr>
          <a:xfrm>
            <a:off x="-14386" y="-23030"/>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25" name="object 3">
            <a:extLst>
              <a:ext uri="{FF2B5EF4-FFF2-40B4-BE49-F238E27FC236}">
                <a16:creationId xmlns:a16="http://schemas.microsoft.com/office/drawing/2014/main" xmlns="" id="{648E54F6-8C15-4BB3-94E3-7B81F0C680D4}"/>
              </a:ext>
            </a:extLst>
          </p:cNvPr>
          <p:cNvSpPr txBox="1">
            <a:spLocks/>
          </p:cNvSpPr>
          <p:nvPr/>
        </p:nvSpPr>
        <p:spPr>
          <a:xfrm>
            <a:off x="1421787" y="219796"/>
            <a:ext cx="2386632" cy="537176"/>
          </a:xfrm>
          <a:prstGeom prst="rect">
            <a:avLst/>
          </a:prstGeom>
        </p:spPr>
        <p:txBody>
          <a:bodyPr vert="horz" wrap="square" lIns="0" tIns="14583" rIns="0" bIns="0" rtlCol="0" anchor="ctr">
            <a:spAutoFit/>
          </a:bodyPr>
          <a:lstStyle/>
          <a:p>
            <a:pPr marL="12681" marR="0" lvl="0" indent="0" algn="l" defTabSz="575936" rtl="0" eaLnBrk="1" fontAlgn="auto" latinLnBrk="0" hangingPunct="1">
              <a:lnSpc>
                <a:spcPct val="100000"/>
              </a:lnSpc>
              <a:spcBef>
                <a:spcPts val="114"/>
              </a:spcBef>
              <a:spcAft>
                <a:spcPts val="0"/>
              </a:spcAft>
              <a:buClrTx/>
              <a:buSzTx/>
              <a:buFontTx/>
              <a:buNone/>
              <a:tabLst/>
              <a:defRPr/>
            </a:pPr>
            <a:r>
              <a:rPr kumimoji="0" lang="en-US" sz="3395" b="1" i="0" u="none" strike="noStrike" kern="800" cap="none" spc="5" normalizeH="0" baseline="0" noProof="0" dirty="0" err="1" smtClean="0">
                <a:ln>
                  <a:noFill/>
                </a:ln>
                <a:solidFill>
                  <a:schemeClr val="bg1"/>
                </a:solidFill>
                <a:effectLst/>
                <a:uLnTx/>
                <a:uFillTx/>
                <a:latin typeface="Arial" pitchFamily="34" charset="0"/>
                <a:ea typeface="+mj-ea"/>
                <a:cs typeface="Arial" pitchFamily="34" charset="0"/>
              </a:rPr>
              <a:t>Français</a:t>
            </a:r>
            <a:endParaRPr kumimoji="0" lang="en-US" sz="3395" b="1" i="0" u="none" strike="noStrike" kern="800" cap="none" spc="-25"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26" name="object 4">
            <a:extLst>
              <a:ext uri="{FF2B5EF4-FFF2-40B4-BE49-F238E27FC236}">
                <a16:creationId xmlns:a16="http://schemas.microsoft.com/office/drawing/2014/main" xmlns="" id="{96789AA7-9596-4F83-89FD-AEC28EE179F1}"/>
              </a:ext>
            </a:extLst>
          </p:cNvPr>
          <p:cNvSpPr txBox="1"/>
          <p:nvPr/>
        </p:nvSpPr>
        <p:spPr>
          <a:xfrm>
            <a:off x="674554" y="1166588"/>
            <a:ext cx="5134068" cy="1460635"/>
          </a:xfrm>
          <a:prstGeom prst="rect">
            <a:avLst/>
          </a:prstGeom>
        </p:spPr>
        <p:txBody>
          <a:bodyPr vert="horz" wrap="square" lIns="0" tIns="13949" rIns="0" bIns="0" rtlCol="0">
            <a:spAutoFit/>
          </a:bodyPr>
          <a:lstStyle/>
          <a:p>
            <a:pPr marL="12681">
              <a:spcAft>
                <a:spcPts val="1200"/>
              </a:spcAft>
            </a:pPr>
            <a:r>
              <a:rPr lang="en-US" sz="2800" spc="5" dirty="0" err="1" smtClean="0">
                <a:solidFill>
                  <a:srgbClr val="002060"/>
                </a:solidFill>
                <a:latin typeface="Arial" pitchFamily="34" charset="0"/>
                <a:cs typeface="Arial" pitchFamily="34" charset="0"/>
              </a:rPr>
              <a:t>Thème</a:t>
            </a:r>
            <a:r>
              <a:rPr lang="en-US" sz="2800" spc="5" dirty="0" smtClean="0">
                <a:solidFill>
                  <a:srgbClr val="002060"/>
                </a:solidFill>
                <a:latin typeface="Arial" pitchFamily="34" charset="0"/>
                <a:cs typeface="Arial" pitchFamily="34" charset="0"/>
              </a:rPr>
              <a:t> de la </a:t>
            </a:r>
            <a:r>
              <a:rPr lang="en-US" sz="2800" spc="5" dirty="0" err="1" smtClean="0">
                <a:solidFill>
                  <a:srgbClr val="002060"/>
                </a:solidFill>
                <a:latin typeface="Arial" pitchFamily="34" charset="0"/>
                <a:cs typeface="Arial" pitchFamily="34" charset="0"/>
              </a:rPr>
              <a:t>leçon</a:t>
            </a:r>
            <a:r>
              <a:rPr lang="en-US" sz="2800" spc="5" dirty="0" smtClean="0">
                <a:solidFill>
                  <a:srgbClr val="002060"/>
                </a:solidFill>
                <a:latin typeface="Arial" pitchFamily="34" charset="0"/>
                <a:cs typeface="Arial" pitchFamily="34" charset="0"/>
              </a:rPr>
              <a:t>:</a:t>
            </a:r>
          </a:p>
          <a:p>
            <a:pPr marL="12681"/>
            <a:r>
              <a:rPr lang="fr-FR" sz="2800" b="1" dirty="0" smtClean="0">
                <a:solidFill>
                  <a:srgbClr val="002060"/>
                </a:solidFill>
                <a:latin typeface="Arial" pitchFamily="34" charset="0"/>
                <a:cs typeface="Arial" pitchFamily="34" charset="0"/>
              </a:rPr>
              <a:t>Les astuces pour tirer profit du web</a:t>
            </a:r>
            <a:endParaRPr lang="en-US" sz="2800" b="1" spc="5" dirty="0" smtClean="0">
              <a:solidFill>
                <a:srgbClr val="002060"/>
              </a:solidFill>
              <a:latin typeface="Arial" pitchFamily="34" charset="0"/>
              <a:cs typeface="Arial" pitchFamily="34" charset="0"/>
            </a:endParaRPr>
          </a:p>
        </p:txBody>
      </p:sp>
      <p:sp>
        <p:nvSpPr>
          <p:cNvPr id="27" name="object 9">
            <a:extLst>
              <a:ext uri="{FF2B5EF4-FFF2-40B4-BE49-F238E27FC236}">
                <a16:creationId xmlns:a16="http://schemas.microsoft.com/office/drawing/2014/main" xmlns="" id="{F294EAD7-CAB8-401C-B12D-6064AA1177E0}"/>
              </a:ext>
            </a:extLst>
          </p:cNvPr>
          <p:cNvSpPr/>
          <p:nvPr/>
        </p:nvSpPr>
        <p:spPr>
          <a:xfrm>
            <a:off x="4696151" y="227770"/>
            <a:ext cx="847870"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8" name="object 10">
            <a:extLst>
              <a:ext uri="{FF2B5EF4-FFF2-40B4-BE49-F238E27FC236}">
                <a16:creationId xmlns:a16="http://schemas.microsoft.com/office/drawing/2014/main" xmlns="" id="{27824596-7DE1-4136-95E4-49A51856B6D3}"/>
              </a:ext>
            </a:extLst>
          </p:cNvPr>
          <p:cNvSpPr/>
          <p:nvPr/>
        </p:nvSpPr>
        <p:spPr>
          <a:xfrm>
            <a:off x="4696151" y="227770"/>
            <a:ext cx="847870"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9" name="object 12">
            <a:extLst>
              <a:ext uri="{FF2B5EF4-FFF2-40B4-BE49-F238E27FC236}">
                <a16:creationId xmlns:a16="http://schemas.microsoft.com/office/drawing/2014/main" xmlns="" id="{CAFE6579-511C-4CCB-9A5C-300ACC2F553A}"/>
              </a:ext>
            </a:extLst>
          </p:cNvPr>
          <p:cNvSpPr txBox="1"/>
          <p:nvPr/>
        </p:nvSpPr>
        <p:spPr>
          <a:xfrm>
            <a:off x="4696151" y="248656"/>
            <a:ext cx="847870" cy="508449"/>
          </a:xfrm>
          <a:prstGeom prst="rect">
            <a:avLst/>
          </a:prstGeom>
        </p:spPr>
        <p:txBody>
          <a:bodyPr vert="horz" wrap="square" lIns="0" tIns="15852" rIns="0" bIns="0" rtlCol="0">
            <a:spAutoFit/>
          </a:bodyPr>
          <a:lstStyle/>
          <a:p>
            <a:pPr algn="ctr"/>
            <a:r>
              <a:rPr lang="en-US" sz="1600" b="1" spc="10" dirty="0" smtClean="0">
                <a:solidFill>
                  <a:srgbClr val="FEFEFE"/>
                </a:solidFill>
                <a:latin typeface="Arial"/>
                <a:cs typeface="Arial"/>
              </a:rPr>
              <a:t>10 </a:t>
            </a:r>
            <a:r>
              <a:rPr lang="en-US" sz="1600" b="1" dirty="0" err="1" smtClean="0">
                <a:solidFill>
                  <a:schemeClr val="bg1"/>
                </a:solidFill>
                <a:latin typeface="Arial"/>
                <a:cs typeface="Arial"/>
              </a:rPr>
              <a:t>classe</a:t>
            </a:r>
            <a:r>
              <a:rPr lang="en-US" sz="1600" b="1" dirty="0" smtClean="0">
                <a:latin typeface="Arial"/>
                <a:cs typeface="Arial"/>
              </a:rPr>
              <a:t> </a:t>
            </a:r>
            <a:endParaRPr sz="1600" b="1" dirty="0">
              <a:latin typeface="Arial"/>
              <a:cs typeface="Arial"/>
            </a:endParaRPr>
          </a:p>
        </p:txBody>
      </p:sp>
      <p:pic>
        <p:nvPicPr>
          <p:cNvPr id="31" name="Picture 2"/>
          <p:cNvPicPr>
            <a:picLocks noChangeAspect="1" noChangeArrowheads="1"/>
          </p:cNvPicPr>
          <p:nvPr/>
        </p:nvPicPr>
        <p:blipFill>
          <a:blip r:embed="rId2"/>
          <a:srcRect/>
          <a:stretch>
            <a:fillRect/>
          </a:stretch>
        </p:blipFill>
        <p:spPr bwMode="auto">
          <a:xfrm>
            <a:off x="-49233" y="-23030"/>
            <a:ext cx="1075027" cy="1075027"/>
          </a:xfrm>
          <a:prstGeom prst="ellipse">
            <a:avLst/>
          </a:prstGeom>
          <a:ln>
            <a:noFill/>
          </a:ln>
          <a:effectLst>
            <a:softEdge rad="112500"/>
          </a:effectLst>
        </p:spPr>
      </p:pic>
      <p:sp>
        <p:nvSpPr>
          <p:cNvPr id="13" name="object 5">
            <a:extLst>
              <a:ext uri="{FF2B5EF4-FFF2-40B4-BE49-F238E27FC236}">
                <a16:creationId xmlns:a16="http://schemas.microsoft.com/office/drawing/2014/main" xmlns="" id="{A8BAE388-D6D2-40E9-8208-E39C1E0E7029}"/>
              </a:ext>
            </a:extLst>
          </p:cNvPr>
          <p:cNvSpPr/>
          <p:nvPr/>
        </p:nvSpPr>
        <p:spPr>
          <a:xfrm>
            <a:off x="316676" y="1184734"/>
            <a:ext cx="343665" cy="79643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4" name="object 6">
            <a:extLst>
              <a:ext uri="{FF2B5EF4-FFF2-40B4-BE49-F238E27FC236}">
                <a16:creationId xmlns:a16="http://schemas.microsoft.com/office/drawing/2014/main" xmlns="" id="{ACB4B4C4-B96E-4D3D-A3B1-019ECDA735A1}"/>
              </a:ext>
            </a:extLst>
          </p:cNvPr>
          <p:cNvSpPr/>
          <p:nvPr/>
        </p:nvSpPr>
        <p:spPr>
          <a:xfrm>
            <a:off x="316676" y="2032167"/>
            <a:ext cx="343665" cy="796437"/>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Chère</a:t>
            </a:r>
            <a:r>
              <a:rPr lang="en-US" dirty="0" smtClean="0"/>
              <a:t> Nadine</a:t>
            </a:r>
            <a:endParaRPr lang="ru-RU" dirty="0"/>
          </a:p>
        </p:txBody>
      </p:sp>
      <p:sp>
        <p:nvSpPr>
          <p:cNvPr id="3" name="Содержимое 2"/>
          <p:cNvSpPr>
            <a:spLocks noGrp="1"/>
          </p:cNvSpPr>
          <p:nvPr>
            <p:ph sz="half" idx="2"/>
          </p:nvPr>
        </p:nvSpPr>
        <p:spPr>
          <a:xfrm>
            <a:off x="236519" y="518529"/>
            <a:ext cx="5429287" cy="2923959"/>
          </a:xfrm>
        </p:spPr>
        <p:txBody>
          <a:bodyPr/>
          <a:lstStyle/>
          <a:p>
            <a:pPr>
              <a:buNone/>
            </a:pPr>
            <a:r>
              <a:rPr lang="fr-FR" sz="1800" i="1" dirty="0" smtClean="0">
                <a:solidFill>
                  <a:srgbClr val="000000"/>
                </a:solidFill>
              </a:rPr>
              <a:t>50 ans ça se fête tu ne crois pas?</a:t>
            </a:r>
          </a:p>
          <a:p>
            <a:pPr>
              <a:buNone/>
            </a:pPr>
            <a:r>
              <a:rPr lang="fr-FR" sz="1800" i="1" dirty="0" smtClean="0">
                <a:solidFill>
                  <a:srgbClr val="000000"/>
                </a:solidFill>
              </a:rPr>
              <a:t>Evidemment ! Mais en ta compagnie!</a:t>
            </a:r>
          </a:p>
          <a:p>
            <a:pPr>
              <a:buNone/>
            </a:pPr>
            <a:r>
              <a:rPr lang="fr-FR" sz="1800" i="1" dirty="0" smtClean="0">
                <a:solidFill>
                  <a:srgbClr val="000000"/>
                </a:solidFill>
              </a:rPr>
              <a:t>Je t ’attends samedi 21 août.</a:t>
            </a:r>
          </a:p>
          <a:p>
            <a:pPr>
              <a:buNone/>
            </a:pPr>
            <a:r>
              <a:rPr lang="fr-FR" sz="1800" i="1" dirty="0" smtClean="0">
                <a:solidFill>
                  <a:srgbClr val="000000"/>
                </a:solidFill>
              </a:rPr>
              <a:t>On se retrouve aux «5 barres» à partir de huit heures et demie du soir bien sûr.</a:t>
            </a:r>
          </a:p>
          <a:p>
            <a:pPr>
              <a:buNone/>
            </a:pPr>
            <a:r>
              <a:rPr lang="fr-FR" sz="1800" i="1" dirty="0" smtClean="0">
                <a:solidFill>
                  <a:srgbClr val="000000"/>
                </a:solidFill>
              </a:rPr>
              <a:t>Peux-tu me confirmer ton arrivée?</a:t>
            </a:r>
          </a:p>
          <a:p>
            <a:pPr>
              <a:buNone/>
            </a:pPr>
            <a:r>
              <a:rPr lang="fr-FR" sz="1800" i="1" dirty="0" smtClean="0">
                <a:solidFill>
                  <a:srgbClr val="000000"/>
                </a:solidFill>
              </a:rPr>
              <a:t>Affectueusement, Marie PS. Et surtout bouche cousue Pierre n ’est pas au courant.</a:t>
            </a:r>
            <a:endParaRPr lang="fr-FR" sz="1800" b="1" i="1" dirty="0" smtClean="0">
              <a:solidFill>
                <a:srgbClr val="000000"/>
              </a:solidFill>
            </a:endParaRPr>
          </a:p>
          <a:p>
            <a:endParaRPr lang="ru-RU" dirty="0">
              <a:solidFill>
                <a:srgbClr val="000000"/>
              </a:solidFill>
            </a:endParaRPr>
          </a:p>
        </p:txBody>
      </p:sp>
      <p:pic>
        <p:nvPicPr>
          <p:cNvPr id="5" name="Picture 9"/>
          <p:cNvPicPr>
            <a:picLocks noChangeAspect="1" noChangeArrowheads="1"/>
          </p:cNvPicPr>
          <p:nvPr/>
        </p:nvPicPr>
        <p:blipFill>
          <a:blip r:embed="rId2"/>
          <a:srcRect/>
          <a:stretch>
            <a:fillRect/>
          </a:stretch>
        </p:blipFill>
        <p:spPr bwMode="auto">
          <a:xfrm>
            <a:off x="4535909" y="611932"/>
            <a:ext cx="1022960" cy="859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103694"/>
            <a:ext cx="4895533" cy="386260"/>
          </a:xfrm>
        </p:spPr>
        <p:txBody>
          <a:bodyPr/>
          <a:lstStyle/>
          <a:p>
            <a:r>
              <a:rPr lang="en-US" dirty="0" err="1" smtClean="0"/>
              <a:t>Savez-vous</a:t>
            </a:r>
            <a:r>
              <a:rPr lang="en-US" dirty="0" smtClean="0"/>
              <a:t> </a:t>
            </a:r>
            <a:r>
              <a:rPr lang="en-US" dirty="0" err="1" smtClean="0"/>
              <a:t>que</a:t>
            </a:r>
            <a:r>
              <a:rPr lang="en-US" dirty="0" smtClean="0"/>
              <a:t>...</a:t>
            </a:r>
            <a:endParaRPr lang="ru-RU" dirty="0"/>
          </a:p>
        </p:txBody>
      </p:sp>
      <p:sp>
        <p:nvSpPr>
          <p:cNvPr id="3" name="Содержимое 2"/>
          <p:cNvSpPr>
            <a:spLocks noGrp="1"/>
          </p:cNvSpPr>
          <p:nvPr>
            <p:ph sz="half" idx="2"/>
          </p:nvPr>
        </p:nvSpPr>
        <p:spPr>
          <a:xfrm>
            <a:off x="247837" y="719705"/>
            <a:ext cx="5346531" cy="1846659"/>
          </a:xfrm>
        </p:spPr>
        <p:txBody>
          <a:bodyPr/>
          <a:lstStyle/>
          <a:p>
            <a:pPr marL="0" indent="266700">
              <a:buNone/>
            </a:pPr>
            <a:r>
              <a:rPr lang="fr-FR" sz="2000" dirty="0" smtClean="0">
                <a:solidFill>
                  <a:srgbClr val="000000"/>
                </a:solidFill>
              </a:rPr>
              <a:t>Le DELF («Diplôme d’Études en Langue Française») est un diplôme de français langue étrangère émis par le Ministère de l’Éducation Nationale français et élaborés sur la base des théories les plus récentes de l’évaluation des compétences en langue étrangères.</a:t>
            </a:r>
            <a:endParaRPr lang="ru-RU" sz="2000" dirty="0">
              <a:solidFill>
                <a:srgbClr val="000000"/>
              </a:solidFill>
            </a:endParaRPr>
          </a:p>
        </p:txBody>
      </p:sp>
      <p:pic>
        <p:nvPicPr>
          <p:cNvPr id="5" name="Picture 9"/>
          <p:cNvPicPr>
            <a:picLocks noChangeAspect="1" noChangeArrowheads="1"/>
          </p:cNvPicPr>
          <p:nvPr/>
        </p:nvPicPr>
        <p:blipFill>
          <a:blip r:embed="rId2"/>
          <a:srcRect/>
          <a:stretch>
            <a:fillRect/>
          </a:stretch>
        </p:blipFill>
        <p:spPr bwMode="auto">
          <a:xfrm>
            <a:off x="4451361" y="2262986"/>
            <a:ext cx="1143007" cy="815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2308221" y="619912"/>
            <a:ext cx="3346268" cy="2143140"/>
          </a:xfrm>
        </p:spPr>
        <p:txBody>
          <a:bodyPr/>
          <a:lstStyle/>
          <a:p>
            <a:pPr>
              <a:buNone/>
            </a:pPr>
            <a:r>
              <a:rPr lang="fr-FR" sz="1800" dirty="0" smtClean="0">
                <a:solidFill>
                  <a:srgbClr val="000000"/>
                </a:solidFill>
              </a:rPr>
              <a:t>     On distingue les examens «DELF Tous publics», et les examens «DELF Junior», réservés à un public scolaire. La structure des examens est semblable à celle du DELF «Tous publics», cependant les thèmes et les supports sont adaptés à un public adolescent.</a:t>
            </a:r>
            <a:endParaRPr lang="ru-RU" sz="1800" dirty="0">
              <a:solidFill>
                <a:srgbClr val="000000"/>
              </a:solidFill>
            </a:endParaRPr>
          </a:p>
        </p:txBody>
      </p:sp>
      <p:pic>
        <p:nvPicPr>
          <p:cNvPr id="1026" name="Picture 2"/>
          <p:cNvPicPr>
            <a:picLocks noChangeAspect="1" noChangeArrowheads="1"/>
          </p:cNvPicPr>
          <p:nvPr/>
        </p:nvPicPr>
        <p:blipFill>
          <a:blip r:embed="rId2"/>
          <a:srcRect/>
          <a:stretch>
            <a:fillRect/>
          </a:stretch>
        </p:blipFill>
        <p:spPr bwMode="auto">
          <a:xfrm>
            <a:off x="93643" y="619912"/>
            <a:ext cx="2286016"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 DELF </a:t>
            </a:r>
            <a:r>
              <a:rPr lang="en-US" dirty="0" err="1" smtClean="0"/>
              <a:t>comprend</a:t>
            </a:r>
            <a:endParaRPr lang="ru-RU" dirty="0"/>
          </a:p>
        </p:txBody>
      </p:sp>
      <p:sp>
        <p:nvSpPr>
          <p:cNvPr id="5" name="Содержимое 4"/>
          <p:cNvSpPr>
            <a:spLocks noGrp="1"/>
          </p:cNvSpPr>
          <p:nvPr>
            <p:ph sz="half" idx="2"/>
          </p:nvPr>
        </p:nvSpPr>
        <p:spPr>
          <a:xfrm>
            <a:off x="165081" y="619913"/>
            <a:ext cx="3286148" cy="2142125"/>
          </a:xfrm>
        </p:spPr>
        <p:txBody>
          <a:bodyPr/>
          <a:lstStyle/>
          <a:p>
            <a:pPr>
              <a:buNone/>
            </a:pPr>
            <a:r>
              <a:rPr lang="en-US" sz="2400" b="1" dirty="0" err="1" smtClean="0">
                <a:solidFill>
                  <a:srgbClr val="000000"/>
                </a:solidFill>
              </a:rPr>
              <a:t>Niveau</a:t>
            </a:r>
            <a:r>
              <a:rPr lang="en-US" sz="2400" b="1" dirty="0" smtClean="0">
                <a:solidFill>
                  <a:srgbClr val="000000"/>
                </a:solidFill>
              </a:rPr>
              <a:t> A:</a:t>
            </a:r>
          </a:p>
          <a:p>
            <a:pPr>
              <a:buNone/>
            </a:pPr>
            <a:r>
              <a:rPr lang="en-US" sz="2400" b="1" dirty="0" err="1" smtClean="0">
                <a:solidFill>
                  <a:srgbClr val="000000"/>
                </a:solidFill>
              </a:rPr>
              <a:t>Utilisateur</a:t>
            </a:r>
            <a:r>
              <a:rPr lang="en-US" sz="2400" b="1" dirty="0" smtClean="0">
                <a:solidFill>
                  <a:srgbClr val="000000"/>
                </a:solidFill>
              </a:rPr>
              <a:t> </a:t>
            </a:r>
            <a:r>
              <a:rPr lang="en-US" sz="2400" b="1" dirty="0" err="1" smtClean="0">
                <a:solidFill>
                  <a:srgbClr val="000000"/>
                </a:solidFill>
              </a:rPr>
              <a:t>élémentaire</a:t>
            </a:r>
            <a:endParaRPr lang="en-US" sz="2400" b="1" dirty="0" smtClean="0">
              <a:solidFill>
                <a:srgbClr val="000000"/>
              </a:solidFill>
            </a:endParaRPr>
          </a:p>
          <a:p>
            <a:pPr>
              <a:buNone/>
            </a:pPr>
            <a:endParaRPr lang="en-US" sz="2400" b="1" dirty="0" smtClean="0">
              <a:solidFill>
                <a:srgbClr val="000000"/>
              </a:solidFill>
            </a:endParaRPr>
          </a:p>
          <a:p>
            <a:pPr>
              <a:buNone/>
            </a:pPr>
            <a:r>
              <a:rPr lang="en-US" sz="2400" b="1" dirty="0" smtClean="0">
                <a:solidFill>
                  <a:srgbClr val="000000"/>
                </a:solidFill>
              </a:rPr>
              <a:t>DELF A l</a:t>
            </a:r>
          </a:p>
          <a:p>
            <a:pPr>
              <a:buNone/>
            </a:pPr>
            <a:r>
              <a:rPr lang="en-US" sz="2400" b="1" dirty="0" smtClean="0">
                <a:solidFill>
                  <a:srgbClr val="000000"/>
                </a:solidFill>
              </a:rPr>
              <a:t>DELF A 2</a:t>
            </a:r>
            <a:endParaRPr lang="ru-RU" sz="2800" b="1" dirty="0">
              <a:solidFill>
                <a:srgbClr val="000000"/>
              </a:solidFill>
            </a:endParaRPr>
          </a:p>
        </p:txBody>
      </p:sp>
      <p:pic>
        <p:nvPicPr>
          <p:cNvPr id="2050" name="Picture 2"/>
          <p:cNvPicPr>
            <a:picLocks noChangeAspect="1" noChangeArrowheads="1"/>
          </p:cNvPicPr>
          <p:nvPr/>
        </p:nvPicPr>
        <p:blipFill>
          <a:blip r:embed="rId2"/>
          <a:srcRect/>
          <a:stretch>
            <a:fillRect/>
          </a:stretch>
        </p:blipFill>
        <p:spPr bwMode="auto">
          <a:xfrm>
            <a:off x="3451228" y="691350"/>
            <a:ext cx="2214579" cy="2154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 DELF </a:t>
            </a:r>
            <a:r>
              <a:rPr lang="en-US" dirty="0" err="1" smtClean="0"/>
              <a:t>comprend</a:t>
            </a:r>
            <a:endParaRPr lang="ru-RU" dirty="0"/>
          </a:p>
        </p:txBody>
      </p:sp>
      <p:sp>
        <p:nvSpPr>
          <p:cNvPr id="3" name="Содержимое 2"/>
          <p:cNvSpPr>
            <a:spLocks noGrp="1"/>
          </p:cNvSpPr>
          <p:nvPr>
            <p:ph sz="half" idx="2"/>
          </p:nvPr>
        </p:nvSpPr>
        <p:spPr>
          <a:xfrm>
            <a:off x="165081" y="691350"/>
            <a:ext cx="3255957" cy="1994392"/>
          </a:xfrm>
        </p:spPr>
        <p:txBody>
          <a:bodyPr/>
          <a:lstStyle/>
          <a:p>
            <a:pPr>
              <a:buNone/>
            </a:pPr>
            <a:r>
              <a:rPr lang="en-US" sz="2400" b="1" dirty="0" err="1" smtClean="0">
                <a:solidFill>
                  <a:srgbClr val="000000"/>
                </a:solidFill>
              </a:rPr>
              <a:t>Niveau</a:t>
            </a:r>
            <a:r>
              <a:rPr lang="en-US" sz="2400" b="1" dirty="0" smtClean="0">
                <a:solidFill>
                  <a:srgbClr val="000000"/>
                </a:solidFill>
              </a:rPr>
              <a:t> B:</a:t>
            </a:r>
          </a:p>
          <a:p>
            <a:pPr>
              <a:buNone/>
            </a:pPr>
            <a:r>
              <a:rPr lang="en-US" sz="2000" b="1" dirty="0" err="1" smtClean="0">
                <a:solidFill>
                  <a:srgbClr val="000000"/>
                </a:solidFill>
              </a:rPr>
              <a:t>Utilisateur</a:t>
            </a:r>
            <a:r>
              <a:rPr lang="en-US" sz="2000" b="1" dirty="0" smtClean="0">
                <a:solidFill>
                  <a:srgbClr val="000000"/>
                </a:solidFill>
              </a:rPr>
              <a:t> </a:t>
            </a:r>
            <a:r>
              <a:rPr lang="en-US" sz="2000" b="1" dirty="0" err="1" smtClean="0">
                <a:solidFill>
                  <a:srgbClr val="000000"/>
                </a:solidFill>
              </a:rPr>
              <a:t>indépendant</a:t>
            </a:r>
            <a:endParaRPr lang="en-US" sz="2000" b="1" dirty="0" smtClean="0">
              <a:solidFill>
                <a:srgbClr val="000000"/>
              </a:solidFill>
            </a:endParaRPr>
          </a:p>
          <a:p>
            <a:pPr>
              <a:buNone/>
            </a:pPr>
            <a:endParaRPr lang="en-US" sz="2000" b="1" dirty="0" smtClean="0">
              <a:solidFill>
                <a:srgbClr val="000000"/>
              </a:solidFill>
            </a:endParaRPr>
          </a:p>
          <a:p>
            <a:pPr>
              <a:buNone/>
            </a:pPr>
            <a:r>
              <a:rPr lang="en-US" sz="2400" b="1" dirty="0" smtClean="0">
                <a:solidFill>
                  <a:srgbClr val="000000"/>
                </a:solidFill>
              </a:rPr>
              <a:t>DELF B 1</a:t>
            </a:r>
          </a:p>
          <a:p>
            <a:pPr>
              <a:buNone/>
            </a:pPr>
            <a:r>
              <a:rPr lang="en-US" sz="2400" b="1" dirty="0" smtClean="0">
                <a:solidFill>
                  <a:srgbClr val="000000"/>
                </a:solidFill>
              </a:rPr>
              <a:t>DELF B  </a:t>
            </a:r>
            <a:r>
              <a:rPr lang="en-US" sz="2400" b="1" dirty="0" smtClean="0">
                <a:solidFill>
                  <a:srgbClr val="000000"/>
                </a:solidFill>
              </a:rPr>
              <a:t>2</a:t>
            </a:r>
            <a:endParaRPr lang="ru-RU" sz="2400" b="1" dirty="0">
              <a:solidFill>
                <a:srgbClr val="000000"/>
              </a:solidFill>
            </a:endParaRPr>
          </a:p>
        </p:txBody>
      </p:sp>
      <p:pic>
        <p:nvPicPr>
          <p:cNvPr id="4" name="Picture 2"/>
          <p:cNvPicPr>
            <a:picLocks noChangeAspect="1" noChangeArrowheads="1"/>
          </p:cNvPicPr>
          <p:nvPr/>
        </p:nvPicPr>
        <p:blipFill>
          <a:blip r:embed="rId2"/>
          <a:srcRect/>
          <a:stretch>
            <a:fillRect/>
          </a:stretch>
        </p:blipFill>
        <p:spPr bwMode="auto">
          <a:xfrm>
            <a:off x="3422653" y="691350"/>
            <a:ext cx="2214579" cy="2154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28699" y="827956"/>
            <a:ext cx="5522930" cy="954107"/>
          </a:xfrm>
          <a:prstGeom prst="rect">
            <a:avLst/>
          </a:prstGeom>
        </p:spPr>
        <p:txBody>
          <a:bodyPr wrap="square">
            <a:spAutoFit/>
          </a:bodyPr>
          <a:lstStyle/>
          <a:p>
            <a:pPr algn="ctr"/>
            <a:r>
              <a:rPr lang="fr-FR" sz="2800" b="1" dirty="0" smtClean="0">
                <a:solidFill>
                  <a:schemeClr val="tx2"/>
                </a:solidFill>
              </a:rPr>
              <a:t>Regardez le reportage et discutez </a:t>
            </a:r>
            <a:endParaRPr lang="ru-RU" sz="2800" dirty="0">
              <a:solidFill>
                <a:schemeClr val="tx2"/>
              </a:solidFill>
            </a:endParaRPr>
          </a:p>
        </p:txBody>
      </p:sp>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Discutez</a:t>
            </a:r>
            <a:r>
              <a:rPr lang="en-US" dirty="0" smtClean="0"/>
              <a:t> avec </a:t>
            </a:r>
            <a:r>
              <a:rPr lang="en-US" dirty="0" err="1" smtClean="0"/>
              <a:t>votre</a:t>
            </a:r>
            <a:r>
              <a:rPr lang="en-US" dirty="0" smtClean="0"/>
              <a:t> </a:t>
            </a:r>
            <a:r>
              <a:rPr lang="en-US" dirty="0" err="1" smtClean="0"/>
              <a:t>voisin</a:t>
            </a:r>
            <a:r>
              <a:rPr lang="en-US" dirty="0" smtClean="0"/>
              <a:t>(e)</a:t>
            </a:r>
            <a:endParaRPr lang="ru-RU" dirty="0"/>
          </a:p>
        </p:txBody>
      </p:sp>
      <p:sp>
        <p:nvSpPr>
          <p:cNvPr id="3" name="Содержимое 2"/>
          <p:cNvSpPr>
            <a:spLocks noGrp="1"/>
          </p:cNvSpPr>
          <p:nvPr>
            <p:ph sz="half" idx="2"/>
          </p:nvPr>
        </p:nvSpPr>
        <p:spPr>
          <a:xfrm>
            <a:off x="165081" y="619913"/>
            <a:ext cx="5429287" cy="2542234"/>
          </a:xfrm>
        </p:spPr>
        <p:txBody>
          <a:bodyPr/>
          <a:lstStyle/>
          <a:p>
            <a:pPr>
              <a:buNone/>
            </a:pPr>
            <a:r>
              <a:rPr lang="fr-FR" sz="1600" b="1" dirty="0" smtClean="0">
                <a:solidFill>
                  <a:srgbClr val="000000"/>
                </a:solidFill>
              </a:rPr>
              <a:t>    Pourquoi et quand devons-nous écrire des lettres?       Quel type de lettre écrivez-vous habituellement?</a:t>
            </a:r>
          </a:p>
          <a:p>
            <a:pPr algn="ctr">
              <a:buNone/>
            </a:pPr>
            <a:r>
              <a:rPr lang="en-US" sz="1800" dirty="0" err="1" smtClean="0">
                <a:solidFill>
                  <a:srgbClr val="000000"/>
                </a:solidFill>
              </a:rPr>
              <a:t>Lisez</a:t>
            </a:r>
            <a:r>
              <a:rPr lang="en-US" sz="1800" dirty="0" smtClean="0">
                <a:solidFill>
                  <a:srgbClr val="000000"/>
                </a:solidFill>
              </a:rPr>
              <a:t> la </a:t>
            </a:r>
            <a:r>
              <a:rPr lang="en-US" sz="1800" dirty="0" err="1" smtClean="0">
                <a:solidFill>
                  <a:srgbClr val="000000"/>
                </a:solidFill>
              </a:rPr>
              <a:t>lettre</a:t>
            </a:r>
            <a:r>
              <a:rPr lang="en-US" sz="1800" dirty="0" smtClean="0">
                <a:solidFill>
                  <a:srgbClr val="000000"/>
                </a:solidFill>
              </a:rPr>
              <a:t> </a:t>
            </a:r>
            <a:r>
              <a:rPr lang="en-US" sz="1800" dirty="0" err="1" smtClean="0">
                <a:solidFill>
                  <a:srgbClr val="000000"/>
                </a:solidFill>
              </a:rPr>
              <a:t>suivante</a:t>
            </a:r>
            <a:r>
              <a:rPr lang="en-US" sz="1800" dirty="0" smtClean="0">
                <a:solidFill>
                  <a:srgbClr val="000000"/>
                </a:solidFill>
              </a:rPr>
              <a:t>.</a:t>
            </a:r>
          </a:p>
          <a:p>
            <a:pPr>
              <a:buNone/>
            </a:pPr>
            <a:r>
              <a:rPr lang="fr-FR" sz="1800" dirty="0" smtClean="0">
                <a:solidFill>
                  <a:srgbClr val="000000"/>
                </a:solidFill>
              </a:rPr>
              <a:t>  Ensuite, lisez une lettre pareille, mais plus formelle. Remplissez chaque espace avec une des expressions formelles que vous voyez dans le tableau ci-dessous. Dans chaque espace de la lettre, écrivez le numéro qui correspond à l’expression correcte.</a:t>
            </a:r>
            <a:endParaRPr lang="fr-FR" sz="1600" b="1" dirty="0"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38" y="132269"/>
            <a:ext cx="5275094" cy="386260"/>
          </a:xfrm>
        </p:spPr>
        <p:txBody>
          <a:bodyPr>
            <a:noAutofit/>
          </a:bodyPr>
          <a:lstStyle/>
          <a:p>
            <a:r>
              <a:rPr lang="fr-FR" sz="2800" dirty="0" smtClean="0">
                <a:solidFill>
                  <a:schemeClr val="tx1"/>
                </a:solidFill>
              </a:rPr>
              <a:t>Plus tard</a:t>
            </a:r>
            <a:endParaRPr lang="ru-RU" sz="2400" dirty="0">
              <a:solidFill>
                <a:schemeClr val="tx1"/>
              </a:solidFill>
            </a:endParaRPr>
          </a:p>
        </p:txBody>
      </p:sp>
      <p:sp>
        <p:nvSpPr>
          <p:cNvPr id="3" name="Содержимое 2"/>
          <p:cNvSpPr>
            <a:spLocks noGrp="1"/>
          </p:cNvSpPr>
          <p:nvPr>
            <p:ph sz="half" idx="2"/>
          </p:nvPr>
        </p:nvSpPr>
        <p:spPr>
          <a:xfrm>
            <a:off x="165081" y="619912"/>
            <a:ext cx="5500725" cy="2339102"/>
          </a:xfrm>
        </p:spPr>
        <p:txBody>
          <a:bodyPr/>
          <a:lstStyle/>
          <a:p>
            <a:pPr marL="107950" indent="158750">
              <a:buNone/>
            </a:pPr>
            <a:r>
              <a:rPr lang="fr-FR" sz="2000" dirty="0" smtClean="0">
                <a:solidFill>
                  <a:srgbClr val="000000"/>
                </a:solidFill>
              </a:rPr>
              <a:t>1. J’étais occupé ailleurs. </a:t>
            </a:r>
          </a:p>
          <a:p>
            <a:pPr marL="107950" indent="158750">
              <a:buNone/>
            </a:pPr>
            <a:r>
              <a:rPr lang="fr-FR" sz="2000" dirty="0" smtClean="0">
                <a:solidFill>
                  <a:srgbClr val="000000"/>
                </a:solidFill>
              </a:rPr>
              <a:t>2. J’espère que ça sera possible pendant l’occasion prochaine. </a:t>
            </a:r>
          </a:p>
          <a:p>
            <a:pPr marL="107950" indent="158750">
              <a:buNone/>
            </a:pPr>
            <a:r>
              <a:rPr lang="fr-FR" sz="2000" dirty="0" smtClean="0">
                <a:solidFill>
                  <a:srgbClr val="000000"/>
                </a:solidFill>
              </a:rPr>
              <a:t>3. J’espère que vous pouvez comprendre mes difficultés.</a:t>
            </a:r>
          </a:p>
          <a:p>
            <a:pPr marL="107950" indent="158750">
              <a:buNone/>
            </a:pPr>
            <a:r>
              <a:rPr lang="fr-FR" sz="2000" dirty="0" smtClean="0">
                <a:solidFill>
                  <a:srgbClr val="000000"/>
                </a:solidFill>
              </a:rPr>
              <a:t>4. J’espère que le dîner se passe bien pour tous les invités.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38" y="132269"/>
            <a:ext cx="5275094" cy="386260"/>
          </a:xfrm>
        </p:spPr>
        <p:txBody>
          <a:bodyPr>
            <a:noAutofit/>
          </a:bodyPr>
          <a:lstStyle/>
          <a:p>
            <a:r>
              <a:rPr lang="fr-FR" sz="2800" dirty="0" smtClean="0">
                <a:solidFill>
                  <a:schemeClr val="tx1"/>
                </a:solidFill>
              </a:rPr>
              <a:t>Plus tard</a:t>
            </a:r>
            <a:endParaRPr lang="ru-RU" sz="2400" dirty="0">
              <a:solidFill>
                <a:schemeClr val="tx1"/>
              </a:solidFill>
            </a:endParaRPr>
          </a:p>
        </p:txBody>
      </p:sp>
      <p:sp>
        <p:nvSpPr>
          <p:cNvPr id="3" name="Содержимое 2"/>
          <p:cNvSpPr>
            <a:spLocks noGrp="1"/>
          </p:cNvSpPr>
          <p:nvPr>
            <p:ph sz="half" idx="2"/>
          </p:nvPr>
        </p:nvSpPr>
        <p:spPr>
          <a:xfrm>
            <a:off x="165081" y="518529"/>
            <a:ext cx="5500725" cy="2705173"/>
          </a:xfrm>
        </p:spPr>
        <p:txBody>
          <a:bodyPr/>
          <a:lstStyle/>
          <a:p>
            <a:pPr>
              <a:buNone/>
            </a:pPr>
            <a:r>
              <a:rPr lang="fr-FR" sz="1600" dirty="0" smtClean="0">
                <a:solidFill>
                  <a:srgbClr val="000000"/>
                </a:solidFill>
              </a:rPr>
              <a:t>5</a:t>
            </a:r>
            <a:r>
              <a:rPr lang="fr-FR" sz="1800" dirty="0" smtClean="0">
                <a:solidFill>
                  <a:srgbClr val="000000"/>
                </a:solidFill>
              </a:rPr>
              <a:t>. un parent est arrivé inattendu. </a:t>
            </a:r>
          </a:p>
          <a:p>
            <a:pPr>
              <a:buNone/>
            </a:pPr>
            <a:r>
              <a:rPr lang="fr-FR" sz="1800" dirty="0" smtClean="0">
                <a:solidFill>
                  <a:srgbClr val="000000"/>
                </a:solidFill>
              </a:rPr>
              <a:t>6. C ’est dommage, je n’ai pas pu. </a:t>
            </a:r>
          </a:p>
          <a:p>
            <a:pPr>
              <a:buNone/>
            </a:pPr>
            <a:r>
              <a:rPr lang="fr-FR" sz="1800" dirty="0" smtClean="0">
                <a:solidFill>
                  <a:srgbClr val="000000"/>
                </a:solidFill>
              </a:rPr>
              <a:t>7. S’il vous plaît acceptez mes excuses plus sincères. </a:t>
            </a:r>
          </a:p>
          <a:p>
            <a:pPr>
              <a:buNone/>
            </a:pPr>
            <a:r>
              <a:rPr lang="fr-FR" sz="1800" dirty="0" smtClean="0">
                <a:solidFill>
                  <a:srgbClr val="000000"/>
                </a:solidFill>
              </a:rPr>
              <a:t>8. </a:t>
            </a:r>
            <a:r>
              <a:rPr lang="fr-FR" sz="1800" dirty="0" smtClean="0">
                <a:solidFill>
                  <a:srgbClr val="000000"/>
                </a:solidFill>
              </a:rPr>
              <a:t>Était occupée</a:t>
            </a:r>
            <a:r>
              <a:rPr lang="fr-FR" sz="1800" dirty="0" smtClean="0">
                <a:solidFill>
                  <a:srgbClr val="000000"/>
                </a:solidFill>
              </a:rPr>
              <a:t>. </a:t>
            </a:r>
          </a:p>
          <a:p>
            <a:pPr>
              <a:buNone/>
            </a:pPr>
            <a:r>
              <a:rPr lang="fr-FR" sz="1800" dirty="0" smtClean="0">
                <a:solidFill>
                  <a:srgbClr val="000000"/>
                </a:solidFill>
              </a:rPr>
              <a:t>9. </a:t>
            </a:r>
            <a:r>
              <a:rPr lang="fr-FR" sz="1800" dirty="0" smtClean="0">
                <a:solidFill>
                  <a:srgbClr val="000000"/>
                </a:solidFill>
              </a:rPr>
              <a:t>Me présenter </a:t>
            </a:r>
            <a:r>
              <a:rPr lang="fr-FR" sz="1800" dirty="0" smtClean="0">
                <a:solidFill>
                  <a:srgbClr val="000000"/>
                </a:solidFill>
              </a:rPr>
              <a:t>à Mme Dupont. </a:t>
            </a:r>
          </a:p>
          <a:p>
            <a:pPr>
              <a:buNone/>
            </a:pPr>
            <a:r>
              <a:rPr lang="fr-FR" sz="1800" dirty="0" smtClean="0">
                <a:solidFill>
                  <a:srgbClr val="000000"/>
                </a:solidFill>
              </a:rPr>
              <a:t>10. Cher M. Richard. </a:t>
            </a:r>
          </a:p>
          <a:p>
            <a:pPr>
              <a:buNone/>
            </a:pPr>
            <a:r>
              <a:rPr lang="fr-FR" sz="1800" dirty="0" smtClean="0">
                <a:solidFill>
                  <a:srgbClr val="000000"/>
                </a:solidFill>
              </a:rPr>
              <a:t>11. Sincèrement </a:t>
            </a:r>
          </a:p>
          <a:p>
            <a:pPr>
              <a:buNone/>
            </a:pPr>
            <a:r>
              <a:rPr lang="fr-FR" sz="1800" dirty="0" smtClean="0">
                <a:solidFill>
                  <a:srgbClr val="000000"/>
                </a:solidFill>
              </a:rPr>
              <a:t>12. Je suis impatient de vous rencontrer bientôt.</a:t>
            </a:r>
            <a:endParaRPr lang="ru-RU" sz="18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619912"/>
            <a:ext cx="5417969" cy="2560701"/>
          </a:xfrm>
        </p:spPr>
        <p:txBody>
          <a:bodyPr/>
          <a:lstStyle/>
          <a:p>
            <a:pPr marL="0" indent="266700">
              <a:buNone/>
            </a:pPr>
            <a:r>
              <a:rPr lang="fr-FR" sz="1600" dirty="0" smtClean="0">
                <a:solidFill>
                  <a:srgbClr val="000000"/>
                </a:solidFill>
              </a:rPr>
              <a:t>... me présenter à votre dîner d’affaires vendredi dernier. J’étais vraiment imp a tie n t d ’y être et j ’étais to u t p r ê t à sortir de la maison quand.... Elle était en ville pour une soirée avant d’aller à la maison de mon frère,c’est pourquoi je devais rester avec elle........</a:t>
            </a:r>
          </a:p>
          <a:p>
            <a:pPr marL="0" indent="266700">
              <a:buNone/>
            </a:pPr>
            <a:r>
              <a:rPr lang="fr-FR" sz="1600" dirty="0" smtClean="0">
                <a:solidFill>
                  <a:srgbClr val="000000"/>
                </a:solidFill>
              </a:rPr>
              <a:t>J’ai essayé de vous téléphoner deux fois, m ais v o tre ligne ....quand j ’avais appelé. E t j e n ’avais p as de p o ssib ilité d’appeler de nouveau......Je savais que vous vouliez..........avec qui vous travaillez.................</a:t>
            </a:r>
          </a:p>
          <a:p>
            <a:pPr marL="0" indent="266700">
              <a:buNone/>
            </a:pPr>
            <a:r>
              <a:rPr lang="en-US" sz="1600" dirty="0" smtClean="0">
                <a:solidFill>
                  <a:srgbClr val="000000"/>
                </a:solidFill>
              </a:rPr>
              <a:t>Nicolas.</a:t>
            </a:r>
            <a:endParaRPr lang="ru-RU" sz="160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1"/>
          <p:cNvSpPr/>
          <p:nvPr/>
        </p:nvSpPr>
        <p:spPr>
          <a:xfrm>
            <a:off x="328718" y="686587"/>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2" name="Oval 13"/>
          <p:cNvSpPr/>
          <p:nvPr/>
        </p:nvSpPr>
        <p:spPr>
          <a:xfrm>
            <a:off x="328718" y="1578672"/>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2</a:t>
            </a:r>
          </a:p>
        </p:txBody>
      </p:sp>
      <p:sp>
        <p:nvSpPr>
          <p:cNvPr id="23" name="Oval 14"/>
          <p:cNvSpPr/>
          <p:nvPr/>
        </p:nvSpPr>
        <p:spPr>
          <a:xfrm>
            <a:off x="328718" y="2470756"/>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3</a:t>
            </a:r>
          </a:p>
        </p:txBody>
      </p:sp>
      <p:sp>
        <p:nvSpPr>
          <p:cNvPr id="25" name="Прямоугольник 24"/>
          <p:cNvSpPr/>
          <p:nvPr/>
        </p:nvSpPr>
        <p:spPr>
          <a:xfrm>
            <a:off x="766608" y="512543"/>
            <a:ext cx="4572032" cy="773289"/>
          </a:xfrm>
          <a:prstGeom prst="rect">
            <a:avLst/>
          </a:prstGeom>
        </p:spPr>
        <p:txBody>
          <a:bodyPr wrap="square">
            <a:spAutoFit/>
          </a:bodyPr>
          <a:lstStyle/>
          <a:p>
            <a:pPr marL="12681">
              <a:lnSpc>
                <a:spcPts val="2791"/>
              </a:lnSpc>
            </a:pPr>
            <a:r>
              <a:rPr lang="fr-FR" sz="2000" b="1" dirty="0" smtClean="0">
                <a:solidFill>
                  <a:srgbClr val="000000"/>
                </a:solidFill>
              </a:rPr>
              <a:t>Faire attention à vos informations personnelles</a:t>
            </a:r>
            <a:endParaRPr lang="fr-FR" sz="2000" b="1" dirty="0" smtClean="0">
              <a:solidFill>
                <a:schemeClr val="tx2"/>
              </a:solidFill>
            </a:endParaRPr>
          </a:p>
        </p:txBody>
      </p:sp>
      <p:sp>
        <p:nvSpPr>
          <p:cNvPr id="27" name="Прямоугольник 26"/>
          <p:cNvSpPr/>
          <p:nvPr/>
        </p:nvSpPr>
        <p:spPr>
          <a:xfrm>
            <a:off x="769322" y="2474404"/>
            <a:ext cx="1265091" cy="420051"/>
          </a:xfrm>
          <a:prstGeom prst="rect">
            <a:avLst/>
          </a:prstGeom>
        </p:spPr>
        <p:txBody>
          <a:bodyPr wrap="none">
            <a:spAutoFit/>
          </a:bodyPr>
          <a:lstStyle/>
          <a:p>
            <a:pPr marL="12681" algn="ctr">
              <a:lnSpc>
                <a:spcPts val="2791"/>
              </a:lnSpc>
            </a:pPr>
            <a:r>
              <a:rPr lang="fr-FR" sz="2000" b="1" dirty="0" smtClean="0">
                <a:solidFill>
                  <a:srgbClr val="000000"/>
                </a:solidFill>
              </a:rPr>
              <a:t>Activités</a:t>
            </a:r>
          </a:p>
        </p:txBody>
      </p:sp>
      <p:sp>
        <p:nvSpPr>
          <p:cNvPr id="29" name="object 2"/>
          <p:cNvSpPr txBox="1">
            <a:spLocks/>
          </p:cNvSpPr>
          <p:nvPr/>
        </p:nvSpPr>
        <p:spPr>
          <a:xfrm>
            <a:off x="236519" y="48408"/>
            <a:ext cx="5357850" cy="385979"/>
          </a:xfrm>
          <a:prstGeom prst="rect">
            <a:avLst/>
          </a:prstGeom>
        </p:spPr>
        <p:txBody>
          <a:bodyPr vert="horz" wrap="square" lIns="0" tIns="16486" rIns="0" bIns="0" rtlCol="0" anchor="ctr">
            <a:spAutoFit/>
          </a:bodyPr>
          <a:ls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tx1"/>
                </a:solidFill>
                <a:effectLst/>
                <a:uLnTx/>
                <a:uFillTx/>
                <a:latin typeface="Arial" pitchFamily="34" charset="0"/>
                <a:ea typeface="+mj-ea"/>
                <a:cs typeface="Arial" pitchFamily="34" charset="0"/>
              </a:rPr>
              <a:t>leçon</a:t>
            </a:r>
            <a:endParaRPr kumimoji="0" lang="en-US" sz="2400" b="1" i="0" u="none" strike="noStrike" kern="800" cap="none" spc="-25" normalizeH="0" baseline="0" noProof="0" dirty="0">
              <a:ln>
                <a:noFill/>
              </a:ln>
              <a:solidFill>
                <a:srgbClr val="FEFEFE"/>
              </a:solidFill>
              <a:effectLst/>
              <a:uLnTx/>
              <a:uFillTx/>
              <a:latin typeface="Arial"/>
              <a:ea typeface="+mj-ea"/>
              <a:cs typeface="Arial"/>
            </a:endParaRPr>
          </a:p>
        </p:txBody>
      </p:sp>
      <p:sp>
        <p:nvSpPr>
          <p:cNvPr id="9" name="Прямоугольник 8"/>
          <p:cNvSpPr/>
          <p:nvPr/>
        </p:nvSpPr>
        <p:spPr>
          <a:xfrm>
            <a:off x="774506" y="1434065"/>
            <a:ext cx="4548246" cy="707886"/>
          </a:xfrm>
          <a:prstGeom prst="rect">
            <a:avLst/>
          </a:prstGeom>
        </p:spPr>
        <p:txBody>
          <a:bodyPr wrap="square">
            <a:spAutoFit/>
          </a:bodyPr>
          <a:lstStyle/>
          <a:p>
            <a:r>
              <a:rPr lang="fr-FR" dirty="0" smtClean="0"/>
              <a:t>i</a:t>
            </a:r>
            <a:r>
              <a:rPr lang="en-US" sz="2000" b="1" dirty="0" err="1" smtClean="0">
                <a:solidFill>
                  <a:srgbClr val="000000"/>
                </a:solidFill>
              </a:rPr>
              <a:t>Contrôlez</a:t>
            </a:r>
            <a:r>
              <a:rPr lang="en-US" sz="2000" b="1" dirty="0" smtClean="0">
                <a:solidFill>
                  <a:srgbClr val="000000"/>
                </a:solidFill>
              </a:rPr>
              <a:t> </a:t>
            </a:r>
            <a:r>
              <a:rPr lang="en-US" sz="2000" b="1" dirty="0" err="1" smtClean="0">
                <a:solidFill>
                  <a:srgbClr val="000000"/>
                </a:solidFill>
              </a:rPr>
              <a:t>vos</a:t>
            </a:r>
            <a:r>
              <a:rPr lang="en-US" sz="2000" b="1" dirty="0" smtClean="0">
                <a:solidFill>
                  <a:srgbClr val="000000"/>
                </a:solidFill>
              </a:rPr>
              <a:t> </a:t>
            </a:r>
            <a:r>
              <a:rPr lang="en-US" sz="2000" b="1" dirty="0" err="1" smtClean="0">
                <a:solidFill>
                  <a:srgbClr val="000000"/>
                </a:solidFill>
              </a:rPr>
              <a:t>informations</a:t>
            </a:r>
            <a:r>
              <a:rPr lang="en-US" sz="2000" b="1" dirty="0" smtClean="0">
                <a:solidFill>
                  <a:srgbClr val="000000"/>
                </a:solidFill>
              </a:rPr>
              <a:t> </a:t>
            </a:r>
            <a:r>
              <a:rPr lang="en-US" sz="2000" b="1" dirty="0" err="1" smtClean="0">
                <a:solidFill>
                  <a:srgbClr val="000000"/>
                </a:solidFill>
              </a:rPr>
              <a:t>personnelles</a:t>
            </a:r>
            <a:endParaRPr lang="ru-RU" dirty="0"/>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900" fill="hold"/>
                                        <p:tgtEl>
                                          <p:spTgt spid="21"/>
                                        </p:tgtEl>
                                        <p:attrNameLst>
                                          <p:attrName>ppt_x</p:attrName>
                                        </p:attrNameLst>
                                      </p:cBhvr>
                                      <p:tavLst>
                                        <p:tav tm="0">
                                          <p:val>
                                            <p:strVal val="#ppt_x"/>
                                          </p:val>
                                        </p:tav>
                                        <p:tav tm="100000">
                                          <p:val>
                                            <p:strVal val="#ppt_x"/>
                                          </p:val>
                                        </p:tav>
                                      </p:tavLst>
                                    </p:anim>
                                    <p:anim calcmode="lin" valueType="num">
                                      <p:cBhvr additive="base">
                                        <p:cTn id="8" dur="9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100" fill="hold"/>
                                        <p:tgtEl>
                                          <p:spTgt spid="23"/>
                                        </p:tgtEl>
                                        <p:attrNameLst>
                                          <p:attrName>ppt_x</p:attrName>
                                        </p:attrNameLst>
                                      </p:cBhvr>
                                      <p:tavLst>
                                        <p:tav tm="0">
                                          <p:val>
                                            <p:strVal val="#ppt_x"/>
                                          </p:val>
                                        </p:tav>
                                        <p:tav tm="100000">
                                          <p:val>
                                            <p:strVal val="#ppt_x"/>
                                          </p:val>
                                        </p:tav>
                                      </p:tavLst>
                                    </p:anim>
                                    <p:anim calcmode="lin" valueType="num">
                                      <p:cBhvr additive="base">
                                        <p:cTn id="16" dur="11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Salut</a:t>
            </a:r>
            <a:r>
              <a:rPr lang="en-US" dirty="0" smtClean="0"/>
              <a:t> Daniel</a:t>
            </a:r>
            <a:endParaRPr lang="ru-RU" dirty="0"/>
          </a:p>
        </p:txBody>
      </p:sp>
      <p:sp>
        <p:nvSpPr>
          <p:cNvPr id="3" name="Содержимое 2"/>
          <p:cNvSpPr>
            <a:spLocks noGrp="1"/>
          </p:cNvSpPr>
          <p:nvPr>
            <p:ph sz="half" idx="2"/>
          </p:nvPr>
        </p:nvSpPr>
        <p:spPr>
          <a:xfrm>
            <a:off x="165081" y="619913"/>
            <a:ext cx="5429287" cy="2314480"/>
          </a:xfrm>
        </p:spPr>
        <p:txBody>
          <a:bodyPr/>
          <a:lstStyle/>
          <a:p>
            <a:pPr marL="107950" indent="254000">
              <a:buNone/>
            </a:pPr>
            <a:r>
              <a:rPr lang="fr-FR" sz="1600" dirty="0" smtClean="0">
                <a:solidFill>
                  <a:srgbClr val="000000"/>
                </a:solidFill>
              </a:rPr>
              <a:t>    Désolé, j e n ’ai pas pu rendre visite chez toi vendredi dernier. Je suis vraiment  impatient et  j ’étais tout prêt à quitter la maison quand ma tante de l’Irlande est arrivée à la maison pour une visite inattendue! </a:t>
            </a:r>
          </a:p>
          <a:p>
            <a:pPr marL="107950" indent="254000">
              <a:buNone/>
            </a:pPr>
            <a:r>
              <a:rPr lang="fr-FR" sz="1600" dirty="0" smtClean="0">
                <a:solidFill>
                  <a:srgbClr val="000000"/>
                </a:solidFill>
              </a:rPr>
              <a:t>Elle était en ville pour un soir avant d’aller à la maison de mon frère, c’est pourquoi je devais rester avec elle. Je suis vraiment désolé Denis. </a:t>
            </a:r>
          </a:p>
          <a:p>
            <a:pPr marL="107950" indent="254000">
              <a:buNone/>
            </a:pPr>
            <a:r>
              <a:rPr lang="fr-FR" sz="1600" dirty="0" smtClean="0">
                <a:solidFill>
                  <a:srgbClr val="000000"/>
                </a:solidFill>
              </a:rPr>
              <a:t>J’ai essayé de te téléphoner, m ais ta ligne était occupée quand j ’ai téléphoné. </a:t>
            </a:r>
            <a:endParaRPr lang="ru-RU" sz="16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Salut</a:t>
            </a:r>
            <a:r>
              <a:rPr lang="en-US" dirty="0" smtClean="0"/>
              <a:t> Daniel</a:t>
            </a:r>
            <a:endParaRPr lang="ru-RU" dirty="0"/>
          </a:p>
        </p:txBody>
      </p:sp>
      <p:sp>
        <p:nvSpPr>
          <p:cNvPr id="3" name="Содержимое 2"/>
          <p:cNvSpPr>
            <a:spLocks noGrp="1"/>
          </p:cNvSpPr>
          <p:nvPr>
            <p:ph sz="half" idx="2"/>
          </p:nvPr>
        </p:nvSpPr>
        <p:spPr>
          <a:xfrm>
            <a:off x="165081" y="619913"/>
            <a:ext cx="5429287" cy="2326406"/>
          </a:xfrm>
        </p:spPr>
        <p:txBody>
          <a:bodyPr/>
          <a:lstStyle/>
          <a:p>
            <a:pPr marL="0" indent="361950">
              <a:buNone/>
            </a:pPr>
            <a:r>
              <a:rPr lang="fr-FR" sz="1400" dirty="0" smtClean="0">
                <a:solidFill>
                  <a:srgbClr val="000000"/>
                </a:solidFill>
              </a:rPr>
              <a:t>   </a:t>
            </a:r>
            <a:r>
              <a:rPr lang="fr-FR" sz="1600" dirty="0" smtClean="0">
                <a:solidFill>
                  <a:srgbClr val="000000"/>
                </a:solidFill>
              </a:rPr>
              <a:t>A lors je suis sorti avec ma tante en ville mais je n ’ai pas eu l ’occasion d ’appeler de nouveau. J’espère que tu me comprends. </a:t>
            </a:r>
          </a:p>
          <a:p>
            <a:pPr marL="0" indent="361950">
              <a:buNone/>
            </a:pPr>
            <a:r>
              <a:rPr lang="fr-FR" sz="1600" dirty="0" smtClean="0">
                <a:solidFill>
                  <a:srgbClr val="000000"/>
                </a:solidFill>
              </a:rPr>
              <a:t>Je savais que tu voulais me présenter à cette jeune fille, Yvonne, avec qui tu travailles ensemble. Eh bien, la prochaine fois peut-être! Ma soirée était vraiment ennuyeuse... si cela vous fait vous sentir mieux.</a:t>
            </a:r>
          </a:p>
          <a:p>
            <a:pPr marL="0" indent="361950">
              <a:buNone/>
            </a:pPr>
            <a:r>
              <a:rPr lang="en-US" sz="1600" dirty="0" smtClean="0">
                <a:solidFill>
                  <a:srgbClr val="000000"/>
                </a:solidFill>
              </a:rPr>
              <a:t>A </a:t>
            </a:r>
            <a:r>
              <a:rPr lang="en-US" sz="1600" dirty="0" err="1" smtClean="0">
                <a:solidFill>
                  <a:srgbClr val="000000"/>
                </a:solidFill>
              </a:rPr>
              <a:t>bientôt</a:t>
            </a:r>
            <a:r>
              <a:rPr lang="en-US" sz="1600" dirty="0" smtClean="0">
                <a:solidFill>
                  <a:srgbClr val="000000"/>
                </a:solidFill>
              </a:rPr>
              <a:t> </a:t>
            </a:r>
            <a:r>
              <a:rPr lang="en-US" sz="1600" dirty="0" err="1" smtClean="0">
                <a:solidFill>
                  <a:srgbClr val="000000"/>
                </a:solidFill>
              </a:rPr>
              <a:t>Cordialement</a:t>
            </a:r>
            <a:r>
              <a:rPr lang="en-US" sz="1600" dirty="0" smtClean="0">
                <a:solidFill>
                  <a:srgbClr val="000000"/>
                </a:solidFill>
              </a:rPr>
              <a:t> Nicolas.</a:t>
            </a:r>
            <a:endParaRPr lang="en-US" sz="1600" b="1" dirty="0" smtClean="0">
              <a:solidFill>
                <a:srgbClr val="000000"/>
              </a:solidFill>
            </a:endParaRPr>
          </a:p>
          <a:p>
            <a:pPr marL="0" indent="361950">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30"/>
          <p:cNvSpPr>
            <a:spLocks noGrp="1"/>
          </p:cNvSpPr>
          <p:nvPr>
            <p:ph type="title"/>
          </p:nvPr>
        </p:nvSpPr>
        <p:spPr>
          <a:xfrm>
            <a:off x="236519" y="119846"/>
            <a:ext cx="5376723" cy="386260"/>
          </a:xfrm>
        </p:spPr>
        <p:txBody>
          <a:bodyPr>
            <a:normAutofit fontScale="90000"/>
          </a:bodyPr>
          <a:lstStyle/>
          <a:p>
            <a:r>
              <a:rPr lang="fr-FR" dirty="0" smtClean="0"/>
              <a:t>Activités  pour le travail indépendant</a:t>
            </a:r>
            <a:endParaRPr lang="ru-RU" dirty="0"/>
          </a:p>
        </p:txBody>
      </p:sp>
      <p:sp>
        <p:nvSpPr>
          <p:cNvPr id="5" name="Прямоугольник 4"/>
          <p:cNvSpPr/>
          <p:nvPr/>
        </p:nvSpPr>
        <p:spPr>
          <a:xfrm>
            <a:off x="165081" y="686587"/>
            <a:ext cx="5448161" cy="1938992"/>
          </a:xfrm>
          <a:prstGeom prst="rect">
            <a:avLst/>
          </a:prstGeom>
        </p:spPr>
        <p:txBody>
          <a:bodyPr wrap="square">
            <a:spAutoFit/>
          </a:bodyPr>
          <a:lstStyle/>
          <a:p>
            <a:pPr algn="ctr"/>
            <a:r>
              <a:rPr lang="en-US" sz="2000" dirty="0" err="1" smtClean="0">
                <a:solidFill>
                  <a:srgbClr val="000000"/>
                </a:solidFill>
              </a:rPr>
              <a:t>Ess</a:t>
            </a:r>
            <a:r>
              <a:rPr lang="fr-FR" sz="2000" dirty="0" smtClean="0">
                <a:solidFill>
                  <a:srgbClr val="000000"/>
                </a:solidFill>
              </a:rPr>
              <a:t>ayez de faire les phrases structurées à l’aide des mots outils:</a:t>
            </a:r>
          </a:p>
          <a:p>
            <a:pPr algn="ctr"/>
            <a:r>
              <a:rPr lang="fr-FR" sz="2000" dirty="0" smtClean="0">
                <a:solidFill>
                  <a:srgbClr val="000000"/>
                </a:solidFill>
              </a:rPr>
              <a:t>Par exemple: Le discours officiel est utilisé à l’intérieur du bureau, tandis que l’informel est en dehors.</a:t>
            </a:r>
            <a:r>
              <a:rPr lang="fr-FR" sz="2000" u="sng" dirty="0" smtClean="0">
                <a:solidFill>
                  <a:srgbClr val="000000"/>
                </a:solidFill>
              </a:rPr>
              <a:t> </a:t>
            </a:r>
          </a:p>
          <a:p>
            <a:pPr algn="ctr"/>
            <a:r>
              <a:rPr lang="fr-FR" sz="2000" dirty="0" smtClean="0">
                <a:solidFill>
                  <a:srgbClr val="000000"/>
                </a:solidFill>
              </a:rPr>
              <a:t>....................................................................</a:t>
            </a:r>
            <a:r>
              <a:rPr lang="fr-FR" sz="2000" u="sng" dirty="0" smtClean="0">
                <a:solidFill>
                  <a:srgbClr val="000000"/>
                </a:solidFill>
              </a:rPr>
              <a:t>                                                      </a:t>
            </a:r>
            <a:endParaRPr lang="fr-FR" sz="2000" dirty="0" smtClean="0">
              <a:solidFill>
                <a:srgbClr val="000000"/>
              </a:solidFill>
            </a:endParaRPr>
          </a:p>
        </p:txBody>
      </p:sp>
    </p:spTree>
    <p:extLst>
      <p:ext uri="{BB962C8B-B14F-4D97-AF65-F5344CB8AC3E}">
        <p14:creationId xmlns:p14="http://schemas.microsoft.com/office/powerpoint/2010/main" val="3679307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468932"/>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pic>
        <p:nvPicPr>
          <p:cNvPr id="4" name="Picture 9"/>
          <p:cNvPicPr>
            <a:picLocks noChangeAspect="1" noChangeArrowheads="1"/>
          </p:cNvPicPr>
          <p:nvPr/>
        </p:nvPicPr>
        <p:blipFill>
          <a:blip r:embed="rId2"/>
          <a:srcRect/>
          <a:stretch>
            <a:fillRect/>
          </a:stretch>
        </p:blipFill>
        <p:spPr bwMode="auto">
          <a:xfrm>
            <a:off x="93643" y="1739220"/>
            <a:ext cx="1785950" cy="1360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37" y="132269"/>
            <a:ext cx="5346531" cy="386260"/>
          </a:xfrm>
        </p:spPr>
        <p:txBody>
          <a:bodyPr>
            <a:normAutofit/>
          </a:bodyPr>
          <a:lstStyle/>
          <a:p>
            <a:r>
              <a:rPr lang="en-US" i="1" dirty="0" smtClean="0"/>
              <a:t>Internet</a:t>
            </a:r>
            <a:endParaRPr lang="ru-RU" dirty="0"/>
          </a:p>
        </p:txBody>
      </p:sp>
      <p:sp>
        <p:nvSpPr>
          <p:cNvPr id="3" name="Содержимое 2"/>
          <p:cNvSpPr>
            <a:spLocks noGrp="1"/>
          </p:cNvSpPr>
          <p:nvPr>
            <p:ph sz="half" idx="2"/>
          </p:nvPr>
        </p:nvSpPr>
        <p:spPr>
          <a:xfrm>
            <a:off x="247837" y="619913"/>
            <a:ext cx="5346531" cy="307777"/>
          </a:xfrm>
        </p:spPr>
        <p:txBody>
          <a:bodyPr/>
          <a:lstStyle/>
          <a:p>
            <a:pPr lvl="5">
              <a:buNone/>
            </a:pPr>
            <a:r>
              <a:rPr lang="fr-FR" sz="2000" b="1" dirty="0" smtClean="0">
                <a:solidFill>
                  <a:srgbClr val="002060"/>
                </a:solidFill>
              </a:rPr>
              <a:t> </a:t>
            </a:r>
            <a:endParaRPr lang="ru-RU" sz="2000" b="1" dirty="0">
              <a:solidFill>
                <a:srgbClr val="002060"/>
              </a:solidFill>
            </a:endParaRPr>
          </a:p>
        </p:txBody>
      </p:sp>
      <p:sp>
        <p:nvSpPr>
          <p:cNvPr id="4" name="Прямоугольник 3"/>
          <p:cNvSpPr/>
          <p:nvPr/>
        </p:nvSpPr>
        <p:spPr>
          <a:xfrm>
            <a:off x="247838" y="619913"/>
            <a:ext cx="3346268" cy="2246769"/>
          </a:xfrm>
          <a:prstGeom prst="rect">
            <a:avLst/>
          </a:prstGeom>
        </p:spPr>
        <p:txBody>
          <a:bodyPr wrap="square">
            <a:spAutoFit/>
          </a:bodyPr>
          <a:lstStyle/>
          <a:p>
            <a:pPr algn="ctr"/>
            <a:r>
              <a:rPr lang="fr-FR" sz="2000" b="1" i="1" dirty="0" smtClean="0">
                <a:solidFill>
                  <a:srgbClr val="000000"/>
                </a:solidFill>
                <a:latin typeface="Arial" pitchFamily="34" charset="0"/>
                <a:cs typeface="Arial" pitchFamily="34" charset="0"/>
              </a:rPr>
              <a:t>Internet offre de nouvelles possibilités pour trouver du travail via les réseaux sociaux Linkedln, Viadeo, Facebook, Twitter... Comment faire?</a:t>
            </a:r>
            <a:endParaRPr lang="ru-RU" sz="2000" dirty="0">
              <a:solidFill>
                <a:srgbClr val="000000"/>
              </a:solidFill>
              <a:latin typeface="Arial" pitchFamily="34" charset="0"/>
              <a:cs typeface="Arial" pitchFamily="34" charset="0"/>
            </a:endParaRPr>
          </a:p>
        </p:txBody>
      </p:sp>
      <p:pic>
        <p:nvPicPr>
          <p:cNvPr id="6" name="Содержимое 4"/>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3660781" y="755948"/>
            <a:ext cx="1889673" cy="190731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Internet</a:t>
            </a:r>
            <a:endParaRPr lang="ru-RU" dirty="0"/>
          </a:p>
        </p:txBody>
      </p:sp>
      <p:sp>
        <p:nvSpPr>
          <p:cNvPr id="3" name="Содержимое 2"/>
          <p:cNvSpPr>
            <a:spLocks noGrp="1"/>
          </p:cNvSpPr>
          <p:nvPr>
            <p:ph sz="half" idx="2"/>
          </p:nvPr>
        </p:nvSpPr>
        <p:spPr>
          <a:xfrm>
            <a:off x="209737" y="605405"/>
            <a:ext cx="5417969" cy="2363724"/>
          </a:xfrm>
        </p:spPr>
        <p:txBody>
          <a:bodyPr/>
          <a:lstStyle/>
          <a:p>
            <a:pPr marL="0" indent="266700" algn="just">
              <a:buNone/>
            </a:pPr>
            <a:r>
              <a:rPr lang="fr-FR" sz="1600" dirty="0" smtClean="0">
                <a:solidFill>
                  <a:srgbClr val="000000"/>
                </a:solidFill>
                <a:latin typeface="Arial" pitchFamily="34" charset="0"/>
                <a:cs typeface="Arial" pitchFamily="34" charset="0"/>
              </a:rPr>
              <a:t>Choisissez les bons outils </a:t>
            </a:r>
          </a:p>
          <a:p>
            <a:pPr marL="0" indent="266700" algn="just">
              <a:buNone/>
            </a:pPr>
            <a:r>
              <a:rPr lang="fr-FR" sz="1600" dirty="0" smtClean="0">
                <a:solidFill>
                  <a:srgbClr val="000000"/>
                </a:solidFill>
                <a:latin typeface="Arial" pitchFamily="34" charset="0"/>
                <a:cs typeface="Arial" pitchFamily="34" charset="0"/>
              </a:rPr>
              <a:t>Utilisez Viadeo et Linkedln pour présenter votre parcours d’études et votre projet professionnel. </a:t>
            </a:r>
          </a:p>
          <a:p>
            <a:pPr marL="0" indent="266700" algn="just">
              <a:buNone/>
            </a:pPr>
            <a:r>
              <a:rPr lang="fr-FR" sz="1600" dirty="0" smtClean="0">
                <a:solidFill>
                  <a:srgbClr val="000000"/>
                </a:solidFill>
                <a:latin typeface="Arial" pitchFamily="34" charset="0"/>
                <a:cs typeface="Arial" pitchFamily="34" charset="0"/>
              </a:rPr>
              <a:t>Vous pourrez aussi vous faire de nouveaux contacts (qui sont en réseau avec vos amis ou collègues). </a:t>
            </a:r>
          </a:p>
          <a:p>
            <a:pPr marL="0" indent="266700" algn="just">
              <a:buNone/>
            </a:pPr>
            <a:r>
              <a:rPr lang="fr-FR" sz="1600" dirty="0" smtClean="0">
                <a:solidFill>
                  <a:srgbClr val="000000"/>
                </a:solidFill>
                <a:latin typeface="Arial" pitchFamily="34" charset="0"/>
                <a:cs typeface="Arial" pitchFamily="34" charset="0"/>
              </a:rPr>
              <a:t>Si vous avez un blog ou un compte Twitter, écrivez-le sur votre page personnelle. Enfin, participez à des forums et partagez des liens sur Facebook... Cela vous permettra de vous faire connaître!</a:t>
            </a:r>
            <a:endParaRPr lang="ru-RU"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132269"/>
            <a:ext cx="5572163" cy="386260"/>
          </a:xfrm>
        </p:spPr>
        <p:txBody>
          <a:bodyPr>
            <a:noAutofit/>
          </a:bodyPr>
          <a:lstStyle/>
          <a:p>
            <a:r>
              <a:rPr lang="fr-FR" sz="1900" dirty="0" smtClean="0"/>
              <a:t>Faites attention à vos informations personnelles</a:t>
            </a:r>
            <a:endParaRPr lang="ru-RU" sz="1900" dirty="0">
              <a:solidFill>
                <a:schemeClr val="tx1"/>
              </a:solidFill>
            </a:endParaRPr>
          </a:p>
        </p:txBody>
      </p:sp>
      <p:sp>
        <p:nvSpPr>
          <p:cNvPr id="7" name="Содержимое 6"/>
          <p:cNvSpPr>
            <a:spLocks noGrp="1"/>
          </p:cNvSpPr>
          <p:nvPr>
            <p:ph sz="half" idx="2"/>
          </p:nvPr>
        </p:nvSpPr>
        <p:spPr>
          <a:xfrm>
            <a:off x="167804" y="585204"/>
            <a:ext cx="5450377" cy="2252924"/>
          </a:xfrm>
        </p:spPr>
        <p:txBody>
          <a:bodyPr/>
          <a:lstStyle/>
          <a:p>
            <a:pPr marL="0" indent="0">
              <a:buNone/>
            </a:pPr>
            <a:r>
              <a:rPr lang="fr-FR" sz="2400" dirty="0" smtClean="0">
                <a:solidFill>
                  <a:srgbClr val="000000"/>
                </a:solidFill>
              </a:rPr>
              <a:t>Tout ce que vous écrivez sur les réseaux sociaux donne des informations sur vous et votre image. </a:t>
            </a:r>
          </a:p>
          <a:p>
            <a:pPr marL="0" indent="0">
              <a:buNone/>
            </a:pPr>
            <a:r>
              <a:rPr lang="fr-FR" sz="2400" dirty="0" smtClean="0">
                <a:solidFill>
                  <a:srgbClr val="000000"/>
                </a:solidFill>
              </a:rPr>
              <a:t>Ces renseignements peuvent être utilisés par les chefs d’entreprise.</a:t>
            </a:r>
          </a:p>
          <a:p>
            <a:pPr algn="ctr">
              <a:buNone/>
            </a:pPr>
            <a:endParaRPr lang="ru-RU" sz="1800" b="1"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2269"/>
            <a:ext cx="5759450" cy="386260"/>
          </a:xfrm>
        </p:spPr>
        <p:txBody>
          <a:bodyPr>
            <a:normAutofit/>
          </a:bodyPr>
          <a:lstStyle/>
          <a:p>
            <a:r>
              <a:rPr lang="fr-FR" sz="1900" dirty="0" smtClean="0"/>
              <a:t>Faites attention à vos informations personnelles</a:t>
            </a:r>
            <a:endParaRPr lang="ru-RU" sz="1900" dirty="0"/>
          </a:p>
        </p:txBody>
      </p:sp>
      <p:sp>
        <p:nvSpPr>
          <p:cNvPr id="3" name="Содержимое 2"/>
          <p:cNvSpPr>
            <a:spLocks noGrp="1"/>
          </p:cNvSpPr>
          <p:nvPr>
            <p:ph sz="half" idx="2"/>
          </p:nvPr>
        </p:nvSpPr>
        <p:spPr>
          <a:xfrm>
            <a:off x="247837" y="719705"/>
            <a:ext cx="5346531" cy="2215991"/>
          </a:xfrm>
        </p:spPr>
        <p:txBody>
          <a:bodyPr/>
          <a:lstStyle/>
          <a:p>
            <a:pPr marL="0" indent="266700">
              <a:buNone/>
            </a:pPr>
            <a:r>
              <a:rPr lang="fr-FR" sz="2000" dirty="0" smtClean="0">
                <a:solidFill>
                  <a:srgbClr val="000000"/>
                </a:solidFill>
              </a:rPr>
              <a:t>Attention donc à ne pas mettre en ligne des informations négatives. Ne mettez pas de photos de vous en maillot de bain ou pendant une fête. </a:t>
            </a:r>
          </a:p>
          <a:p>
            <a:pPr marL="0" indent="266700">
              <a:buNone/>
            </a:pPr>
            <a:r>
              <a:rPr lang="fr-FR" sz="2000" dirty="0" smtClean="0">
                <a:solidFill>
                  <a:srgbClr val="000000"/>
                </a:solidFill>
              </a:rPr>
              <a:t>Cela ne fait pas très sérieux ! Faites attention aux messages et aux commentaires que vous écrivez sur les réseaux sociaux</a:t>
            </a:r>
            <a:r>
              <a:rPr lang="fr-FR" sz="2000" dirty="0" smtClean="0">
                <a:solidFill>
                  <a:srgbClr val="000000"/>
                </a:solidFill>
              </a:rPr>
              <a:t>...</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2269"/>
            <a:ext cx="5759450" cy="386260"/>
          </a:xfrm>
        </p:spPr>
        <p:txBody>
          <a:bodyPr>
            <a:normAutofit/>
          </a:bodyPr>
          <a:lstStyle/>
          <a:p>
            <a:r>
              <a:rPr lang="en-US" sz="2000" dirty="0" err="1" smtClean="0"/>
              <a:t>Contrôlez</a:t>
            </a:r>
            <a:r>
              <a:rPr lang="en-US" sz="2000" dirty="0" smtClean="0"/>
              <a:t> </a:t>
            </a:r>
            <a:r>
              <a:rPr lang="en-US" sz="2000" dirty="0" err="1" smtClean="0"/>
              <a:t>vos</a:t>
            </a:r>
            <a:r>
              <a:rPr lang="en-US" sz="2000" dirty="0" smtClean="0"/>
              <a:t> </a:t>
            </a:r>
            <a:r>
              <a:rPr lang="en-US" sz="2000" dirty="0" err="1" smtClean="0"/>
              <a:t>informations</a:t>
            </a:r>
            <a:r>
              <a:rPr lang="en-US" sz="2000" dirty="0" smtClean="0"/>
              <a:t> </a:t>
            </a:r>
            <a:r>
              <a:rPr lang="en-US" sz="2000" dirty="0" err="1" smtClean="0"/>
              <a:t>personnelles</a:t>
            </a:r>
            <a:endParaRPr lang="ru-RU" sz="2000" dirty="0"/>
          </a:p>
        </p:txBody>
      </p:sp>
      <p:sp>
        <p:nvSpPr>
          <p:cNvPr id="3" name="Содержимое 2"/>
          <p:cNvSpPr>
            <a:spLocks noGrp="1"/>
          </p:cNvSpPr>
          <p:nvPr>
            <p:ph sz="half" idx="2"/>
          </p:nvPr>
        </p:nvSpPr>
        <p:spPr>
          <a:xfrm>
            <a:off x="236519" y="719704"/>
            <a:ext cx="5429287" cy="2462213"/>
          </a:xfrm>
        </p:spPr>
        <p:txBody>
          <a:bodyPr/>
          <a:lstStyle/>
          <a:p>
            <a:pPr algn="ctr"/>
            <a:r>
              <a:rPr lang="fr-FR" sz="2000" dirty="0" smtClean="0">
                <a:solidFill>
                  <a:srgbClr val="000000"/>
                </a:solidFill>
              </a:rPr>
              <a:t>            Faites souvent une recherche sur           	     votre propre nom. Pour cela, il existe          		une solution simple: tapez votre nom dans un moteur de recherche (Google...). Vous allez ainsi pouvoir connaître les informations qui apparaissent sur les réseaux sociaux comme Facebook ou Twitter... et vérifier qu’elles ne sont pas négatives.</a:t>
            </a:r>
            <a:endParaRPr lang="ru-RU" sz="2000" b="1" dirty="0">
              <a:solidFill>
                <a:srgbClr val="000000"/>
              </a:solidFill>
            </a:endParaRPr>
          </a:p>
        </p:txBody>
      </p:sp>
      <p:pic>
        <p:nvPicPr>
          <p:cNvPr id="6" name="Picture 9"/>
          <p:cNvPicPr>
            <a:picLocks noChangeAspect="1" noChangeArrowheads="1"/>
          </p:cNvPicPr>
          <p:nvPr/>
        </p:nvPicPr>
        <p:blipFill>
          <a:blip r:embed="rId2"/>
          <a:srcRect/>
          <a:stretch>
            <a:fillRect/>
          </a:stretch>
        </p:blipFill>
        <p:spPr bwMode="auto">
          <a:xfrm>
            <a:off x="0" y="619912"/>
            <a:ext cx="1250384" cy="952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Page de </a:t>
            </a:r>
            <a:r>
              <a:rPr lang="en-US" dirty="0" err="1" smtClean="0"/>
              <a:t>grammaire</a:t>
            </a:r>
            <a:endParaRPr lang="ru-RU" dirty="0"/>
          </a:p>
        </p:txBody>
      </p:sp>
      <p:sp>
        <p:nvSpPr>
          <p:cNvPr id="3" name="Содержимое 2"/>
          <p:cNvSpPr>
            <a:spLocks noGrp="1"/>
          </p:cNvSpPr>
          <p:nvPr>
            <p:ph sz="half" idx="2"/>
          </p:nvPr>
        </p:nvSpPr>
        <p:spPr>
          <a:xfrm>
            <a:off x="247837" y="1043980"/>
            <a:ext cx="5275093" cy="1292662"/>
          </a:xfrm>
        </p:spPr>
        <p:txBody>
          <a:bodyPr/>
          <a:lstStyle/>
          <a:p>
            <a:pPr algn="ctr">
              <a:buNone/>
            </a:pPr>
            <a:r>
              <a:rPr lang="fr-FR" sz="2000" i="1" dirty="0" smtClean="0">
                <a:solidFill>
                  <a:srgbClr val="000000"/>
                </a:solidFill>
              </a:rPr>
              <a:t>Marie organise une fête pour Pierre. Elle </a:t>
            </a:r>
          </a:p>
          <a:p>
            <a:pPr algn="ctr">
              <a:buNone/>
            </a:pPr>
            <a:r>
              <a:rPr lang="fr-FR" sz="2000" i="1" dirty="0" smtClean="0">
                <a:solidFill>
                  <a:srgbClr val="000000"/>
                </a:solidFill>
              </a:rPr>
              <a:t>n ’emploie pas toujours le même ton. Lisez les deux lettres et dites laquelle est formelle ou informelle. Justifiez votre réponse!</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103694"/>
            <a:ext cx="4895533" cy="386260"/>
          </a:xfrm>
        </p:spPr>
        <p:txBody>
          <a:bodyPr/>
          <a:lstStyle/>
          <a:p>
            <a:r>
              <a:rPr lang="en-US" dirty="0" err="1" smtClean="0"/>
              <a:t>Chère</a:t>
            </a:r>
            <a:r>
              <a:rPr lang="en-US" dirty="0" smtClean="0"/>
              <a:t> </a:t>
            </a:r>
            <a:r>
              <a:rPr lang="en-US" dirty="0" err="1" smtClean="0"/>
              <a:t>amie</a:t>
            </a:r>
            <a:endParaRPr lang="ru-RU" dirty="0"/>
          </a:p>
        </p:txBody>
      </p:sp>
      <p:sp>
        <p:nvSpPr>
          <p:cNvPr id="3" name="Содержимое 2"/>
          <p:cNvSpPr>
            <a:spLocks noGrp="1"/>
          </p:cNvSpPr>
          <p:nvPr>
            <p:ph sz="half" idx="2"/>
          </p:nvPr>
        </p:nvSpPr>
        <p:spPr>
          <a:xfrm>
            <a:off x="247837" y="755948"/>
            <a:ext cx="5346531" cy="2108206"/>
          </a:xfrm>
        </p:spPr>
        <p:txBody>
          <a:bodyPr/>
          <a:lstStyle/>
          <a:p>
            <a:r>
              <a:rPr lang="fr-FR" i="1" dirty="0" smtClean="0">
                <a:solidFill>
                  <a:srgbClr val="000000"/>
                </a:solidFill>
              </a:rPr>
              <a:t>50 ans voilà un chiffre qui ne s ’oublie pas et qui se fête en bonne compagnie!</a:t>
            </a:r>
          </a:p>
          <a:p>
            <a:r>
              <a:rPr lang="fr-FR" i="1" dirty="0" smtClean="0">
                <a:solidFill>
                  <a:srgbClr val="000000"/>
                </a:solidFill>
              </a:rPr>
              <a:t>Nous serions ravis de célébrer cette date avec vous samedi 21 août au restaurant «Les 5 barres» en toute simplicité. Rendez-vous à vingt heures trente.</a:t>
            </a:r>
          </a:p>
          <a:p>
            <a:r>
              <a:rPr lang="fr-FR" i="1" dirty="0" smtClean="0">
                <a:solidFill>
                  <a:srgbClr val="000000"/>
                </a:solidFill>
              </a:rPr>
              <a:t>Merci de nous faire savoir si vous pourrez participer.</a:t>
            </a:r>
          </a:p>
          <a:p>
            <a:r>
              <a:rPr lang="fr-FR" i="1" dirty="0" smtClean="0">
                <a:solidFill>
                  <a:srgbClr val="000000"/>
                </a:solidFill>
              </a:rPr>
              <a:t>Bien amicalement, PS. Merci de ne rien dire à Pierre, il n ’est pas au courant !</a:t>
            </a:r>
          </a:p>
          <a:p>
            <a:pPr>
              <a:buNone/>
            </a:pPr>
            <a:r>
              <a:rPr lang="en-US" i="1" dirty="0" smtClean="0">
                <a:solidFill>
                  <a:srgbClr val="000000"/>
                </a:solidFill>
              </a:rPr>
              <a:t>                                                                                                 Marie</a:t>
            </a:r>
            <a:endParaRPr lang="ru-RU"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151233</TotalTime>
  <Words>1050</Words>
  <Application>Microsoft Office PowerPoint</Application>
  <PresentationFormat>Произвольный</PresentationFormat>
  <Paragraphs>93</Paragraphs>
  <Slides>23</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23</vt:i4>
      </vt:variant>
    </vt:vector>
  </HeadingPairs>
  <TitlesOfParts>
    <vt:vector size="3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Презентация PowerPoint</vt:lpstr>
      <vt:lpstr>Презентация PowerPoint</vt:lpstr>
      <vt:lpstr>Internet</vt:lpstr>
      <vt:lpstr>Internet</vt:lpstr>
      <vt:lpstr>Faites attention à vos informations personnelles</vt:lpstr>
      <vt:lpstr>Faites attention à vos informations personnelles</vt:lpstr>
      <vt:lpstr>Contrôlez vos informations personnelles</vt:lpstr>
      <vt:lpstr>Page de grammaire</vt:lpstr>
      <vt:lpstr>Chère amie</vt:lpstr>
      <vt:lpstr>Chère Nadine</vt:lpstr>
      <vt:lpstr>Savez-vous que...</vt:lpstr>
      <vt:lpstr>Презентация PowerPoint</vt:lpstr>
      <vt:lpstr>Le DELF comprend</vt:lpstr>
      <vt:lpstr>Le DELF comprend</vt:lpstr>
      <vt:lpstr>Презентация PowerPoint</vt:lpstr>
      <vt:lpstr>Discutez avec votre voisin(e)</vt:lpstr>
      <vt:lpstr>Plus tard</vt:lpstr>
      <vt:lpstr>Plus tard</vt:lpstr>
      <vt:lpstr>Презентация PowerPoint</vt:lpstr>
      <vt:lpstr>Salut Daniel</vt:lpstr>
      <vt:lpstr>Salut Daniel</vt:lpstr>
      <vt:lpstr>Activités  pour le travail indépendant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Azizbek</cp:lastModifiedBy>
  <cp:revision>1482</cp:revision>
  <dcterms:created xsi:type="dcterms:W3CDTF">2014-10-08T23:03:32Z</dcterms:created>
  <dcterms:modified xsi:type="dcterms:W3CDTF">2020-12-16T17:59:17Z</dcterms:modified>
</cp:coreProperties>
</file>