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356" r:id="rId11"/>
    <p:sldId id="1402" r:id="rId12"/>
    <p:sldId id="1405" r:id="rId13"/>
    <p:sldId id="1406" r:id="rId14"/>
    <p:sldId id="1407" r:id="rId15"/>
    <p:sldId id="1408" r:id="rId16"/>
    <p:sldId id="1409" r:id="rId17"/>
    <p:sldId id="1410" r:id="rId18"/>
    <p:sldId id="1411" r:id="rId19"/>
    <p:sldId id="1415" r:id="rId20"/>
    <p:sldId id="1412" r:id="rId21"/>
    <p:sldId id="1413" r:id="rId22"/>
    <p:sldId id="1414" r:id="rId23"/>
    <p:sldId id="1416" r:id="rId24"/>
    <p:sldId id="1417" r:id="rId25"/>
    <p:sldId id="1383" r:id="rId26"/>
    <p:sldId id="1404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05"/>
            <p14:sldId id="1406"/>
            <p14:sldId id="1407"/>
            <p14:sldId id="1408"/>
            <p14:sldId id="1409"/>
            <p14:sldId id="1410"/>
            <p14:sldId id="1411"/>
            <p14:sldId id="1415"/>
            <p14:sldId id="1412"/>
            <p14:sldId id="1413"/>
            <p14:sldId id="1414"/>
            <p14:sldId id="1416"/>
            <p14:sldId id="1417"/>
            <p14:sldId id="1383"/>
            <p14:sldId id="140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50" d="100"/>
          <a:sy n="150" d="100"/>
        </p:scale>
        <p:origin x="-378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370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4386" y="-2303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5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1421787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marR="0" lvl="0" indent="0" algn="l" defTabSz="575936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5" b="1" i="0" u="none" strike="noStrike" kern="8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Français</a:t>
            </a:r>
            <a:endParaRPr kumimoji="0" lang="en-US" sz="3395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9257" y="1187996"/>
            <a:ext cx="4651673" cy="95793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2681">
              <a:spcAft>
                <a:spcPts val="1200"/>
              </a:spcAft>
            </a:pP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en-US" sz="28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28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Textes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formels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informels</a:t>
            </a:r>
            <a:endParaRPr lang="en-US" sz="2800" b="1" spc="5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8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08551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37631" y="541152"/>
            <a:ext cx="631342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298" dirty="0" smtClean="0">
                <a:latin typeface="Arial"/>
                <a:cs typeface="Arial"/>
              </a:rPr>
              <a:t>  </a:t>
            </a:r>
            <a:r>
              <a:rPr lang="en-US" sz="1298" dirty="0" err="1" smtClean="0">
                <a:solidFill>
                  <a:schemeClr val="bg1"/>
                </a:solidFill>
                <a:latin typeface="Arial"/>
                <a:cs typeface="Arial"/>
              </a:rPr>
              <a:t>Classe</a:t>
            </a:r>
            <a:r>
              <a:rPr lang="en-US" sz="1298" dirty="0" smtClean="0">
                <a:latin typeface="Arial"/>
                <a:cs typeface="Arial"/>
              </a:rPr>
              <a:t> </a:t>
            </a:r>
            <a:endParaRPr sz="1298" dirty="0">
              <a:latin typeface="Arial"/>
              <a:cs typeface="Arial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6460" y="1290406"/>
            <a:ext cx="321820" cy="8139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3" name="object 6">
            <a:extLst>
              <a:ext uri="{FF2B5EF4-FFF2-40B4-BE49-F238E27FC236}">
                <a16:creationId xmlns="" xmlns:a16="http://schemas.microsoft.com/office/drawing/2014/main" id="{CFF2573C-F0A8-455E-8564-C6BCFFC239DF}"/>
              </a:ext>
            </a:extLst>
          </p:cNvPr>
          <p:cNvSpPr/>
          <p:nvPr/>
        </p:nvSpPr>
        <p:spPr>
          <a:xfrm>
            <a:off x="166823" y="2334178"/>
            <a:ext cx="321820" cy="739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87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01477" y="601079"/>
            <a:ext cx="3942200" cy="246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36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07070" y="601079"/>
            <a:ext cx="3658605" cy="25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4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6665"/>
          <a:stretch/>
        </p:blipFill>
        <p:spPr bwMode="auto">
          <a:xfrm>
            <a:off x="808023" y="620129"/>
            <a:ext cx="4214842" cy="24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79461" y="581813"/>
            <a:ext cx="3643338" cy="254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976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259"/>
          <a:stretch/>
        </p:blipFill>
        <p:spPr bwMode="auto">
          <a:xfrm>
            <a:off x="757223" y="588379"/>
            <a:ext cx="4286280" cy="251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61034" y="920186"/>
            <a:ext cx="55229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tx2"/>
                </a:solidFill>
              </a:rPr>
              <a:t>Regardez le reportage et </a:t>
            </a:r>
            <a:r>
              <a:rPr lang="fr-FR" sz="2800" b="1" dirty="0" smtClean="0">
                <a:solidFill>
                  <a:schemeClr val="tx2"/>
                </a:solidFill>
              </a:rPr>
              <a:t>discutez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Заголовок 30"/>
          <p:cNvSpPr>
            <a:spLocks noGrp="1"/>
          </p:cNvSpPr>
          <p:nvPr>
            <p:ph type="title"/>
          </p:nvPr>
        </p:nvSpPr>
        <p:spPr>
          <a:xfrm>
            <a:off x="236519" y="119846"/>
            <a:ext cx="5376723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Activités </a:t>
            </a:r>
            <a:r>
              <a:rPr lang="fr-FR" dirty="0" smtClean="0"/>
              <a:t>pour </a:t>
            </a:r>
            <a:r>
              <a:rPr lang="fr-FR" dirty="0" smtClean="0"/>
              <a:t>le travail indépendant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6519" y="691350"/>
            <a:ext cx="52149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charset="0"/>
              </a:rPr>
              <a:t>Tâchez d’écrir des textes formels et informels</a:t>
            </a:r>
            <a:endParaRPr lang="ru-RU" sz="20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8155" y="1522347"/>
            <a:ext cx="2036202" cy="155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93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11"/>
          <p:cNvSpPr/>
          <p:nvPr/>
        </p:nvSpPr>
        <p:spPr>
          <a:xfrm>
            <a:off x="415114" y="74172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415114" y="15729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15114" y="24040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46776" y="663802"/>
            <a:ext cx="4718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chemeClr val="tx2"/>
                </a:solidFill>
              </a:rPr>
              <a:t>Quelles sont les différences entre une écriture  formelle et informelle?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48618" y="2417903"/>
            <a:ext cx="1265091" cy="420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681">
              <a:lnSpc>
                <a:spcPts val="2791"/>
              </a:lnSpc>
            </a:pPr>
            <a:r>
              <a:rPr lang="fr-FR" sz="2000" b="1" dirty="0" smtClean="0">
                <a:solidFill>
                  <a:schemeClr val="tx2"/>
                </a:solidFill>
              </a:rPr>
              <a:t>Activités</a:t>
            </a: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1036769" y="48408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8618" y="1486329"/>
            <a:ext cx="4281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Quelle </a:t>
            </a:r>
            <a:r>
              <a:rPr lang="fr-F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manière d’écriture utilisez-vous beaucoup? Pourquoi</a:t>
            </a:r>
            <a:r>
              <a:rPr lang="fr-FR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Paris, le 15 avril, 2017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3"/>
            <a:ext cx="5346531" cy="2486835"/>
          </a:xfrm>
        </p:spPr>
        <p:txBody>
          <a:bodyPr/>
          <a:lstStyle/>
          <a:p>
            <a:r>
              <a:rPr lang="fr-FR" sz="1600" b="1" dirty="0" smtClean="0">
                <a:solidFill>
                  <a:srgbClr val="002060"/>
                </a:solidFill>
              </a:rPr>
              <a:t>Chère Mamie, Je t’écris pour te souhaiter un très heureux anniversaire pour tes 60 ans. J ’ai aidé papa et maman à choisir un cadeau pour toi, j ’espère qu’il te plaira.</a:t>
            </a:r>
          </a:p>
          <a:p>
            <a:r>
              <a:rPr lang="fr-FR" sz="1600" b="1" dirty="0" smtClean="0">
                <a:solidFill>
                  <a:srgbClr val="002060"/>
                </a:solidFill>
              </a:rPr>
              <a:t>Il me tarde de venir te voir aux prochaines vacances d été.</a:t>
            </a:r>
          </a:p>
          <a:p>
            <a:r>
              <a:rPr lang="fr-FR" sz="1600" b="1" dirty="0" smtClean="0">
                <a:solidFill>
                  <a:srgbClr val="002060"/>
                </a:solidFill>
              </a:rPr>
              <a:t>Je te fais de gros bisous ainsi qu’à Papy.</a:t>
            </a:r>
          </a:p>
          <a:p>
            <a:r>
              <a:rPr lang="en-US" sz="1600" b="1" dirty="0" smtClean="0">
                <a:solidFill>
                  <a:srgbClr val="002060"/>
                </a:solidFill>
              </a:rPr>
              <a:t>A </a:t>
            </a:r>
            <a:r>
              <a:rPr lang="en-US" sz="1600" b="1" dirty="0" err="1" smtClean="0">
                <a:solidFill>
                  <a:srgbClr val="002060"/>
                </a:solidFill>
              </a:rPr>
              <a:t>bientôt</a:t>
            </a:r>
            <a:r>
              <a:rPr lang="en-US" sz="1600" b="1" dirty="0" smtClean="0">
                <a:solidFill>
                  <a:srgbClr val="002060"/>
                </a:solidFill>
              </a:rPr>
              <a:t>!</a:t>
            </a:r>
          </a:p>
          <a:p>
            <a:pPr lvl="5">
              <a:buNone/>
            </a:pPr>
            <a:r>
              <a:rPr lang="fr-FR" sz="2000" b="1" dirty="0" smtClean="0">
                <a:solidFill>
                  <a:srgbClr val="002060"/>
                </a:solidFill>
              </a:rPr>
              <a:t>                                         Antoine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75093" cy="1107996"/>
          </a:xfrm>
        </p:spPr>
        <p:txBody>
          <a:bodyPr/>
          <a:lstStyle/>
          <a:p>
            <a:pPr marL="107950" indent="247650"/>
            <a:r>
              <a:rPr lang="fr-FR" sz="1800" b="1" dirty="0" smtClean="0">
                <a:solidFill>
                  <a:srgbClr val="002060"/>
                </a:solidFill>
              </a:rPr>
              <a:t>M. et Mme Tessier seront heureux de vous recevoir à l’occasion du baptême de leur fils Nicolas le samedi 16 juin à partir de 15 heures 4, villa du Puits - 26500 Brest R.S.V.P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1495794"/>
          </a:xfrm>
        </p:spPr>
        <p:txBody>
          <a:bodyPr/>
          <a:lstStyle/>
          <a:p>
            <a:r>
              <a:rPr lang="en-US" sz="1800" b="1" dirty="0" smtClean="0">
                <a:solidFill>
                  <a:srgbClr val="002060"/>
                </a:solidFill>
              </a:rPr>
              <a:t>Cher Thomas, Bon </a:t>
            </a:r>
            <a:r>
              <a:rPr lang="en-US" sz="1800" b="1" dirty="0" err="1" smtClean="0">
                <a:solidFill>
                  <a:srgbClr val="002060"/>
                </a:solidFill>
              </a:rPr>
              <a:t>anniversaire</a:t>
            </a:r>
            <a:r>
              <a:rPr lang="en-US" sz="1800" b="1" dirty="0" smtClean="0">
                <a:solidFill>
                  <a:srgbClr val="002060"/>
                </a:solidFill>
              </a:rPr>
              <a:t>!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r>
              <a:rPr lang="fr-FR" sz="1800" b="1" dirty="0" smtClean="0">
                <a:solidFill>
                  <a:srgbClr val="002060"/>
                </a:solidFill>
              </a:rPr>
              <a:t>Dommage que nous ne puissions pas célébrer ensemble tes 30 ans. Je penserai à toi dimanche en buvant un verre à ta </a:t>
            </a:r>
            <a:r>
              <a:rPr lang="fr-FR" sz="1800" b="1" dirty="0" smtClean="0">
                <a:solidFill>
                  <a:srgbClr val="002060"/>
                </a:solidFill>
              </a:rPr>
              <a:t>santé!</a:t>
            </a:r>
            <a:endParaRPr lang="fr-FR" sz="1800" b="1" dirty="0" smtClean="0">
              <a:solidFill>
                <a:srgbClr val="002060"/>
              </a:solidFill>
            </a:endParaRPr>
          </a:p>
          <a:p>
            <a:r>
              <a:rPr lang="en-US" sz="1800" b="1" dirty="0" smtClean="0">
                <a:solidFill>
                  <a:srgbClr val="002060"/>
                </a:solidFill>
              </a:rPr>
              <a:t>Je </a:t>
            </a:r>
            <a:r>
              <a:rPr lang="en-US" sz="1800" b="1" dirty="0" err="1" smtClean="0">
                <a:solidFill>
                  <a:srgbClr val="002060"/>
                </a:solidFill>
              </a:rPr>
              <a:t>t’embrass</a:t>
            </a:r>
            <a:r>
              <a:rPr lang="en-US" sz="1800" b="1" dirty="0" err="1" smtClean="0">
                <a:solidFill>
                  <a:srgbClr val="FFFF00"/>
                </a:solidFill>
              </a:rPr>
              <a:t>e</a:t>
            </a:r>
            <a:r>
              <a:rPr lang="en-US" sz="1800" b="1" dirty="0" smtClean="0">
                <a:solidFill>
                  <a:srgbClr val="FFFF00"/>
                </a:solidFill>
              </a:rPr>
              <a:t>,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3219"/>
            <a:ext cx="5665807" cy="386260"/>
          </a:xfrm>
        </p:spPr>
        <p:txBody>
          <a:bodyPr>
            <a:normAutofit/>
          </a:bodyPr>
          <a:lstStyle/>
          <a:p>
            <a:r>
              <a:rPr lang="fr-FR" dirty="0" smtClean="0"/>
              <a:t>Regardez les mots </a:t>
            </a:r>
            <a:r>
              <a:rPr lang="fr-FR" dirty="0" smtClean="0"/>
              <a:t>ci-dessous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518529"/>
            <a:ext cx="5417969" cy="55399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sz="1800" dirty="0" smtClean="0">
                <a:solidFill>
                  <a:srgbClr val="002060"/>
                </a:solidFill>
              </a:rPr>
              <a:t>Lesquels sont des lettres officielles et lesquels sont des lettres informelles?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837" y="1053302"/>
            <a:ext cx="53465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Cordialement..... Nous avons un merveilleux moment à la plage......Cher Ahmad..... A bientôt....... Cher Fotima...... Le temps est pluvieux.....Veuillez agréer Monsieur..... Demain c’est l’anniversaire de la tante Jasmine.......Je voudrais te rappeler que ta voiture a besoin d’une révision technique...Tante Sara m’a envoyé 3 cartes de voeux pour mon anniversaire.......Je vous écris au sujet de votre compte bancaire.... Chère madame..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tx1"/>
                </a:solidFill>
              </a:rPr>
              <a:t>Les lettres formelles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3131954" cy="2215991"/>
          </a:xfrm>
        </p:spPr>
        <p:txBody>
          <a:bodyPr/>
          <a:lstStyle/>
          <a:p>
            <a:pPr algn="ctr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Les lettres formelles sont des lettres qu’on écrit à des gens comme au directeur d’école ou directeur de banque.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Содержимое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66" y="719705"/>
            <a:ext cx="2236783" cy="2257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>
                <a:solidFill>
                  <a:schemeClr val="tx1"/>
                </a:solidFill>
              </a:rPr>
              <a:t>Les lettres informelles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4"/>
            <a:ext cx="3060516" cy="1846659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Les  lettres informelles sont  celles qu’on écrit à sa famille ou à ses amis.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3696025" y="518529"/>
            <a:ext cx="1826905" cy="205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Autofit/>
          </a:bodyPr>
          <a:lstStyle/>
          <a:p>
            <a:r>
              <a:rPr lang="fr-FR" sz="1600" dirty="0" smtClean="0"/>
              <a:t>Que savez-vous des abréviations qu’on utilise dans les textes des lettres?</a:t>
            </a:r>
            <a:endParaRPr lang="ru-RU" sz="1600" dirty="0"/>
          </a:p>
        </p:txBody>
      </p:sp>
      <p:pic>
        <p:nvPicPr>
          <p:cNvPr id="62259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7461"/>
          <a:stretch/>
        </p:blipFill>
        <p:spPr bwMode="auto">
          <a:xfrm>
            <a:off x="143421" y="619912"/>
            <a:ext cx="4143404" cy="231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91893" y="2124100"/>
            <a:ext cx="1250384" cy="95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151109</TotalTime>
  <Words>347</Words>
  <Application>Microsoft Office PowerPoint</Application>
  <PresentationFormat>Произвольный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Paris, le 15 avril, 2017</vt:lpstr>
      <vt:lpstr>Презентация PowerPoint</vt:lpstr>
      <vt:lpstr>Презентация PowerPoint</vt:lpstr>
      <vt:lpstr>Regardez les mots ci-dessous </vt:lpstr>
      <vt:lpstr>Les lettres formelles</vt:lpstr>
      <vt:lpstr>Les lettres informelles</vt:lpstr>
      <vt:lpstr>Que savez-vous des abréviations qu’on utilise dans les textes des lettres?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Activités pour le travail indépendant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1464</cp:revision>
  <dcterms:created xsi:type="dcterms:W3CDTF">2014-10-08T23:03:32Z</dcterms:created>
  <dcterms:modified xsi:type="dcterms:W3CDTF">2020-11-23T04:14:42Z</dcterms:modified>
</cp:coreProperties>
</file>