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40"/>
  </p:notesMasterIdLst>
  <p:sldIdLst>
    <p:sldId id="1356" r:id="rId11"/>
    <p:sldId id="1402" r:id="rId12"/>
    <p:sldId id="1366" r:id="rId13"/>
    <p:sldId id="1405" r:id="rId14"/>
    <p:sldId id="1406" r:id="rId15"/>
    <p:sldId id="1407" r:id="rId16"/>
    <p:sldId id="1408" r:id="rId17"/>
    <p:sldId id="1409" r:id="rId18"/>
    <p:sldId id="1427" r:id="rId19"/>
    <p:sldId id="1428" r:id="rId20"/>
    <p:sldId id="1429" r:id="rId21"/>
    <p:sldId id="1410" r:id="rId22"/>
    <p:sldId id="1411" r:id="rId23"/>
    <p:sldId id="1413" r:id="rId24"/>
    <p:sldId id="1414" r:id="rId25"/>
    <p:sldId id="1415" r:id="rId26"/>
    <p:sldId id="1416" r:id="rId27"/>
    <p:sldId id="1417" r:id="rId28"/>
    <p:sldId id="1418" r:id="rId29"/>
    <p:sldId id="1424" r:id="rId30"/>
    <p:sldId id="1425" r:id="rId31"/>
    <p:sldId id="1426" r:id="rId32"/>
    <p:sldId id="1419" r:id="rId33"/>
    <p:sldId id="1420" r:id="rId34"/>
    <p:sldId id="1421" r:id="rId35"/>
    <p:sldId id="1422" r:id="rId36"/>
    <p:sldId id="1423" r:id="rId37"/>
    <p:sldId id="1403" r:id="rId38"/>
    <p:sldId id="1404" r:id="rId39"/>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356"/>
            <p14:sldId id="1402"/>
            <p14:sldId id="1366"/>
            <p14:sldId id="1405"/>
            <p14:sldId id="1406"/>
            <p14:sldId id="1407"/>
            <p14:sldId id="1408"/>
            <p14:sldId id="1409"/>
            <p14:sldId id="1427"/>
            <p14:sldId id="1428"/>
            <p14:sldId id="1429"/>
            <p14:sldId id="1410"/>
            <p14:sldId id="1411"/>
            <p14:sldId id="1413"/>
            <p14:sldId id="1414"/>
            <p14:sldId id="1415"/>
            <p14:sldId id="1416"/>
            <p14:sldId id="1417"/>
            <p14:sldId id="1418"/>
            <p14:sldId id="1424"/>
            <p14:sldId id="1425"/>
            <p14:sldId id="1426"/>
            <p14:sldId id="1419"/>
            <p14:sldId id="1420"/>
            <p14:sldId id="1421"/>
            <p14:sldId id="1422"/>
            <p14:sldId id="1423"/>
            <p14:sldId id="1403"/>
            <p14:sldId id="1404"/>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a:srgbClr val="B2B2B2"/>
    <a:srgbClr val="FFFFFF"/>
    <a:srgbClr val="808080"/>
    <a:srgbClr val="5F5F5F"/>
    <a:srgbClr val="C0C0C0"/>
    <a:srgbClr val="7F7F7F"/>
    <a:srgbClr val="328682"/>
    <a:srgbClr val="3278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p:scale>
          <a:sx n="130" d="100"/>
          <a:sy n="130" d="100"/>
        </p:scale>
        <p:origin x="-738" y="-294"/>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11/23/2020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11/23/2020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23.11.2020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hyperlink" Target="https://www.linkedin.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hyperlink" Target="https://twitter.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facebook.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theme" Target="../theme/theme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hyperlink" Target="https://twitter.com/" TargetMode="Externa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hyperlink" Target="https://www.linkedin.com/" TargetMode="Externa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7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 id="2147484370" r:id="rId6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7.xml"/><Relationship Id="rId1" Type="http://schemas.openxmlformats.org/officeDocument/2006/relationships/vmlDrawing" Target="../drawings/vmlDrawing1.vml"/><Relationship Id="rId5" Type="http://schemas.openxmlformats.org/officeDocument/2006/relationships/image" Target="../media/image23.jpeg"/><Relationship Id="rId4" Type="http://schemas.openxmlformats.org/officeDocument/2006/relationships/image" Target="../media/image22.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Заголовок 18"/>
          <p:cNvSpPr>
            <a:spLocks noGrp="1"/>
          </p:cNvSpPr>
          <p:nvPr>
            <p:ph type="title"/>
          </p:nvPr>
        </p:nvSpPr>
        <p:spPr/>
        <p:txBody>
          <a:bodyPr/>
          <a:lstStyle/>
          <a:p>
            <a:endParaRPr lang="ru-RU"/>
          </a:p>
        </p:txBody>
      </p:sp>
      <p:sp>
        <p:nvSpPr>
          <p:cNvPr id="24" name="object 2">
            <a:extLst>
              <a:ext uri="{FF2B5EF4-FFF2-40B4-BE49-F238E27FC236}">
                <a16:creationId xmlns:a16="http://schemas.microsoft.com/office/drawing/2014/main" xmlns="" id="{EE80F0AA-4DF1-4DBF-9AA2-5439157D8912}"/>
              </a:ext>
            </a:extLst>
          </p:cNvPr>
          <p:cNvSpPr/>
          <p:nvPr/>
        </p:nvSpPr>
        <p:spPr>
          <a:xfrm>
            <a:off x="-14386" y="-23030"/>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25" name="object 3">
            <a:extLst>
              <a:ext uri="{FF2B5EF4-FFF2-40B4-BE49-F238E27FC236}">
                <a16:creationId xmlns:a16="http://schemas.microsoft.com/office/drawing/2014/main" xmlns="" id="{648E54F6-8C15-4BB3-94E3-7B81F0C680D4}"/>
              </a:ext>
            </a:extLst>
          </p:cNvPr>
          <p:cNvSpPr txBox="1">
            <a:spLocks/>
          </p:cNvSpPr>
          <p:nvPr/>
        </p:nvSpPr>
        <p:spPr>
          <a:xfrm>
            <a:off x="1421787" y="219796"/>
            <a:ext cx="2386632" cy="537176"/>
          </a:xfrm>
          <a:prstGeom prst="rect">
            <a:avLst/>
          </a:prstGeom>
        </p:spPr>
        <p:txBody>
          <a:bodyPr vert="horz" wrap="square" lIns="0" tIns="14583" rIns="0" bIns="0" rtlCol="0" anchor="ctr">
            <a:spAutoFit/>
          </a:bodyPr>
          <a:lstStyle/>
          <a:p>
            <a:pPr marL="12681" marR="0" lvl="0" indent="0" algn="l" defTabSz="575936" rtl="0" eaLnBrk="1" fontAlgn="auto" latinLnBrk="0" hangingPunct="1">
              <a:lnSpc>
                <a:spcPct val="100000"/>
              </a:lnSpc>
              <a:spcBef>
                <a:spcPts val="114"/>
              </a:spcBef>
              <a:spcAft>
                <a:spcPts val="0"/>
              </a:spcAft>
              <a:buClrTx/>
              <a:buSzTx/>
              <a:buFontTx/>
              <a:buNone/>
              <a:tabLst/>
              <a:defRPr/>
            </a:pPr>
            <a:r>
              <a:rPr kumimoji="0" lang="en-US" sz="3395" b="1" i="0" u="none" strike="noStrike" kern="800" cap="none" spc="5" normalizeH="0" baseline="0" noProof="0" smtClean="0">
                <a:ln>
                  <a:noFill/>
                </a:ln>
                <a:solidFill>
                  <a:schemeClr val="bg1"/>
                </a:solidFill>
                <a:effectLst/>
                <a:uLnTx/>
                <a:uFillTx/>
                <a:latin typeface="Arial" pitchFamily="34" charset="0"/>
                <a:ea typeface="+mj-ea"/>
                <a:cs typeface="Arial" pitchFamily="34" charset="0"/>
              </a:rPr>
              <a:t>Français</a:t>
            </a:r>
            <a:endParaRPr kumimoji="0" lang="en-US" sz="3395" b="1" i="0" u="none" strike="noStrike" kern="800" cap="none" spc="-25"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sp>
        <p:nvSpPr>
          <p:cNvPr id="26" name="object 4">
            <a:extLst>
              <a:ext uri="{FF2B5EF4-FFF2-40B4-BE49-F238E27FC236}">
                <a16:creationId xmlns:a16="http://schemas.microsoft.com/office/drawing/2014/main" xmlns="" id="{96789AA7-9596-4F83-89FD-AEC28EE179F1}"/>
              </a:ext>
            </a:extLst>
          </p:cNvPr>
          <p:cNvSpPr txBox="1"/>
          <p:nvPr/>
        </p:nvSpPr>
        <p:spPr>
          <a:xfrm>
            <a:off x="660488" y="1275695"/>
            <a:ext cx="4667922" cy="896378"/>
          </a:xfrm>
          <a:prstGeom prst="rect">
            <a:avLst/>
          </a:prstGeom>
        </p:spPr>
        <p:txBody>
          <a:bodyPr vert="horz" wrap="square" lIns="0" tIns="13949" rIns="0" bIns="0" rtlCol="0">
            <a:spAutoFit/>
          </a:bodyPr>
          <a:lstStyle/>
          <a:p>
            <a:pPr marL="12681">
              <a:spcAft>
                <a:spcPts val="1200"/>
              </a:spcAft>
            </a:pPr>
            <a:r>
              <a:rPr lang="en-US" sz="2400" spc="5" dirty="0" err="1" smtClean="0">
                <a:solidFill>
                  <a:srgbClr val="002060"/>
                </a:solidFill>
                <a:latin typeface="Arial" pitchFamily="34" charset="0"/>
                <a:cs typeface="Arial" pitchFamily="34" charset="0"/>
              </a:rPr>
              <a:t>Thème</a:t>
            </a:r>
            <a:r>
              <a:rPr lang="en-US" sz="2400" spc="5" dirty="0" smtClean="0">
                <a:solidFill>
                  <a:srgbClr val="002060"/>
                </a:solidFill>
                <a:latin typeface="Arial" pitchFamily="34" charset="0"/>
                <a:cs typeface="Arial" pitchFamily="34" charset="0"/>
              </a:rPr>
              <a:t> de la </a:t>
            </a:r>
            <a:r>
              <a:rPr lang="en-US" sz="2400" spc="5" dirty="0" err="1" smtClean="0">
                <a:solidFill>
                  <a:srgbClr val="002060"/>
                </a:solidFill>
                <a:latin typeface="Arial" pitchFamily="34" charset="0"/>
                <a:cs typeface="Arial" pitchFamily="34" charset="0"/>
              </a:rPr>
              <a:t>leçon</a:t>
            </a:r>
            <a:r>
              <a:rPr lang="en-US" sz="2400" spc="5" dirty="0" smtClean="0">
                <a:solidFill>
                  <a:srgbClr val="002060"/>
                </a:solidFill>
                <a:latin typeface="Arial" pitchFamily="34" charset="0"/>
                <a:cs typeface="Arial" pitchFamily="34" charset="0"/>
              </a:rPr>
              <a:t>:</a:t>
            </a:r>
          </a:p>
          <a:p>
            <a:pPr marL="12681">
              <a:lnSpc>
                <a:spcPts val="2791"/>
              </a:lnSpc>
            </a:pPr>
            <a:r>
              <a:rPr lang="en-US" sz="2400" b="1" spc="5" dirty="0" smtClean="0">
                <a:solidFill>
                  <a:srgbClr val="002060"/>
                </a:solidFill>
                <a:latin typeface="Arial" pitchFamily="34" charset="0"/>
                <a:cs typeface="Arial" pitchFamily="34" charset="0"/>
              </a:rPr>
              <a:t>La </a:t>
            </a:r>
            <a:r>
              <a:rPr lang="en-US" sz="2400" b="1" spc="5" dirty="0" err="1" smtClean="0">
                <a:solidFill>
                  <a:srgbClr val="002060"/>
                </a:solidFill>
                <a:latin typeface="Arial" pitchFamily="34" charset="0"/>
                <a:cs typeface="Arial" pitchFamily="34" charset="0"/>
              </a:rPr>
              <a:t>tablette</a:t>
            </a:r>
            <a:r>
              <a:rPr lang="en-US" sz="2400" b="1" spc="5" dirty="0" smtClean="0">
                <a:solidFill>
                  <a:srgbClr val="002060"/>
                </a:solidFill>
                <a:latin typeface="Arial" pitchFamily="34" charset="0"/>
                <a:cs typeface="Arial" pitchFamily="34" charset="0"/>
              </a:rPr>
              <a:t> à </a:t>
            </a:r>
            <a:r>
              <a:rPr lang="en-US" sz="2400" b="1" spc="5" dirty="0" err="1" smtClean="0">
                <a:solidFill>
                  <a:srgbClr val="002060"/>
                </a:solidFill>
                <a:latin typeface="Arial" pitchFamily="34" charset="0"/>
                <a:cs typeface="Arial" pitchFamily="34" charset="0"/>
              </a:rPr>
              <a:t>l’école</a:t>
            </a:r>
            <a:endParaRPr lang="en-US" sz="2400" b="1" spc="5" dirty="0" smtClean="0">
              <a:solidFill>
                <a:srgbClr val="002060"/>
              </a:solidFill>
              <a:latin typeface="Arial" pitchFamily="34" charset="0"/>
              <a:cs typeface="Arial" pitchFamily="34" charset="0"/>
            </a:endParaRPr>
          </a:p>
        </p:txBody>
      </p:sp>
      <p:sp>
        <p:nvSpPr>
          <p:cNvPr id="27" name="object 9">
            <a:extLst>
              <a:ext uri="{FF2B5EF4-FFF2-40B4-BE49-F238E27FC236}">
                <a16:creationId xmlns:a16="http://schemas.microsoft.com/office/drawing/2014/main" xmlns="" id="{F294EAD7-CAB8-401C-B12D-6064AA1177E0}"/>
              </a:ext>
            </a:extLst>
          </p:cNvPr>
          <p:cNvSpPr/>
          <p:nvPr/>
        </p:nvSpPr>
        <p:spPr>
          <a:xfrm>
            <a:off x="4696151" y="227770"/>
            <a:ext cx="602999"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8" name="object 10">
            <a:extLst>
              <a:ext uri="{FF2B5EF4-FFF2-40B4-BE49-F238E27FC236}">
                <a16:creationId xmlns:a16="http://schemas.microsoft.com/office/drawing/2014/main" xmlns="" id="{27824596-7DE1-4136-95E4-49A51856B6D3}"/>
              </a:ext>
            </a:extLst>
          </p:cNvPr>
          <p:cNvSpPr/>
          <p:nvPr/>
        </p:nvSpPr>
        <p:spPr>
          <a:xfrm>
            <a:off x="4696151" y="227770"/>
            <a:ext cx="602999"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9" name="object 12">
            <a:extLst>
              <a:ext uri="{FF2B5EF4-FFF2-40B4-BE49-F238E27FC236}">
                <a16:creationId xmlns:a16="http://schemas.microsoft.com/office/drawing/2014/main" xmlns="" id="{CAFE6579-511C-4CCB-9A5C-300ACC2F553A}"/>
              </a:ext>
            </a:extLst>
          </p:cNvPr>
          <p:cNvSpPr txBox="1"/>
          <p:nvPr/>
        </p:nvSpPr>
        <p:spPr>
          <a:xfrm>
            <a:off x="4808551" y="248656"/>
            <a:ext cx="434944" cy="361807"/>
          </a:xfrm>
          <a:prstGeom prst="rect">
            <a:avLst/>
          </a:prstGeom>
        </p:spPr>
        <p:txBody>
          <a:bodyPr vert="horz" wrap="square" lIns="0" tIns="15852" rIns="0" bIns="0" rtlCol="0">
            <a:spAutoFit/>
          </a:bodyPr>
          <a:lstStyle/>
          <a:p>
            <a:pPr>
              <a:spcBef>
                <a:spcPts val="125"/>
              </a:spcBef>
            </a:pPr>
            <a:r>
              <a:rPr lang="en-US" sz="2247" b="1" spc="10" dirty="0" smtClean="0">
                <a:solidFill>
                  <a:srgbClr val="FEFEFE"/>
                </a:solidFill>
                <a:latin typeface="Arial"/>
                <a:cs typeface="Arial"/>
              </a:rPr>
              <a:t>10</a:t>
            </a:r>
            <a:endParaRPr sz="2247" dirty="0">
              <a:latin typeface="Arial"/>
              <a:cs typeface="Arial"/>
            </a:endParaRPr>
          </a:p>
        </p:txBody>
      </p:sp>
      <p:sp>
        <p:nvSpPr>
          <p:cNvPr id="30" name="object 13">
            <a:extLst>
              <a:ext uri="{FF2B5EF4-FFF2-40B4-BE49-F238E27FC236}">
                <a16:creationId xmlns:a16="http://schemas.microsoft.com/office/drawing/2014/main" xmlns="" id="{065B57C3-CBC0-467B-8CE6-9C853CD5BC49}"/>
              </a:ext>
            </a:extLst>
          </p:cNvPr>
          <p:cNvSpPr txBox="1"/>
          <p:nvPr/>
        </p:nvSpPr>
        <p:spPr>
          <a:xfrm>
            <a:off x="4594237" y="541152"/>
            <a:ext cx="733256" cy="211899"/>
          </a:xfrm>
          <a:prstGeom prst="rect">
            <a:avLst/>
          </a:prstGeom>
        </p:spPr>
        <p:txBody>
          <a:bodyPr vert="horz" wrap="square" lIns="0" tIns="12047" rIns="0" bIns="0" rtlCol="0">
            <a:spAutoFit/>
          </a:bodyPr>
          <a:lstStyle/>
          <a:p>
            <a:pPr>
              <a:spcBef>
                <a:spcPts val="95"/>
              </a:spcBef>
            </a:pPr>
            <a:r>
              <a:rPr lang="en-US" sz="1298" dirty="0" smtClean="0">
                <a:latin typeface="Arial"/>
                <a:cs typeface="Arial"/>
              </a:rPr>
              <a:t>   </a:t>
            </a:r>
            <a:r>
              <a:rPr lang="en-US" sz="1298" dirty="0" err="1" smtClean="0">
                <a:solidFill>
                  <a:schemeClr val="bg1"/>
                </a:solidFill>
                <a:latin typeface="Arial"/>
                <a:cs typeface="Arial"/>
              </a:rPr>
              <a:t>Classe</a:t>
            </a:r>
            <a:r>
              <a:rPr lang="en-US" sz="1298" dirty="0" smtClean="0">
                <a:latin typeface="Arial"/>
                <a:cs typeface="Arial"/>
              </a:rPr>
              <a:t> </a:t>
            </a:r>
            <a:endParaRPr sz="1298" dirty="0">
              <a:latin typeface="Arial"/>
              <a:cs typeface="Arial"/>
            </a:endParaRPr>
          </a:p>
        </p:txBody>
      </p:sp>
      <p:pic>
        <p:nvPicPr>
          <p:cNvPr id="31" name="Picture 2"/>
          <p:cNvPicPr>
            <a:picLocks noChangeAspect="1" noChangeArrowheads="1"/>
          </p:cNvPicPr>
          <p:nvPr/>
        </p:nvPicPr>
        <p:blipFill>
          <a:blip r:embed="rId2"/>
          <a:srcRect/>
          <a:stretch>
            <a:fillRect/>
          </a:stretch>
        </p:blipFill>
        <p:spPr bwMode="auto">
          <a:xfrm>
            <a:off x="-49233" y="-23030"/>
            <a:ext cx="1075027" cy="1075027"/>
          </a:xfrm>
          <a:prstGeom prst="ellipse">
            <a:avLst/>
          </a:prstGeom>
          <a:ln>
            <a:noFill/>
          </a:ln>
          <a:effectLst>
            <a:softEdge rad="112500"/>
          </a:effectLst>
        </p:spPr>
      </p:pic>
      <p:pic>
        <p:nvPicPr>
          <p:cNvPr id="6145" name="Picture 1"/>
          <p:cNvPicPr>
            <a:picLocks noChangeAspect="1" noChangeArrowheads="1"/>
          </p:cNvPicPr>
          <p:nvPr/>
        </p:nvPicPr>
        <p:blipFill>
          <a:blip r:embed="rId3"/>
          <a:srcRect/>
          <a:stretch>
            <a:fillRect/>
          </a:stretch>
        </p:blipFill>
        <p:spPr bwMode="auto">
          <a:xfrm>
            <a:off x="3730956" y="2312006"/>
            <a:ext cx="1995495" cy="901759"/>
          </a:xfrm>
          <a:prstGeom prst="rect">
            <a:avLst/>
          </a:prstGeom>
          <a:noFill/>
          <a:ln w="9525">
            <a:noFill/>
            <a:miter lim="800000"/>
            <a:headEnd/>
            <a:tailEnd/>
          </a:ln>
          <a:effectLst/>
        </p:spPr>
      </p:pic>
      <p:sp>
        <p:nvSpPr>
          <p:cNvPr id="12" name="object 6"/>
          <p:cNvSpPr/>
          <p:nvPr/>
        </p:nvSpPr>
        <p:spPr>
          <a:xfrm>
            <a:off x="287437"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13" name="object 7"/>
          <p:cNvSpPr/>
          <p:nvPr/>
        </p:nvSpPr>
        <p:spPr>
          <a:xfrm>
            <a:off x="287437" y="2124101"/>
            <a:ext cx="343791" cy="7843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spTree>
    <p:extLst>
      <p:ext uri="{BB962C8B-B14F-4D97-AF65-F5344CB8AC3E}">
        <p14:creationId xmlns:p14="http://schemas.microsoft.com/office/powerpoint/2010/main" val="84033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0324"/>
            <a:ext cx="4895533" cy="386260"/>
          </a:xfrm>
        </p:spPr>
        <p:txBody>
          <a:bodyPr/>
          <a:lstStyle/>
          <a:p>
            <a:r>
              <a:rPr lang="en-US" dirty="0" err="1" smtClean="0"/>
              <a:t>Compléter</a:t>
            </a:r>
            <a:r>
              <a:rPr lang="en-US" dirty="0" smtClean="0"/>
              <a:t> </a:t>
            </a:r>
            <a:r>
              <a:rPr lang="en-US" dirty="0" err="1" smtClean="0"/>
              <a:t>l’introduction</a:t>
            </a:r>
            <a:endParaRPr lang="ru-RU" dirty="0"/>
          </a:p>
        </p:txBody>
      </p:sp>
      <p:sp>
        <p:nvSpPr>
          <p:cNvPr id="3" name="Содержимое 2"/>
          <p:cNvSpPr>
            <a:spLocks noGrp="1"/>
          </p:cNvSpPr>
          <p:nvPr>
            <p:ph sz="half" idx="2"/>
          </p:nvPr>
        </p:nvSpPr>
        <p:spPr>
          <a:xfrm>
            <a:off x="165081" y="619913"/>
            <a:ext cx="5500725" cy="2271391"/>
          </a:xfrm>
        </p:spPr>
        <p:txBody>
          <a:bodyPr/>
          <a:lstStyle/>
          <a:p>
            <a:pPr>
              <a:buNone/>
            </a:pPr>
            <a:r>
              <a:rPr lang="fr-FR" sz="1800" dirty="0" smtClean="0">
                <a:solidFill>
                  <a:srgbClr val="000000"/>
                </a:solidFill>
              </a:rPr>
              <a:t>  Sommes-nous à l’orée d’une </a:t>
            </a:r>
            <a:r>
              <a:rPr lang="fr-FR" sz="1800" u="sng" dirty="0" smtClean="0">
                <a:solidFill>
                  <a:srgbClr val="000000"/>
                </a:solidFill>
              </a:rPr>
              <a:t>diffusion</a:t>
            </a:r>
            <a:r>
              <a:rPr lang="fr-FR" sz="1800" dirty="0" smtClean="0">
                <a:solidFill>
                  <a:srgbClr val="000000"/>
                </a:solidFill>
              </a:rPr>
              <a:t> du livre uniquement électronique? </a:t>
            </a:r>
          </a:p>
          <a:p>
            <a:pPr>
              <a:buNone/>
            </a:pPr>
            <a:r>
              <a:rPr lang="fr-FR" sz="1800" dirty="0" smtClean="0">
                <a:solidFill>
                  <a:srgbClr val="000000"/>
                </a:solidFill>
              </a:rPr>
              <a:t>  De plus en plus d’ouvrage sont digitalisés et disponibles sur le web. Certains établissements ont même commencé à équiper leurs élèves de tablettes électroniques facilement</a:t>
            </a:r>
            <a:r>
              <a:rPr lang="fr-FR" sz="1800" dirty="0" smtClean="0">
                <a:solidFill>
                  <a:srgbClr val="000000"/>
                </a:solidFill>
              </a:rPr>
              <a:t>______________________, </a:t>
            </a:r>
            <a:r>
              <a:rPr lang="fr-FR" sz="1800" dirty="0" smtClean="0">
                <a:solidFill>
                  <a:srgbClr val="000000"/>
                </a:solidFill>
              </a:rPr>
              <a:t>comme nous allons le voir dans le département français de la Corrèze.</a:t>
            </a:r>
            <a:endParaRPr lang="ru-RU" sz="1800" dirty="0">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Compléter</a:t>
            </a:r>
            <a:r>
              <a:rPr lang="en-US" dirty="0" smtClean="0"/>
              <a:t> </a:t>
            </a:r>
            <a:r>
              <a:rPr lang="en-US" dirty="0" err="1" smtClean="0"/>
              <a:t>l’introduction</a:t>
            </a:r>
            <a:endParaRPr lang="ru-RU" dirty="0"/>
          </a:p>
        </p:txBody>
      </p:sp>
      <p:sp>
        <p:nvSpPr>
          <p:cNvPr id="3" name="Содержимое 2"/>
          <p:cNvSpPr>
            <a:spLocks noGrp="1"/>
          </p:cNvSpPr>
          <p:nvPr>
            <p:ph sz="half" idx="2"/>
          </p:nvPr>
        </p:nvSpPr>
        <p:spPr>
          <a:xfrm>
            <a:off x="165081" y="619913"/>
            <a:ext cx="5500725" cy="2271391"/>
          </a:xfrm>
        </p:spPr>
        <p:txBody>
          <a:bodyPr/>
          <a:lstStyle/>
          <a:p>
            <a:pPr>
              <a:buNone/>
            </a:pPr>
            <a:r>
              <a:rPr lang="fr-FR" sz="1800" dirty="0" smtClean="0">
                <a:solidFill>
                  <a:srgbClr val="000000"/>
                </a:solidFill>
              </a:rPr>
              <a:t>  Sommes-nous à l’orée d’une </a:t>
            </a:r>
            <a:r>
              <a:rPr lang="fr-FR" sz="1800" u="sng" dirty="0" smtClean="0">
                <a:solidFill>
                  <a:srgbClr val="000000"/>
                </a:solidFill>
              </a:rPr>
              <a:t>diffusion</a:t>
            </a:r>
            <a:r>
              <a:rPr lang="fr-FR" sz="1800" dirty="0" smtClean="0">
                <a:solidFill>
                  <a:srgbClr val="000000"/>
                </a:solidFill>
              </a:rPr>
              <a:t> du livre uniquement électronique? </a:t>
            </a:r>
          </a:p>
          <a:p>
            <a:pPr>
              <a:buNone/>
            </a:pPr>
            <a:r>
              <a:rPr lang="fr-FR" sz="1800" dirty="0" smtClean="0">
                <a:solidFill>
                  <a:srgbClr val="000000"/>
                </a:solidFill>
              </a:rPr>
              <a:t>  De plus en plus d’ouvrage sont digitalisés et disponibles sur le web. Certains établissements ont même commencé à équiper leurs élèves de tablettes électroniques facilement </a:t>
            </a:r>
            <a:r>
              <a:rPr lang="fr-FR" sz="1800" u="sng" dirty="0" smtClean="0">
                <a:solidFill>
                  <a:srgbClr val="000000"/>
                </a:solidFill>
              </a:rPr>
              <a:t>pour le devoir à la maison</a:t>
            </a:r>
            <a:r>
              <a:rPr lang="fr-FR" sz="1800" dirty="0" smtClean="0">
                <a:solidFill>
                  <a:srgbClr val="000000"/>
                </a:solidFill>
              </a:rPr>
              <a:t>, comme nous allons le voir dans le département français de la Corrèze.</a:t>
            </a:r>
            <a:endParaRPr lang="ru-RU" sz="1800" dirty="0">
              <a:solidFill>
                <a:srgbClr val="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7838" y="191284"/>
            <a:ext cx="5346530" cy="327245"/>
          </a:xfrm>
        </p:spPr>
        <p:txBody>
          <a:bodyPr>
            <a:noAutofit/>
          </a:bodyPr>
          <a:lstStyle/>
          <a:p>
            <a:r>
              <a:rPr lang="en-US" sz="2800" dirty="0" smtClean="0"/>
              <a:t/>
            </a:r>
            <a:br>
              <a:rPr lang="en-US" sz="2800" dirty="0" smtClean="0"/>
            </a:br>
            <a:r>
              <a:rPr lang="en-US" sz="2800" dirty="0" err="1" smtClean="0"/>
              <a:t>Vrai</a:t>
            </a:r>
            <a:r>
              <a:rPr lang="en-US" sz="2800" dirty="0" smtClean="0"/>
              <a:t> </a:t>
            </a:r>
            <a:r>
              <a:rPr lang="en-US" sz="2800" dirty="0" err="1" smtClean="0"/>
              <a:t>ou</a:t>
            </a:r>
            <a:r>
              <a:rPr lang="en-US" sz="2800" dirty="0" smtClean="0"/>
              <a:t> faux</a:t>
            </a:r>
            <a:br>
              <a:rPr lang="en-US" sz="2800" dirty="0" smtClean="0"/>
            </a:br>
            <a:endParaRPr lang="ru-RU" sz="2800" dirty="0"/>
          </a:p>
        </p:txBody>
      </p:sp>
      <p:sp>
        <p:nvSpPr>
          <p:cNvPr id="3" name="Содержимое 2"/>
          <p:cNvSpPr>
            <a:spLocks noGrp="1"/>
          </p:cNvSpPr>
          <p:nvPr>
            <p:ph sz="half" idx="2"/>
          </p:nvPr>
        </p:nvSpPr>
        <p:spPr>
          <a:xfrm>
            <a:off x="247838" y="619912"/>
            <a:ext cx="5346530" cy="2412968"/>
          </a:xfrm>
        </p:spPr>
        <p:txBody>
          <a:bodyPr/>
          <a:lstStyle/>
          <a:p>
            <a:pPr>
              <a:buNone/>
            </a:pPr>
            <a:r>
              <a:rPr lang="fr-FR" sz="1600" b="1" dirty="0" smtClean="0">
                <a:solidFill>
                  <a:srgbClr val="000000"/>
                </a:solidFill>
              </a:rPr>
              <a:t>Branwell est convaincu de l’intérêt d’utiliser des tablettes à l’école: </a:t>
            </a:r>
          </a:p>
          <a:p>
            <a:pPr>
              <a:buFont typeface="Wingdings" pitchFamily="2" charset="2"/>
              <a:buChar char="ü"/>
            </a:pPr>
            <a:r>
              <a:rPr lang="fr-FR" sz="1600" b="1" dirty="0" smtClean="0">
                <a:solidFill>
                  <a:srgbClr val="000000"/>
                </a:solidFill>
              </a:rPr>
              <a:t> Vrai </a:t>
            </a:r>
          </a:p>
          <a:p>
            <a:pPr>
              <a:buFont typeface="Wingdings" pitchFamily="2" charset="2"/>
              <a:buChar char="ü"/>
            </a:pPr>
            <a:r>
              <a:rPr lang="fr-FR" sz="1600" b="1" dirty="0" smtClean="0">
                <a:solidFill>
                  <a:srgbClr val="000000"/>
                </a:solidFill>
              </a:rPr>
              <a:t> Faux</a:t>
            </a:r>
          </a:p>
          <a:p>
            <a:pPr>
              <a:buNone/>
            </a:pPr>
            <a:r>
              <a:rPr lang="fr-FR" sz="1800" b="1" dirty="0" smtClean="0">
                <a:solidFill>
                  <a:srgbClr val="000000"/>
                </a:solidFill>
              </a:rPr>
              <a:t>Pourquoi s’en sert-il? </a:t>
            </a:r>
          </a:p>
          <a:p>
            <a:pPr>
              <a:buFont typeface="Wingdings" pitchFamily="2" charset="2"/>
              <a:buChar char="ü"/>
            </a:pPr>
            <a:r>
              <a:rPr lang="fr-FR" sz="1800" b="1" dirty="0" smtClean="0">
                <a:solidFill>
                  <a:srgbClr val="000000"/>
                </a:solidFill>
              </a:rPr>
              <a:t> pour surfer sur le web </a:t>
            </a:r>
          </a:p>
          <a:p>
            <a:pPr>
              <a:buFont typeface="Wingdings" pitchFamily="2" charset="2"/>
              <a:buChar char="ü"/>
            </a:pPr>
            <a:r>
              <a:rPr lang="fr-FR" sz="1800" b="1" dirty="0" smtClean="0">
                <a:solidFill>
                  <a:srgbClr val="000000"/>
                </a:solidFill>
              </a:rPr>
              <a:t> pour les devoirs à la maison </a:t>
            </a:r>
          </a:p>
          <a:p>
            <a:pPr>
              <a:buFont typeface="Wingdings" pitchFamily="2" charset="2"/>
              <a:buChar char="ü"/>
            </a:pPr>
            <a:r>
              <a:rPr lang="fr-FR" sz="1800" b="1" dirty="0" smtClean="0">
                <a:solidFill>
                  <a:srgbClr val="000000"/>
                </a:solidFill>
              </a:rPr>
              <a:t> pour jouer</a:t>
            </a:r>
            <a:endParaRPr lang="ru-RU" sz="1600" dirty="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2"/>
          </p:nvPr>
        </p:nvSpPr>
        <p:spPr>
          <a:xfrm>
            <a:off x="247837" y="619913"/>
            <a:ext cx="5346531" cy="492443"/>
          </a:xfrm>
        </p:spPr>
        <p:txBody>
          <a:bodyPr/>
          <a:lstStyle/>
          <a:p>
            <a:pPr algn="ctr">
              <a:buNone/>
            </a:pPr>
            <a:r>
              <a:rPr lang="fr-FR" sz="1600" b="1" dirty="0" smtClean="0">
                <a:solidFill>
                  <a:srgbClr val="000000"/>
                </a:solidFill>
              </a:rPr>
              <a:t>Sandrine trouve le bilan de cette expérience mitigé. Quel est, selon elle, l’avantage de l’IPAD?</a:t>
            </a:r>
            <a:endParaRPr lang="ru-RU" sz="1600" dirty="0">
              <a:solidFill>
                <a:srgbClr val="000000"/>
              </a:solidFill>
            </a:endParaRPr>
          </a:p>
        </p:txBody>
      </p:sp>
      <p:pic>
        <p:nvPicPr>
          <p:cNvPr id="622594" name="Picture 2"/>
          <p:cNvPicPr>
            <a:picLocks noChangeAspect="1" noChangeArrowheads="1"/>
          </p:cNvPicPr>
          <p:nvPr/>
        </p:nvPicPr>
        <p:blipFill>
          <a:blip r:embed="rId2"/>
          <a:srcRect/>
          <a:stretch>
            <a:fillRect/>
          </a:stretch>
        </p:blipFill>
        <p:spPr bwMode="auto">
          <a:xfrm>
            <a:off x="287437" y="1373612"/>
            <a:ext cx="1558808" cy="961603"/>
          </a:xfrm>
          <a:prstGeom prst="rect">
            <a:avLst/>
          </a:prstGeom>
          <a:noFill/>
          <a:ln w="9525">
            <a:noFill/>
            <a:miter lim="800000"/>
            <a:headEnd/>
            <a:tailEnd/>
          </a:ln>
          <a:effectLst/>
        </p:spPr>
      </p:pic>
      <p:pic>
        <p:nvPicPr>
          <p:cNvPr id="622595" name="Picture 3"/>
          <p:cNvPicPr>
            <a:picLocks noChangeAspect="1" noChangeArrowheads="1"/>
          </p:cNvPicPr>
          <p:nvPr/>
        </p:nvPicPr>
        <p:blipFill>
          <a:blip r:embed="rId3"/>
          <a:srcRect/>
          <a:stretch>
            <a:fillRect/>
          </a:stretch>
        </p:blipFill>
        <p:spPr bwMode="auto">
          <a:xfrm>
            <a:off x="1930638" y="1720484"/>
            <a:ext cx="2063830" cy="1281882"/>
          </a:xfrm>
          <a:prstGeom prst="rect">
            <a:avLst/>
          </a:prstGeom>
          <a:noFill/>
          <a:ln w="9525">
            <a:noFill/>
            <a:miter lim="800000"/>
            <a:headEnd/>
            <a:tailEnd/>
          </a:ln>
          <a:effectLst/>
        </p:spPr>
      </p:pic>
      <p:pic>
        <p:nvPicPr>
          <p:cNvPr id="622596" name="Picture 4"/>
          <p:cNvPicPr>
            <a:picLocks noChangeAspect="1" noChangeArrowheads="1"/>
          </p:cNvPicPr>
          <p:nvPr/>
        </p:nvPicPr>
        <p:blipFill>
          <a:blip r:embed="rId4"/>
          <a:srcRect/>
          <a:stretch>
            <a:fillRect/>
          </a:stretch>
        </p:blipFill>
        <p:spPr bwMode="auto">
          <a:xfrm>
            <a:off x="4058364" y="1251469"/>
            <a:ext cx="1562605" cy="96160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7639"/>
            <a:ext cx="4895533" cy="386260"/>
          </a:xfrm>
        </p:spPr>
        <p:txBody>
          <a:bodyPr/>
          <a:lstStyle/>
          <a:p>
            <a:r>
              <a:rPr lang="en-US" dirty="0" err="1" smtClean="0"/>
              <a:t>Lisez</a:t>
            </a:r>
            <a:r>
              <a:rPr lang="en-US" dirty="0" smtClean="0"/>
              <a:t> </a:t>
            </a:r>
            <a:r>
              <a:rPr lang="en-US" dirty="0" err="1" smtClean="0"/>
              <a:t>attentivement</a:t>
            </a:r>
            <a:r>
              <a:rPr lang="en-US" dirty="0" smtClean="0"/>
              <a:t> le </a:t>
            </a:r>
            <a:r>
              <a:rPr lang="en-US" dirty="0" err="1" smtClean="0"/>
              <a:t>texte</a:t>
            </a:r>
            <a:endParaRPr lang="ru-RU" dirty="0"/>
          </a:p>
        </p:txBody>
      </p:sp>
      <p:sp>
        <p:nvSpPr>
          <p:cNvPr id="3" name="Содержимое 2"/>
          <p:cNvSpPr>
            <a:spLocks noGrp="1"/>
          </p:cNvSpPr>
          <p:nvPr>
            <p:ph sz="half" idx="2"/>
          </p:nvPr>
        </p:nvSpPr>
        <p:spPr>
          <a:xfrm>
            <a:off x="143420" y="619913"/>
            <a:ext cx="3593561" cy="2215991"/>
          </a:xfrm>
        </p:spPr>
        <p:txBody>
          <a:bodyPr/>
          <a:lstStyle/>
          <a:p>
            <a:pPr marL="0" indent="269875">
              <a:spcBef>
                <a:spcPts val="0"/>
              </a:spcBef>
              <a:buNone/>
            </a:pPr>
            <a:r>
              <a:rPr lang="fr-FR" sz="1600" dirty="0" smtClean="0">
                <a:solidFill>
                  <a:srgbClr val="000000"/>
                </a:solidFill>
              </a:rPr>
              <a:t>    </a:t>
            </a:r>
            <a:r>
              <a:rPr lang="fr-FR" sz="1600" b="1" dirty="0" smtClean="0">
                <a:solidFill>
                  <a:srgbClr val="000000"/>
                </a:solidFill>
              </a:rPr>
              <a:t>Bonjour à tous! Je m’appelle Komila et je suis professeur à l’université. </a:t>
            </a:r>
            <a:endParaRPr lang="fr-FR" sz="1600" b="1" dirty="0" smtClean="0">
              <a:solidFill>
                <a:srgbClr val="000000"/>
              </a:solidFill>
            </a:endParaRPr>
          </a:p>
          <a:p>
            <a:pPr marL="0" indent="269875">
              <a:spcBef>
                <a:spcPts val="0"/>
              </a:spcBef>
              <a:buNone/>
            </a:pPr>
            <a:r>
              <a:rPr lang="fr-FR" sz="1600" b="1" dirty="0" smtClean="0">
                <a:solidFill>
                  <a:srgbClr val="000000"/>
                </a:solidFill>
              </a:rPr>
              <a:t>On </a:t>
            </a:r>
            <a:r>
              <a:rPr lang="fr-FR" sz="1600" b="1" dirty="0" smtClean="0">
                <a:solidFill>
                  <a:srgbClr val="000000"/>
                </a:solidFill>
              </a:rPr>
              <a:t>va parler des différents types de styles </a:t>
            </a:r>
            <a:r>
              <a:rPr lang="fr-FR" sz="1600" b="1" dirty="0" smtClean="0">
                <a:solidFill>
                  <a:srgbClr val="000000"/>
                </a:solidFill>
              </a:rPr>
              <a:t>d’apprentissage.</a:t>
            </a:r>
          </a:p>
          <a:p>
            <a:pPr marL="0" indent="269875">
              <a:spcBef>
                <a:spcPts val="0"/>
              </a:spcBef>
              <a:buNone/>
            </a:pPr>
            <a:r>
              <a:rPr lang="fr-FR" sz="1600" b="1" dirty="0" smtClean="0">
                <a:solidFill>
                  <a:srgbClr val="000000"/>
                </a:solidFill>
              </a:rPr>
              <a:t>Maintenant</a:t>
            </a:r>
            <a:r>
              <a:rPr lang="fr-FR" sz="1600" b="1" dirty="0" smtClean="0">
                <a:solidFill>
                  <a:srgbClr val="000000"/>
                </a:solidFill>
              </a:rPr>
              <a:t>, je voudrais vous parler de trois types d’apprentissage dont la plupart des gens utilisent habituellement.</a:t>
            </a:r>
            <a:endParaRPr lang="ru-RU" sz="1600" b="1" dirty="0">
              <a:solidFill>
                <a:srgbClr val="000000"/>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5543" y="719705"/>
            <a:ext cx="1928826" cy="214314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7639"/>
            <a:ext cx="4895533" cy="386260"/>
          </a:xfrm>
        </p:spPr>
        <p:txBody>
          <a:bodyPr/>
          <a:lstStyle/>
          <a:p>
            <a:r>
              <a:rPr lang="en-US" dirty="0" err="1" smtClean="0"/>
              <a:t>Lisez</a:t>
            </a:r>
            <a:r>
              <a:rPr lang="en-US" dirty="0" smtClean="0"/>
              <a:t> </a:t>
            </a:r>
            <a:r>
              <a:rPr lang="en-US" dirty="0" err="1" smtClean="0"/>
              <a:t>attentivement</a:t>
            </a:r>
            <a:r>
              <a:rPr lang="en-US" dirty="0" smtClean="0"/>
              <a:t> le </a:t>
            </a:r>
            <a:r>
              <a:rPr lang="en-US" dirty="0" err="1" smtClean="0"/>
              <a:t>texte</a:t>
            </a:r>
            <a:endParaRPr lang="ru-RU" dirty="0"/>
          </a:p>
        </p:txBody>
      </p:sp>
      <p:sp>
        <p:nvSpPr>
          <p:cNvPr id="3" name="Содержимое 2"/>
          <p:cNvSpPr>
            <a:spLocks noGrp="1"/>
          </p:cNvSpPr>
          <p:nvPr>
            <p:ph sz="half" idx="2"/>
          </p:nvPr>
        </p:nvSpPr>
        <p:spPr>
          <a:xfrm>
            <a:off x="115422" y="619913"/>
            <a:ext cx="3879856" cy="2400657"/>
          </a:xfrm>
        </p:spPr>
        <p:txBody>
          <a:bodyPr/>
          <a:lstStyle/>
          <a:p>
            <a:pPr marL="107950" indent="338138">
              <a:buNone/>
            </a:pPr>
            <a:r>
              <a:rPr lang="fr-FR" sz="1500" dirty="0" smtClean="0">
                <a:solidFill>
                  <a:srgbClr val="000000"/>
                </a:solidFill>
              </a:rPr>
              <a:t>   </a:t>
            </a:r>
            <a:r>
              <a:rPr lang="fr-FR" sz="1500" b="1" dirty="0" smtClean="0">
                <a:solidFill>
                  <a:srgbClr val="000000"/>
                </a:solidFill>
              </a:rPr>
              <a:t>Vous êtes un apprenant kinesthésique, c’est le style le plus interactif de l’apprentissage. </a:t>
            </a:r>
            <a:endParaRPr lang="fr-FR" sz="1500" b="1" dirty="0" smtClean="0">
              <a:solidFill>
                <a:srgbClr val="000000"/>
              </a:solidFill>
            </a:endParaRPr>
          </a:p>
          <a:p>
            <a:pPr marL="107950" indent="338138">
              <a:buNone/>
            </a:pPr>
            <a:r>
              <a:rPr lang="fr-FR" sz="1500" b="1" dirty="0" smtClean="0">
                <a:solidFill>
                  <a:srgbClr val="000000"/>
                </a:solidFill>
              </a:rPr>
              <a:t>Vous </a:t>
            </a:r>
            <a:r>
              <a:rPr lang="fr-FR" sz="1500" b="1" dirty="0" smtClean="0">
                <a:solidFill>
                  <a:srgbClr val="000000"/>
                </a:solidFill>
              </a:rPr>
              <a:t>êtes un apprenant visuel, sur l’écran vous allez lire plus des notes ou prendre la partie essentielle de lecture. </a:t>
            </a:r>
            <a:endParaRPr lang="fr-FR" sz="1500" b="1" dirty="0" smtClean="0">
              <a:solidFill>
                <a:srgbClr val="000000"/>
              </a:solidFill>
            </a:endParaRPr>
          </a:p>
          <a:p>
            <a:pPr marL="107950" indent="338138">
              <a:buNone/>
            </a:pPr>
            <a:r>
              <a:rPr lang="fr-FR" sz="1500" b="1" dirty="0" smtClean="0">
                <a:solidFill>
                  <a:srgbClr val="000000"/>
                </a:solidFill>
              </a:rPr>
              <a:t>Vous </a:t>
            </a:r>
            <a:r>
              <a:rPr lang="fr-FR" sz="1500" b="1" dirty="0" smtClean="0">
                <a:solidFill>
                  <a:srgbClr val="000000"/>
                </a:solidFill>
              </a:rPr>
              <a:t>aimez beaucoup d’images ou de différents milieux qui vous aident à comprendre et à connecter le matériel d’apprentissage.</a:t>
            </a:r>
            <a:endParaRPr lang="ru-RU" sz="1500" b="1" dirty="0">
              <a:solidFill>
                <a:srgbClr val="000000"/>
              </a:solidFill>
            </a:endParaRPr>
          </a:p>
        </p:txBody>
      </p:sp>
      <p:pic>
        <p:nvPicPr>
          <p:cNvPr id="5" name="Содержимое 4"/>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a:xfrm>
            <a:off x="3879857" y="619912"/>
            <a:ext cx="1785950" cy="242889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03009"/>
            <a:ext cx="4895533" cy="386260"/>
          </a:xfrm>
        </p:spPr>
        <p:txBody>
          <a:bodyPr/>
          <a:lstStyle/>
          <a:p>
            <a:r>
              <a:rPr lang="en-US" dirty="0" err="1" smtClean="0"/>
              <a:t>Lisez</a:t>
            </a:r>
            <a:r>
              <a:rPr lang="en-US" dirty="0" smtClean="0"/>
              <a:t> </a:t>
            </a:r>
            <a:r>
              <a:rPr lang="en-US" dirty="0" err="1" smtClean="0"/>
              <a:t>attentivement</a:t>
            </a:r>
            <a:r>
              <a:rPr lang="en-US" dirty="0" smtClean="0"/>
              <a:t> le </a:t>
            </a:r>
            <a:r>
              <a:rPr lang="en-US" dirty="0" err="1" smtClean="0"/>
              <a:t>texte</a:t>
            </a:r>
            <a:endParaRPr lang="ru-RU" dirty="0"/>
          </a:p>
        </p:txBody>
      </p:sp>
      <p:sp>
        <p:nvSpPr>
          <p:cNvPr id="3" name="Содержимое 2"/>
          <p:cNvSpPr>
            <a:spLocks noGrp="1"/>
          </p:cNvSpPr>
          <p:nvPr>
            <p:ph sz="half" idx="2"/>
          </p:nvPr>
        </p:nvSpPr>
        <p:spPr>
          <a:xfrm>
            <a:off x="247837" y="719705"/>
            <a:ext cx="5079655" cy="1846659"/>
          </a:xfrm>
        </p:spPr>
        <p:txBody>
          <a:bodyPr/>
          <a:lstStyle/>
          <a:p>
            <a:pPr algn="ctr">
              <a:buNone/>
            </a:pPr>
            <a:r>
              <a:rPr lang="fr-FR" dirty="0" smtClean="0"/>
              <a:t>       </a:t>
            </a:r>
            <a:r>
              <a:rPr lang="fr-FR" sz="2400" dirty="0" smtClean="0">
                <a:solidFill>
                  <a:srgbClr val="000000"/>
                </a:solidFill>
              </a:rPr>
              <a:t>Et le dernier type c’est l’auditif. L’enseignant peut mettre le matériel d’audio et vous pouvez l’écouter et apprendre de cette façon tout simplement de votre place.</a:t>
            </a:r>
            <a:endParaRPr lang="ru-RU" dirty="0">
              <a:solidFill>
                <a:srgbClr val="0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93644" y="619913"/>
            <a:ext cx="4370257" cy="2354491"/>
          </a:xfrm>
        </p:spPr>
        <p:txBody>
          <a:bodyPr/>
          <a:lstStyle/>
          <a:p>
            <a:pPr marL="107950" indent="250825">
              <a:buNone/>
            </a:pPr>
            <a:r>
              <a:rPr lang="fr-FR" sz="1500" dirty="0" smtClean="0">
                <a:solidFill>
                  <a:srgbClr val="000000"/>
                </a:solidFill>
              </a:rPr>
              <a:t>Moi</a:t>
            </a:r>
            <a:r>
              <a:rPr lang="fr-FR" sz="1500" dirty="0" smtClean="0">
                <a:solidFill>
                  <a:srgbClr val="000000"/>
                </a:solidFill>
              </a:rPr>
              <a:t>, je pense que je suis personnellement d’un mélange de trois styles. Donc, disons que, par exemple: je suis enseignant, comme </a:t>
            </a:r>
            <a:r>
              <a:rPr lang="fr-FR" sz="1500" dirty="0" smtClean="0">
                <a:solidFill>
                  <a:srgbClr val="000000"/>
                </a:solidFill>
              </a:rPr>
              <a:t>j’ai </a:t>
            </a:r>
            <a:r>
              <a:rPr lang="fr-FR" sz="1500" dirty="0" smtClean="0">
                <a:solidFill>
                  <a:srgbClr val="000000"/>
                </a:solidFill>
              </a:rPr>
              <a:t>dit au début, et </a:t>
            </a:r>
            <a:r>
              <a:rPr lang="fr-FR" sz="1500" dirty="0" smtClean="0">
                <a:solidFill>
                  <a:srgbClr val="000000"/>
                </a:solidFill>
              </a:rPr>
              <a:t>j’ai </a:t>
            </a:r>
            <a:r>
              <a:rPr lang="fr-FR" sz="1500" dirty="0" smtClean="0">
                <a:solidFill>
                  <a:srgbClr val="000000"/>
                </a:solidFill>
              </a:rPr>
              <a:t>un laboratoire lié à mes classes de </a:t>
            </a:r>
            <a:r>
              <a:rPr lang="fr-FR" sz="1500" dirty="0" smtClean="0">
                <a:solidFill>
                  <a:srgbClr val="000000"/>
                </a:solidFill>
              </a:rPr>
              <a:t>l’enseignement</a:t>
            </a:r>
            <a:r>
              <a:rPr lang="fr-FR" sz="1500" dirty="0" smtClean="0">
                <a:solidFill>
                  <a:srgbClr val="000000"/>
                </a:solidFill>
              </a:rPr>
              <a:t>. Je suis très kinesthésique et en même temps je suis visuel. </a:t>
            </a:r>
            <a:endParaRPr lang="fr-FR" sz="1500" dirty="0" smtClean="0">
              <a:solidFill>
                <a:srgbClr val="000000"/>
              </a:solidFill>
            </a:endParaRPr>
          </a:p>
          <a:p>
            <a:pPr marL="107950" indent="250825">
              <a:buNone/>
            </a:pPr>
            <a:r>
              <a:rPr lang="fr-FR" sz="1500" dirty="0" smtClean="0">
                <a:solidFill>
                  <a:srgbClr val="000000"/>
                </a:solidFill>
              </a:rPr>
              <a:t>Tous </a:t>
            </a:r>
            <a:r>
              <a:rPr lang="fr-FR" sz="1500" dirty="0" smtClean="0">
                <a:solidFill>
                  <a:srgbClr val="000000"/>
                </a:solidFill>
              </a:rPr>
              <a:t>sont à notre disposition, le laboratoire et d’autres équipements afin que nous puissions apprendre de différentes compétences d’apprentissage</a:t>
            </a:r>
            <a:r>
              <a:rPr lang="fr-FR" sz="1500" dirty="0" smtClean="0">
                <a:solidFill>
                  <a:srgbClr val="000000"/>
                </a:solidFill>
              </a:rPr>
              <a:t>.</a:t>
            </a:r>
            <a:endParaRPr lang="ru-RU" sz="1500" dirty="0">
              <a:solidFill>
                <a:srgbClr val="000000"/>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9108" y="1764060"/>
            <a:ext cx="1073301" cy="1368152"/>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165081" y="619912"/>
            <a:ext cx="3714776" cy="2271391"/>
          </a:xfrm>
        </p:spPr>
        <p:txBody>
          <a:bodyPr/>
          <a:lstStyle/>
          <a:p>
            <a:pPr marL="0" indent="269875">
              <a:buNone/>
            </a:pPr>
            <a:r>
              <a:rPr lang="fr-FR" sz="1800" dirty="0" smtClean="0">
                <a:solidFill>
                  <a:srgbClr val="000000"/>
                </a:solidFill>
              </a:rPr>
              <a:t>Donc</a:t>
            </a:r>
            <a:r>
              <a:rPr lang="fr-FR" sz="1800" dirty="0" smtClean="0">
                <a:solidFill>
                  <a:srgbClr val="000000"/>
                </a:solidFill>
              </a:rPr>
              <a:t>, si vous êtes un apprenant auditif faites attention et juste ce que vous devez savoir, faire enregistrer la leçon sur magnétophone comme l’enseignant parle.</a:t>
            </a:r>
          </a:p>
          <a:p>
            <a:pPr marL="0" indent="269875">
              <a:buNone/>
            </a:pPr>
            <a:r>
              <a:rPr lang="fr-FR" sz="1800" dirty="0" smtClean="0">
                <a:solidFill>
                  <a:srgbClr val="000000"/>
                </a:solidFill>
              </a:rPr>
              <a:t>En </a:t>
            </a:r>
            <a:r>
              <a:rPr lang="fr-FR" sz="1800" dirty="0" smtClean="0">
                <a:solidFill>
                  <a:srgbClr val="000000"/>
                </a:solidFill>
              </a:rPr>
              <a:t>effet ce que j ’ai fait en première année et cela m ’a aidé beaucoup</a:t>
            </a:r>
            <a:r>
              <a:rPr lang="fr-FR" sz="1800" dirty="0" smtClean="0">
                <a:solidFill>
                  <a:srgbClr val="000000"/>
                </a:solidFill>
              </a:rPr>
              <a:t>.</a:t>
            </a:r>
            <a:endParaRPr lang="ru-RU" sz="1600" dirty="0">
              <a:solidFill>
                <a:srgbClr val="000000"/>
              </a:solidFill>
            </a:endParaRPr>
          </a:p>
        </p:txBody>
      </p:sp>
      <p:pic>
        <p:nvPicPr>
          <p:cNvPr id="5" name="Содержимое 4"/>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a:xfrm>
            <a:off x="3879857" y="619912"/>
            <a:ext cx="1785950" cy="2428892"/>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081" y="132269"/>
            <a:ext cx="5500725" cy="386260"/>
          </a:xfrm>
        </p:spPr>
        <p:txBody>
          <a:bodyPr>
            <a:noAutofit/>
          </a:bodyPr>
          <a:lstStyle/>
          <a:p>
            <a:r>
              <a:rPr lang="fr-FR" sz="1800" dirty="0" smtClean="0"/>
              <a:t>Dites le type d’apprenant en observant les images?</a:t>
            </a:r>
            <a:endParaRPr lang="ru-RU" sz="1800" dirty="0"/>
          </a:p>
        </p:txBody>
      </p:sp>
      <p:sp>
        <p:nvSpPr>
          <p:cNvPr id="4" name="Содержимое 3"/>
          <p:cNvSpPr>
            <a:spLocks noGrp="1"/>
          </p:cNvSpPr>
          <p:nvPr>
            <p:ph sz="half" idx="3"/>
          </p:nvPr>
        </p:nvSpPr>
        <p:spPr>
          <a:xfrm>
            <a:off x="1691115" y="818370"/>
            <a:ext cx="3663323" cy="2142125"/>
          </a:xfrm>
        </p:spPr>
        <p:txBody>
          <a:bodyPr/>
          <a:lstStyle/>
          <a:p>
            <a:pPr>
              <a:buNone/>
            </a:pPr>
            <a:r>
              <a:rPr lang="en-US" sz="2400" dirty="0" err="1" smtClean="0">
                <a:solidFill>
                  <a:srgbClr val="000000"/>
                </a:solidFill>
              </a:rPr>
              <a:t>apprenant</a:t>
            </a:r>
            <a:r>
              <a:rPr lang="en-US" sz="2400" dirty="0" smtClean="0">
                <a:solidFill>
                  <a:srgbClr val="000000"/>
                </a:solidFill>
              </a:rPr>
              <a:t> </a:t>
            </a:r>
            <a:r>
              <a:rPr lang="en-US" sz="2400" dirty="0" err="1" smtClean="0">
                <a:solidFill>
                  <a:srgbClr val="000000"/>
                </a:solidFill>
              </a:rPr>
              <a:t>visuel</a:t>
            </a:r>
            <a:endParaRPr lang="en-US" sz="2400" dirty="0" smtClean="0">
              <a:solidFill>
                <a:srgbClr val="000000"/>
              </a:solidFill>
            </a:endParaRPr>
          </a:p>
          <a:p>
            <a:pPr>
              <a:buNone/>
            </a:pPr>
            <a:endParaRPr lang="en-US" sz="2400" dirty="0" smtClean="0">
              <a:solidFill>
                <a:srgbClr val="000000"/>
              </a:solidFill>
            </a:endParaRPr>
          </a:p>
          <a:p>
            <a:pPr>
              <a:buNone/>
            </a:pPr>
            <a:r>
              <a:rPr lang="en-US" sz="2400" dirty="0" err="1" smtClean="0">
                <a:solidFill>
                  <a:srgbClr val="000000"/>
                </a:solidFill>
              </a:rPr>
              <a:t>apprenant</a:t>
            </a:r>
            <a:r>
              <a:rPr lang="en-US" sz="2400" dirty="0" smtClean="0">
                <a:solidFill>
                  <a:srgbClr val="000000"/>
                </a:solidFill>
              </a:rPr>
              <a:t> </a:t>
            </a:r>
            <a:r>
              <a:rPr lang="en-US" sz="2400" dirty="0" err="1" smtClean="0">
                <a:solidFill>
                  <a:srgbClr val="000000"/>
                </a:solidFill>
              </a:rPr>
              <a:t>auditif</a:t>
            </a:r>
            <a:endParaRPr lang="en-US" sz="2400" dirty="0" smtClean="0">
              <a:solidFill>
                <a:srgbClr val="000000"/>
              </a:solidFill>
            </a:endParaRPr>
          </a:p>
          <a:p>
            <a:pPr>
              <a:buNone/>
            </a:pPr>
            <a:endParaRPr lang="en-US" sz="2400" dirty="0" smtClean="0">
              <a:solidFill>
                <a:srgbClr val="000000"/>
              </a:solidFill>
            </a:endParaRPr>
          </a:p>
          <a:p>
            <a:pPr>
              <a:buNone/>
            </a:pPr>
            <a:r>
              <a:rPr lang="en-US" sz="2400" dirty="0" err="1" smtClean="0">
                <a:solidFill>
                  <a:srgbClr val="000000"/>
                </a:solidFill>
              </a:rPr>
              <a:t>apprenant</a:t>
            </a:r>
            <a:r>
              <a:rPr lang="en-US" sz="2400" dirty="0" smtClean="0">
                <a:solidFill>
                  <a:srgbClr val="000000"/>
                </a:solidFill>
              </a:rPr>
              <a:t> tactile</a:t>
            </a:r>
            <a:endParaRPr lang="ru-RU" sz="2400" dirty="0">
              <a:solidFill>
                <a:srgbClr val="000000"/>
              </a:solidFill>
            </a:endParaRPr>
          </a:p>
        </p:txBody>
      </p:sp>
      <p:pic>
        <p:nvPicPr>
          <p:cNvPr id="623619" name="Picture 3"/>
          <p:cNvPicPr>
            <a:picLocks noChangeAspect="1" noChangeArrowheads="1"/>
          </p:cNvPicPr>
          <p:nvPr/>
        </p:nvPicPr>
        <p:blipFill>
          <a:blip r:embed="rId2"/>
          <a:srcRect/>
          <a:stretch>
            <a:fillRect/>
          </a:stretch>
        </p:blipFill>
        <p:spPr bwMode="auto">
          <a:xfrm>
            <a:off x="373503" y="791722"/>
            <a:ext cx="933648" cy="602203"/>
          </a:xfrm>
          <a:prstGeom prst="rect">
            <a:avLst/>
          </a:prstGeom>
          <a:noFill/>
          <a:ln w="9525">
            <a:noFill/>
            <a:miter lim="800000"/>
            <a:headEnd/>
            <a:tailEnd/>
          </a:ln>
          <a:effectLst/>
        </p:spPr>
      </p:pic>
      <p:pic>
        <p:nvPicPr>
          <p:cNvPr id="623620" name="Picture 4"/>
          <p:cNvPicPr>
            <a:picLocks noChangeAspect="1" noChangeArrowheads="1"/>
          </p:cNvPicPr>
          <p:nvPr/>
        </p:nvPicPr>
        <p:blipFill>
          <a:blip r:embed="rId3"/>
          <a:srcRect/>
          <a:stretch>
            <a:fillRect/>
          </a:stretch>
        </p:blipFill>
        <p:spPr bwMode="auto">
          <a:xfrm>
            <a:off x="515925" y="1582438"/>
            <a:ext cx="728939" cy="709495"/>
          </a:xfrm>
          <a:prstGeom prst="rect">
            <a:avLst/>
          </a:prstGeom>
          <a:noFill/>
          <a:ln w="9525">
            <a:noFill/>
            <a:miter lim="800000"/>
            <a:headEnd/>
            <a:tailEnd/>
          </a:ln>
          <a:effectLst/>
        </p:spPr>
      </p:pic>
      <p:pic>
        <p:nvPicPr>
          <p:cNvPr id="623621" name="Picture 5"/>
          <p:cNvPicPr>
            <a:picLocks noChangeAspect="1" noChangeArrowheads="1"/>
          </p:cNvPicPr>
          <p:nvPr/>
        </p:nvPicPr>
        <p:blipFill>
          <a:blip r:embed="rId4"/>
          <a:srcRect/>
          <a:stretch>
            <a:fillRect/>
          </a:stretch>
        </p:blipFill>
        <p:spPr bwMode="auto">
          <a:xfrm>
            <a:off x="435790" y="2480447"/>
            <a:ext cx="948849" cy="6120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11"/>
          <p:cNvSpPr/>
          <p:nvPr/>
        </p:nvSpPr>
        <p:spPr>
          <a:xfrm>
            <a:off x="379395" y="945747"/>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1</a:t>
            </a:r>
          </a:p>
        </p:txBody>
      </p:sp>
      <p:sp>
        <p:nvSpPr>
          <p:cNvPr id="22" name="Oval 13"/>
          <p:cNvSpPr/>
          <p:nvPr/>
        </p:nvSpPr>
        <p:spPr>
          <a:xfrm>
            <a:off x="379395" y="1554682"/>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2</a:t>
            </a:r>
          </a:p>
        </p:txBody>
      </p:sp>
      <p:sp>
        <p:nvSpPr>
          <p:cNvPr id="23" name="Oval 14"/>
          <p:cNvSpPr/>
          <p:nvPr/>
        </p:nvSpPr>
        <p:spPr>
          <a:xfrm>
            <a:off x="379395" y="2163618"/>
            <a:ext cx="425203" cy="425203"/>
          </a:xfrm>
          <a:prstGeom prst="ellipse">
            <a:avLst/>
          </a:prstGeom>
          <a:solidFill>
            <a:srgbClr val="0070C0"/>
          </a:solidFill>
          <a:ln w="9525" cap="flat" cmpd="sng" algn="ctr">
            <a:noFill/>
            <a:prstDash val="solid"/>
          </a:ln>
          <a:effectLst/>
        </p:spPr>
        <p:txBody>
          <a:bodyPr rtlCol="0" anchor="ctr"/>
          <a:lstStyle/>
          <a:p>
            <a:pPr marL="0" marR="0" lvl="0" indent="0" algn="ctr" defTabSz="575936"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srgbClr val="FFFFFF"/>
                </a:solidFill>
                <a:effectLst/>
                <a:uLnTx/>
                <a:uFillTx/>
                <a:latin typeface="Open Sans Light"/>
                <a:ea typeface="+mn-ea"/>
                <a:cs typeface="+mn-cs"/>
              </a:rPr>
              <a:t>3</a:t>
            </a:r>
          </a:p>
        </p:txBody>
      </p:sp>
      <p:sp>
        <p:nvSpPr>
          <p:cNvPr id="25" name="Прямоугольник 24"/>
          <p:cNvSpPr/>
          <p:nvPr/>
        </p:nvSpPr>
        <p:spPr>
          <a:xfrm>
            <a:off x="804598" y="957332"/>
            <a:ext cx="4201791" cy="420051"/>
          </a:xfrm>
          <a:prstGeom prst="rect">
            <a:avLst/>
          </a:prstGeom>
        </p:spPr>
        <p:txBody>
          <a:bodyPr wrap="none">
            <a:spAutoFit/>
          </a:bodyPr>
          <a:lstStyle/>
          <a:p>
            <a:pPr marL="12681">
              <a:lnSpc>
                <a:spcPts val="2791"/>
              </a:lnSpc>
            </a:pPr>
            <a:r>
              <a:rPr lang="fr-FR" sz="2000" b="1" dirty="0" smtClean="0">
                <a:solidFill>
                  <a:schemeClr val="tx2"/>
                </a:solidFill>
              </a:rPr>
              <a:t>Un ordinateur pour chaque élève</a:t>
            </a:r>
          </a:p>
        </p:txBody>
      </p:sp>
      <p:sp>
        <p:nvSpPr>
          <p:cNvPr id="26" name="Прямоугольник 25"/>
          <p:cNvSpPr/>
          <p:nvPr/>
        </p:nvSpPr>
        <p:spPr>
          <a:xfrm>
            <a:off x="811913" y="1566744"/>
            <a:ext cx="2287806" cy="420051"/>
          </a:xfrm>
          <a:prstGeom prst="rect">
            <a:avLst/>
          </a:prstGeom>
        </p:spPr>
        <p:txBody>
          <a:bodyPr wrap="none">
            <a:spAutoFit/>
          </a:bodyPr>
          <a:lstStyle/>
          <a:p>
            <a:pPr marL="12681">
              <a:lnSpc>
                <a:spcPts val="2791"/>
              </a:lnSpc>
            </a:pPr>
            <a:r>
              <a:rPr lang="fr-FR" sz="2000" b="1" dirty="0" smtClean="0">
                <a:solidFill>
                  <a:schemeClr val="tx2"/>
                </a:solidFill>
              </a:rPr>
              <a:t>La tablette tactile</a:t>
            </a:r>
          </a:p>
        </p:txBody>
      </p:sp>
      <p:sp>
        <p:nvSpPr>
          <p:cNvPr id="27" name="Прямоугольник 26"/>
          <p:cNvSpPr/>
          <p:nvPr/>
        </p:nvSpPr>
        <p:spPr>
          <a:xfrm>
            <a:off x="804598" y="2168770"/>
            <a:ext cx="2417650" cy="420051"/>
          </a:xfrm>
          <a:prstGeom prst="rect">
            <a:avLst/>
          </a:prstGeom>
        </p:spPr>
        <p:txBody>
          <a:bodyPr wrap="none">
            <a:spAutoFit/>
          </a:bodyPr>
          <a:lstStyle/>
          <a:p>
            <a:pPr marL="12681">
              <a:lnSpc>
                <a:spcPts val="2791"/>
              </a:lnSpc>
            </a:pPr>
            <a:r>
              <a:rPr lang="fr-FR" sz="2000" b="1" dirty="0" smtClean="0">
                <a:solidFill>
                  <a:schemeClr val="tx2"/>
                </a:solidFill>
              </a:rPr>
              <a:t>Faire des activités</a:t>
            </a:r>
          </a:p>
        </p:txBody>
      </p:sp>
      <p:sp>
        <p:nvSpPr>
          <p:cNvPr id="29" name="object 2"/>
          <p:cNvSpPr txBox="1">
            <a:spLocks/>
          </p:cNvSpPr>
          <p:nvPr/>
        </p:nvSpPr>
        <p:spPr>
          <a:xfrm>
            <a:off x="1036769" y="48408"/>
            <a:ext cx="3514462" cy="385979"/>
          </a:xfrm>
          <a:prstGeom prst="rect">
            <a:avLst/>
          </a:prstGeom>
        </p:spPr>
        <p:txBody>
          <a:bodyPr vert="horz" wrap="square" lIns="0" tIns="16486" rIns="0" bIns="0" rtlCol="0" anchor="ctr">
            <a:spAutoFit/>
          </a:bodyPr>
          <a:ls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a:lstStyle>
          <a:p>
            <a:pPr marL="12681" marR="0" lvl="0" indent="0" algn="ctr" defTabSz="575936" rtl="0" eaLnBrk="1" fontAlgn="auto" latinLnBrk="0" hangingPunct="1">
              <a:lnSpc>
                <a:spcPct val="100000"/>
              </a:lnSpc>
              <a:spcBef>
                <a:spcPts val="130"/>
              </a:spcBef>
              <a:spcAft>
                <a:spcPts val="0"/>
              </a:spcAft>
              <a:buClrTx/>
              <a:buSzTx/>
              <a:buFontTx/>
              <a:buNone/>
              <a:tabLst/>
              <a:defRPr/>
            </a:pPr>
            <a:r>
              <a:rPr kumimoji="0" lang="en-US" sz="2400" b="1" i="0" u="none" strike="noStrike" kern="800" cap="none" spc="-25" normalizeH="0" baseline="0" noProof="0" dirty="0" smtClean="0">
                <a:ln>
                  <a:noFill/>
                </a:ln>
                <a:solidFill>
                  <a:srgbClr val="FEFEFE"/>
                </a:solidFill>
                <a:effectLst/>
                <a:uLnTx/>
                <a:uFillTx/>
                <a:latin typeface="Arial"/>
                <a:ea typeface="+mj-ea"/>
                <a:cs typeface="Arial"/>
              </a:rPr>
              <a:t>Plan de la </a:t>
            </a:r>
            <a:r>
              <a:rPr kumimoji="0" lang="en-US" sz="2400" b="1" i="0" u="none" strike="noStrike" kern="800" cap="none" spc="-25" normalizeH="0" baseline="0" noProof="0" dirty="0" err="1" smtClean="0">
                <a:ln>
                  <a:noFill/>
                </a:ln>
                <a:solidFill>
                  <a:schemeClr val="tx1"/>
                </a:solidFill>
                <a:effectLst/>
                <a:uLnTx/>
                <a:uFillTx/>
                <a:latin typeface="Arial" pitchFamily="34" charset="0"/>
                <a:ea typeface="+mj-ea"/>
                <a:cs typeface="Arial" pitchFamily="34" charset="0"/>
              </a:rPr>
              <a:t>leçon</a:t>
            </a:r>
            <a:endParaRPr kumimoji="0" lang="en-US" sz="2400" b="1" i="0" u="none" strike="noStrike" kern="800" cap="none" spc="-25" normalizeH="0" baseline="0" noProof="0" dirty="0">
              <a:ln>
                <a:noFill/>
              </a:ln>
              <a:solidFill>
                <a:srgbClr val="FEFEFE"/>
              </a:solidFill>
              <a:effectLst/>
              <a:uLnTx/>
              <a:uFillTx/>
              <a:latin typeface="Arial"/>
              <a:ea typeface="+mj-ea"/>
              <a:cs typeface="Arial"/>
            </a:endParaRPr>
          </a:p>
        </p:txBody>
      </p:sp>
    </p:spTree>
    <p:extLst>
      <p:ext uri="{BB962C8B-B14F-4D97-AF65-F5344CB8AC3E}">
        <p14:creationId xmlns:p14="http://schemas.microsoft.com/office/powerpoint/2010/main" val="420701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3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900" fill="hold"/>
                                        <p:tgtEl>
                                          <p:spTgt spid="21"/>
                                        </p:tgtEl>
                                        <p:attrNameLst>
                                          <p:attrName>ppt_x</p:attrName>
                                        </p:attrNameLst>
                                      </p:cBhvr>
                                      <p:tavLst>
                                        <p:tav tm="0">
                                          <p:val>
                                            <p:strVal val="#ppt_x"/>
                                          </p:val>
                                        </p:tav>
                                        <p:tav tm="100000">
                                          <p:val>
                                            <p:strVal val="#ppt_x"/>
                                          </p:val>
                                        </p:tav>
                                      </p:tavLst>
                                    </p:anim>
                                    <p:anim calcmode="lin" valueType="num">
                                      <p:cBhvr additive="base">
                                        <p:cTn id="8" dur="900" fill="hold"/>
                                        <p:tgtEl>
                                          <p:spTgt spid="2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40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ppt_x"/>
                                          </p:val>
                                        </p:tav>
                                        <p:tav tm="100000">
                                          <p:val>
                                            <p:strVal val="#ppt_x"/>
                                          </p:val>
                                        </p:tav>
                                      </p:tavLst>
                                    </p:anim>
                                    <p:anim calcmode="lin" valueType="num">
                                      <p:cBhvr additive="base">
                                        <p:cTn id="12" dur="1000" fill="hold"/>
                                        <p:tgtEl>
                                          <p:spTgt spid="2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50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1100" fill="hold"/>
                                        <p:tgtEl>
                                          <p:spTgt spid="23"/>
                                        </p:tgtEl>
                                        <p:attrNameLst>
                                          <p:attrName>ppt_x</p:attrName>
                                        </p:attrNameLst>
                                      </p:cBhvr>
                                      <p:tavLst>
                                        <p:tav tm="0">
                                          <p:val>
                                            <p:strVal val="#ppt_x"/>
                                          </p:val>
                                        </p:tav>
                                        <p:tav tm="100000">
                                          <p:val>
                                            <p:strVal val="#ppt_x"/>
                                          </p:val>
                                        </p:tav>
                                      </p:tavLst>
                                    </p:anim>
                                    <p:anim calcmode="lin" valueType="num">
                                      <p:cBhvr additive="base">
                                        <p:cTn id="16" dur="1100" fill="hold"/>
                                        <p:tgtEl>
                                          <p:spTgt spid="2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sz="half" idx="2"/>
          </p:nvPr>
        </p:nvSpPr>
        <p:spPr>
          <a:xfrm>
            <a:off x="247837" y="719706"/>
            <a:ext cx="3567992" cy="1920882"/>
          </a:xfrm>
        </p:spPr>
        <p:txBody>
          <a:bodyPr/>
          <a:lstStyle/>
          <a:p>
            <a:pPr>
              <a:spcBef>
                <a:spcPts val="0"/>
              </a:spcBef>
              <a:spcAft>
                <a:spcPts val="600"/>
              </a:spcAft>
            </a:pPr>
            <a:r>
              <a:rPr lang="fr-FR" sz="1700" dirty="0" smtClean="0">
                <a:solidFill>
                  <a:srgbClr val="000000"/>
                </a:solidFill>
              </a:rPr>
              <a:t>Qu’est-ce </a:t>
            </a:r>
            <a:r>
              <a:rPr lang="fr-FR" sz="1700" dirty="0" smtClean="0">
                <a:solidFill>
                  <a:srgbClr val="000000"/>
                </a:solidFill>
              </a:rPr>
              <a:t>vous pouvez dire sur ces applications? Décrivez les.  </a:t>
            </a:r>
          </a:p>
          <a:p>
            <a:pPr>
              <a:spcBef>
                <a:spcPts val="0"/>
              </a:spcBef>
              <a:spcAft>
                <a:spcPts val="600"/>
              </a:spcAft>
            </a:pPr>
            <a:r>
              <a:rPr lang="fr-FR" sz="1700" dirty="0" smtClean="0">
                <a:solidFill>
                  <a:srgbClr val="000000"/>
                </a:solidFill>
              </a:rPr>
              <a:t>Savez-vous, que montrent ces applications?  </a:t>
            </a:r>
          </a:p>
          <a:p>
            <a:pPr>
              <a:spcBef>
                <a:spcPts val="0"/>
              </a:spcBef>
              <a:spcAft>
                <a:spcPts val="600"/>
              </a:spcAft>
            </a:pPr>
            <a:r>
              <a:rPr lang="fr-FR" sz="1700" dirty="0" smtClean="0">
                <a:solidFill>
                  <a:srgbClr val="000000"/>
                </a:solidFill>
              </a:rPr>
              <a:t>Laquelle de ces explications </a:t>
            </a:r>
            <a:r>
              <a:rPr lang="fr-FR" sz="1700" dirty="0" smtClean="0">
                <a:solidFill>
                  <a:srgbClr val="000000"/>
                </a:solidFill>
              </a:rPr>
              <a:t>vous utilisez</a:t>
            </a:r>
            <a:r>
              <a:rPr lang="fr-FR" sz="1700" dirty="0" smtClean="0">
                <a:solidFill>
                  <a:srgbClr val="000000"/>
                </a:solidFill>
              </a:rPr>
              <a:t>? - Pourquoi?</a:t>
            </a:r>
            <a:endParaRPr lang="ru-RU" sz="1700" dirty="0">
              <a:solidFill>
                <a:srgbClr val="000000"/>
              </a:solidFill>
            </a:endParaRPr>
          </a:p>
        </p:txBody>
      </p:sp>
      <p:pic>
        <p:nvPicPr>
          <p:cNvPr id="638978" name="Picture 2"/>
          <p:cNvPicPr>
            <a:picLocks noChangeAspect="1" noChangeArrowheads="1"/>
          </p:cNvPicPr>
          <p:nvPr/>
        </p:nvPicPr>
        <p:blipFill>
          <a:blip r:embed="rId2"/>
          <a:srcRect/>
          <a:stretch>
            <a:fillRect/>
          </a:stretch>
        </p:blipFill>
        <p:spPr bwMode="auto">
          <a:xfrm>
            <a:off x="3904751" y="607453"/>
            <a:ext cx="1726548" cy="1618742"/>
          </a:xfrm>
          <a:prstGeom prst="rect">
            <a:avLst/>
          </a:prstGeom>
          <a:noFill/>
          <a:ln w="9525">
            <a:noFill/>
            <a:miter lim="800000"/>
            <a:headEnd/>
            <a:tailEnd/>
          </a:ln>
          <a:effectLst/>
        </p:spPr>
      </p:pic>
      <p:pic>
        <p:nvPicPr>
          <p:cNvPr id="9217" name="Picture 1"/>
          <p:cNvPicPr>
            <a:picLocks noChangeAspect="1" noChangeArrowheads="1"/>
          </p:cNvPicPr>
          <p:nvPr/>
        </p:nvPicPr>
        <p:blipFill>
          <a:blip r:embed="rId3"/>
          <a:srcRect/>
          <a:stretch>
            <a:fillRect/>
          </a:stretch>
        </p:blipFill>
        <p:spPr bwMode="auto">
          <a:xfrm>
            <a:off x="4535909" y="2237757"/>
            <a:ext cx="1000131" cy="805661"/>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Savez-vous que...</a:t>
            </a:r>
            <a:endParaRPr lang="ru-RU" dirty="0"/>
          </a:p>
        </p:txBody>
      </p:sp>
      <p:sp>
        <p:nvSpPr>
          <p:cNvPr id="3" name="Содержимое 2"/>
          <p:cNvSpPr>
            <a:spLocks noGrp="1"/>
          </p:cNvSpPr>
          <p:nvPr>
            <p:ph sz="half" idx="2"/>
          </p:nvPr>
        </p:nvSpPr>
        <p:spPr>
          <a:xfrm>
            <a:off x="247837" y="619911"/>
            <a:ext cx="5417969" cy="2326791"/>
          </a:xfrm>
        </p:spPr>
        <p:txBody>
          <a:bodyPr/>
          <a:lstStyle/>
          <a:p>
            <a:pPr marL="0" indent="269875">
              <a:buNone/>
            </a:pPr>
            <a:r>
              <a:rPr lang="fr-FR" sz="1400" dirty="0" smtClean="0">
                <a:solidFill>
                  <a:srgbClr val="000000"/>
                </a:solidFill>
              </a:rPr>
              <a:t>Au XIX e siècle, un enseignant en Angleterre a eu une bonne idée. Au lieu d’enseigner aux élèves dans une classe, il a enseigné à chaque élève de la maison des étudiants. C’est le début de ce qui pourrait conduire à des «cours par correspondance». Les étudiants et les enseignants ont communiqué par la poste.</a:t>
            </a:r>
          </a:p>
          <a:p>
            <a:pPr marL="0" indent="269875">
              <a:buNone/>
            </a:pPr>
            <a:r>
              <a:rPr lang="fr-FR" sz="1400" dirty="0" smtClean="0">
                <a:solidFill>
                  <a:srgbClr val="000000"/>
                </a:solidFill>
              </a:rPr>
              <a:t>C’était l’apprentissage à distance.</a:t>
            </a:r>
          </a:p>
          <a:p>
            <a:pPr marL="0" indent="269875">
              <a:buNone/>
            </a:pPr>
            <a:r>
              <a:rPr lang="fr-FR" sz="1400" dirty="0" smtClean="0">
                <a:solidFill>
                  <a:srgbClr val="000000"/>
                </a:solidFill>
              </a:rPr>
              <a:t>Dans </a:t>
            </a:r>
            <a:r>
              <a:rPr lang="fr-FR" sz="1400" dirty="0" smtClean="0">
                <a:solidFill>
                  <a:srgbClr val="000000"/>
                </a:solidFill>
              </a:rPr>
              <a:t>les années 1990, l’Internet a fourni une nouvelle forme d’enseignement à distance où les enseignants et </a:t>
            </a:r>
          </a:p>
          <a:p>
            <a:pPr marL="0" indent="269875">
              <a:buNone/>
            </a:pPr>
            <a:r>
              <a:rPr lang="fr-FR" sz="1400" dirty="0" smtClean="0">
                <a:solidFill>
                  <a:srgbClr val="000000"/>
                </a:solidFill>
              </a:rPr>
              <a:t>les étudiants communiquent sur Internet.</a:t>
            </a:r>
          </a:p>
          <a:p>
            <a:pPr marL="0" indent="269875">
              <a:buNone/>
            </a:pPr>
            <a:r>
              <a:rPr lang="en-US" sz="1400" dirty="0" smtClean="0">
                <a:solidFill>
                  <a:srgbClr val="000000"/>
                </a:solidFill>
              </a:rPr>
              <a:t>On </a:t>
            </a:r>
            <a:r>
              <a:rPr lang="en-US" sz="1400" dirty="0" err="1" smtClean="0">
                <a:solidFill>
                  <a:srgbClr val="000000"/>
                </a:solidFill>
              </a:rPr>
              <a:t>l’appelle</a:t>
            </a:r>
            <a:r>
              <a:rPr lang="en-US" sz="1400" dirty="0" smtClean="0">
                <a:solidFill>
                  <a:srgbClr val="000000"/>
                </a:solidFill>
              </a:rPr>
              <a:t> e-</a:t>
            </a:r>
            <a:r>
              <a:rPr lang="en-US" sz="1400" dirty="0" err="1" smtClean="0">
                <a:solidFill>
                  <a:srgbClr val="000000"/>
                </a:solidFill>
              </a:rPr>
              <a:t>apprenant</a:t>
            </a:r>
            <a:r>
              <a:rPr lang="en-US" sz="1400" dirty="0" smtClean="0">
                <a:solidFill>
                  <a:srgbClr val="000000"/>
                </a:solidFill>
              </a:rPr>
              <a:t>.</a:t>
            </a:r>
            <a:endParaRPr lang="ru-RU" dirty="0"/>
          </a:p>
        </p:txBody>
      </p:sp>
      <p:pic>
        <p:nvPicPr>
          <p:cNvPr id="5" name="Picture 9"/>
          <p:cNvPicPr>
            <a:picLocks noChangeAspect="1" noChangeArrowheads="1"/>
          </p:cNvPicPr>
          <p:nvPr/>
        </p:nvPicPr>
        <p:blipFill>
          <a:blip r:embed="rId2"/>
          <a:srcRect/>
          <a:stretch>
            <a:fillRect/>
          </a:stretch>
        </p:blipFill>
        <p:spPr bwMode="auto">
          <a:xfrm>
            <a:off x="4672609" y="2395957"/>
            <a:ext cx="985881" cy="743859"/>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9275" y="110324"/>
            <a:ext cx="4895533" cy="386260"/>
          </a:xfrm>
        </p:spPr>
        <p:txBody>
          <a:bodyPr/>
          <a:lstStyle/>
          <a:p>
            <a:r>
              <a:rPr lang="en-US" dirty="0" smtClean="0"/>
              <a:t>Les </a:t>
            </a:r>
            <a:r>
              <a:rPr lang="en-US" dirty="0" err="1" smtClean="0"/>
              <a:t>avantages</a:t>
            </a:r>
            <a:r>
              <a:rPr lang="en-US" dirty="0" smtClean="0"/>
              <a:t> de </a:t>
            </a:r>
            <a:r>
              <a:rPr lang="en-US" dirty="0" smtClean="0"/>
              <a:t>e-learning</a:t>
            </a:r>
            <a:endParaRPr lang="ru-RU" dirty="0"/>
          </a:p>
        </p:txBody>
      </p:sp>
      <p:sp>
        <p:nvSpPr>
          <p:cNvPr id="3" name="Содержимое 2"/>
          <p:cNvSpPr>
            <a:spLocks noGrp="1"/>
          </p:cNvSpPr>
          <p:nvPr>
            <p:ph sz="half" idx="2"/>
          </p:nvPr>
        </p:nvSpPr>
        <p:spPr>
          <a:xfrm>
            <a:off x="247837" y="619912"/>
            <a:ext cx="5346531" cy="1822037"/>
          </a:xfrm>
        </p:spPr>
        <p:txBody>
          <a:bodyPr/>
          <a:lstStyle/>
          <a:p>
            <a:pPr marL="0" indent="269875">
              <a:buNone/>
            </a:pPr>
            <a:r>
              <a:rPr lang="fr-FR" sz="1600" dirty="0" smtClean="0">
                <a:solidFill>
                  <a:srgbClr val="000000"/>
                </a:solidFill>
              </a:rPr>
              <a:t> </a:t>
            </a:r>
            <a:r>
              <a:rPr lang="fr-FR" sz="1600" b="1" dirty="0" smtClean="0">
                <a:solidFill>
                  <a:srgbClr val="000000"/>
                </a:solidFill>
              </a:rPr>
              <a:t>Flexibilité: chaque personne peut suivre l’enseignement à son propre rythme et selon son niveau. </a:t>
            </a:r>
          </a:p>
          <a:p>
            <a:pPr marL="0" indent="269875">
              <a:buNone/>
            </a:pPr>
            <a:r>
              <a:rPr lang="fr-FR" sz="1600" b="1" dirty="0" smtClean="0">
                <a:solidFill>
                  <a:srgbClr val="000000"/>
                </a:solidFill>
              </a:rPr>
              <a:t>Éfficacité </a:t>
            </a:r>
            <a:r>
              <a:rPr lang="fr-FR" sz="1600" b="1" dirty="0" smtClean="0">
                <a:solidFill>
                  <a:srgbClr val="000000"/>
                </a:solidFill>
              </a:rPr>
              <a:t>et rapidité: l’apprentissage y est plus rapide et efficace que dans l’enseignement traditionnel.  </a:t>
            </a:r>
          </a:p>
          <a:p>
            <a:pPr marL="0" indent="269875">
              <a:buNone/>
            </a:pPr>
            <a:r>
              <a:rPr lang="fr-FR" sz="1600" b="1" dirty="0" smtClean="0">
                <a:solidFill>
                  <a:srgbClr val="000000"/>
                </a:solidFill>
              </a:rPr>
              <a:t>L’accès aux informations, aux savoirs et aux savoirs faire sans limites de distance.</a:t>
            </a:r>
            <a:endParaRPr lang="ru-RU" sz="1600" b="1" dirty="0">
              <a:solidFill>
                <a:srgbClr val="000000"/>
              </a:solidFill>
            </a:endParaRPr>
          </a:p>
        </p:txBody>
      </p:sp>
      <p:pic>
        <p:nvPicPr>
          <p:cNvPr id="5" name="Picture 9"/>
          <p:cNvPicPr>
            <a:picLocks noChangeAspect="1" noChangeArrowheads="1"/>
          </p:cNvPicPr>
          <p:nvPr/>
        </p:nvPicPr>
        <p:blipFill>
          <a:blip r:embed="rId2"/>
          <a:srcRect/>
          <a:stretch>
            <a:fillRect/>
          </a:stretch>
        </p:blipFill>
        <p:spPr bwMode="auto">
          <a:xfrm>
            <a:off x="4828034" y="2498770"/>
            <a:ext cx="824217" cy="627799"/>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51803"/>
            <a:ext cx="4895533" cy="487643"/>
          </a:xfrm>
        </p:spPr>
        <p:txBody>
          <a:bodyPr>
            <a:normAutofit/>
          </a:bodyPr>
          <a:lstStyle/>
          <a:p>
            <a:r>
              <a:rPr lang="en-US" sz="2800" dirty="0" smtClean="0">
                <a:solidFill>
                  <a:schemeClr val="tx1"/>
                </a:solidFill>
              </a:rPr>
              <a:t>Les </a:t>
            </a:r>
            <a:r>
              <a:rPr lang="en-US" sz="2800" dirty="0" err="1" smtClean="0">
                <a:solidFill>
                  <a:schemeClr val="tx1"/>
                </a:solidFill>
              </a:rPr>
              <a:t>pronoms</a:t>
            </a:r>
            <a:r>
              <a:rPr lang="en-US" sz="2800" dirty="0" smtClean="0">
                <a:solidFill>
                  <a:schemeClr val="tx1"/>
                </a:solidFill>
              </a:rPr>
              <a:t> </a:t>
            </a:r>
            <a:r>
              <a:rPr lang="en-US" sz="2800" dirty="0" err="1" smtClean="0">
                <a:solidFill>
                  <a:schemeClr val="tx1"/>
                </a:solidFill>
              </a:rPr>
              <a:t>relatifs</a:t>
            </a:r>
            <a:endParaRPr lang="ru-RU" dirty="0"/>
          </a:p>
        </p:txBody>
      </p:sp>
      <p:sp>
        <p:nvSpPr>
          <p:cNvPr id="3" name="Содержимое 2"/>
          <p:cNvSpPr>
            <a:spLocks noGrp="1"/>
          </p:cNvSpPr>
          <p:nvPr>
            <p:ph sz="half" idx="2"/>
          </p:nvPr>
        </p:nvSpPr>
        <p:spPr>
          <a:xfrm>
            <a:off x="247837" y="518529"/>
            <a:ext cx="5275093" cy="2111347"/>
          </a:xfrm>
        </p:spPr>
        <p:txBody>
          <a:bodyPr/>
          <a:lstStyle/>
          <a:p>
            <a:pPr algn="ctr">
              <a:buNone/>
            </a:pPr>
            <a:r>
              <a:rPr lang="fr-FR" sz="2000" b="1" dirty="0" smtClean="0">
                <a:solidFill>
                  <a:srgbClr val="000000"/>
                </a:solidFill>
              </a:rPr>
              <a:t>Observez ces exemples et retenez l’emploi des pronoms relatifs simples:</a:t>
            </a:r>
          </a:p>
          <a:p>
            <a:pPr marL="0" indent="358775">
              <a:buNone/>
            </a:pPr>
            <a:r>
              <a:rPr lang="fr-FR" sz="1800" dirty="0" smtClean="0">
                <a:solidFill>
                  <a:srgbClr val="000000"/>
                </a:solidFill>
              </a:rPr>
              <a:t>Je </a:t>
            </a:r>
            <a:r>
              <a:rPr lang="fr-FR" sz="1800" dirty="0" smtClean="0">
                <a:solidFill>
                  <a:srgbClr val="000000"/>
                </a:solidFill>
              </a:rPr>
              <a:t>lis le livre que tu m’a donné. Lola est mon amie qui habite Tachkent. C’est l’année où je suis entré au lycée. J’ai reçu une lettre que ma soeur m’avait envoyée. Les étudiants qui travaillent </a:t>
            </a:r>
            <a:r>
              <a:rPr lang="fr-FR" sz="1800" dirty="0" smtClean="0">
                <a:solidFill>
                  <a:srgbClr val="000000"/>
                </a:solidFill>
              </a:rPr>
              <a:t>bien.</a:t>
            </a:r>
          </a:p>
          <a:p>
            <a:pPr marL="0" indent="358775">
              <a:buNone/>
            </a:pPr>
            <a:r>
              <a:rPr lang="fr-FR" sz="1800" dirty="0" smtClean="0">
                <a:solidFill>
                  <a:srgbClr val="000000"/>
                </a:solidFill>
              </a:rPr>
              <a:t>Le </a:t>
            </a:r>
            <a:r>
              <a:rPr lang="fr-FR" sz="1800" dirty="0" smtClean="0">
                <a:solidFill>
                  <a:srgbClr val="000000"/>
                </a:solidFill>
              </a:rPr>
              <a:t>film dont vous parlez </a:t>
            </a:r>
            <a:r>
              <a:rPr lang="fr-FR" sz="1800" dirty="0" smtClean="0">
                <a:solidFill>
                  <a:srgbClr val="000000"/>
                </a:solidFill>
              </a:rPr>
              <a:t>me </a:t>
            </a:r>
            <a:r>
              <a:rPr lang="fr-FR" sz="1800" dirty="0" smtClean="0">
                <a:solidFill>
                  <a:srgbClr val="000000"/>
                </a:solidFill>
              </a:rPr>
              <a:t>plaît beaucoup</a:t>
            </a:r>
            <a:endParaRPr lang="ru-RU" sz="1800" dirty="0">
              <a:solidFill>
                <a:srgbClr val="000000"/>
              </a:solidFill>
            </a:endParaRPr>
          </a:p>
        </p:txBody>
      </p:sp>
      <p:pic>
        <p:nvPicPr>
          <p:cNvPr id="4" name="Picture 9"/>
          <p:cNvPicPr>
            <a:picLocks noChangeAspect="1" noChangeArrowheads="1"/>
          </p:cNvPicPr>
          <p:nvPr/>
        </p:nvPicPr>
        <p:blipFill>
          <a:blip r:embed="rId2"/>
          <a:srcRect/>
          <a:stretch>
            <a:fillRect/>
          </a:stretch>
        </p:blipFill>
        <p:spPr bwMode="auto">
          <a:xfrm>
            <a:off x="4731130" y="2275315"/>
            <a:ext cx="899511" cy="82795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fr-FR" dirty="0" smtClean="0"/>
              <a:t>Réfléchissez</a:t>
            </a:r>
            <a:endParaRPr lang="ru-RU" dirty="0"/>
          </a:p>
        </p:txBody>
      </p:sp>
      <p:pic>
        <p:nvPicPr>
          <p:cNvPr id="624643" name="Picture 3"/>
          <p:cNvPicPr>
            <a:picLocks noGrp="1" noChangeAspect="1" noChangeArrowheads="1"/>
          </p:cNvPicPr>
          <p:nvPr>
            <p:ph sz="half" idx="2"/>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236519" y="619125"/>
            <a:ext cx="5357850" cy="242967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200" dirty="0" smtClean="0"/>
              <a:t>Attention </a:t>
            </a:r>
            <a:endParaRPr lang="ru-RU" sz="3200" dirty="0"/>
          </a:p>
        </p:txBody>
      </p:sp>
      <p:sp>
        <p:nvSpPr>
          <p:cNvPr id="3" name="Содержимое 2"/>
          <p:cNvSpPr>
            <a:spLocks noGrp="1"/>
          </p:cNvSpPr>
          <p:nvPr>
            <p:ph sz="half" idx="2"/>
          </p:nvPr>
        </p:nvSpPr>
        <p:spPr>
          <a:xfrm>
            <a:off x="247837" y="719704"/>
            <a:ext cx="3912977" cy="2043347"/>
          </a:xfrm>
        </p:spPr>
        <p:txBody>
          <a:bodyPr/>
          <a:lstStyle/>
          <a:p>
            <a:pPr>
              <a:buNone/>
            </a:pPr>
            <a:r>
              <a:rPr lang="fr-FR" sz="2000" b="1" dirty="0" smtClean="0">
                <a:solidFill>
                  <a:schemeClr val="bg1"/>
                </a:solidFill>
              </a:rPr>
              <a:t>    Nous utilisons des pronoms relatifs à donner des informations essentielles: au sujet de la personne, une chose, un lieu ou de temps.</a:t>
            </a:r>
            <a:endParaRPr lang="ru-RU" sz="2000" dirty="0">
              <a:solidFill>
                <a:schemeClr val="bg1"/>
              </a:solidFill>
            </a:endParaRPr>
          </a:p>
        </p:txBody>
      </p:sp>
      <p:pic>
        <p:nvPicPr>
          <p:cNvPr id="5" name="Рисунок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flipH="1">
            <a:off x="4252157" y="1548036"/>
            <a:ext cx="1383166" cy="155696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z="2800" dirty="0" smtClean="0">
                <a:solidFill>
                  <a:schemeClr val="tx1"/>
                </a:solidFill>
              </a:rPr>
              <a:t>Soulignez la bonne réponse.</a:t>
            </a:r>
            <a:endParaRPr lang="ru-RU" dirty="0">
              <a:solidFill>
                <a:schemeClr val="tx1"/>
              </a:solidFill>
            </a:endParaRPr>
          </a:p>
        </p:txBody>
      </p:sp>
      <p:sp>
        <p:nvSpPr>
          <p:cNvPr id="3" name="Содержимое 2"/>
          <p:cNvSpPr>
            <a:spLocks noGrp="1"/>
          </p:cNvSpPr>
          <p:nvPr>
            <p:ph sz="half" idx="2"/>
          </p:nvPr>
        </p:nvSpPr>
        <p:spPr>
          <a:xfrm>
            <a:off x="162373" y="644422"/>
            <a:ext cx="5440168" cy="2443746"/>
          </a:xfrm>
        </p:spPr>
        <p:txBody>
          <a:bodyPr/>
          <a:lstStyle/>
          <a:p>
            <a:pPr algn="ctr">
              <a:buNone/>
            </a:pPr>
            <a:r>
              <a:rPr lang="fr-FR" sz="1800" b="1" dirty="0" smtClean="0">
                <a:solidFill>
                  <a:schemeClr val="bg1"/>
                </a:solidFill>
              </a:rPr>
              <a:t>Si vous pensez que les deux sont correctes, </a:t>
            </a:r>
            <a:r>
              <a:rPr lang="fr-FR" sz="1600" b="1" dirty="0" smtClean="0">
                <a:solidFill>
                  <a:srgbClr val="000000"/>
                </a:solidFill>
              </a:rPr>
              <a:t>choisir les deux.</a:t>
            </a:r>
          </a:p>
          <a:p>
            <a:pPr>
              <a:buNone/>
            </a:pPr>
            <a:r>
              <a:rPr lang="fr-FR" sz="1600" b="1" dirty="0" smtClean="0">
                <a:solidFill>
                  <a:srgbClr val="000000"/>
                </a:solidFill>
              </a:rPr>
              <a:t>Par exemple: </a:t>
            </a:r>
            <a:r>
              <a:rPr lang="fr-FR" sz="1600" b="1" i="1" dirty="0" smtClean="0">
                <a:solidFill>
                  <a:srgbClr val="000000"/>
                </a:solidFill>
              </a:rPr>
              <a:t>Le football est un jeu qui / que jouent beaucoup de gens. </a:t>
            </a:r>
          </a:p>
          <a:p>
            <a:pPr marL="269875" indent="-269875">
              <a:buNone/>
            </a:pPr>
            <a:r>
              <a:rPr lang="fr-FR" sz="1600" b="1" i="1" dirty="0" smtClean="0">
                <a:solidFill>
                  <a:srgbClr val="000000"/>
                </a:solidFill>
              </a:rPr>
              <a:t>1</a:t>
            </a:r>
            <a:r>
              <a:rPr lang="fr-FR" sz="1600" b="1" i="1" dirty="0" smtClean="0">
                <a:solidFill>
                  <a:srgbClr val="000000"/>
                </a:solidFill>
              </a:rPr>
              <a:t>. </a:t>
            </a:r>
            <a:r>
              <a:rPr lang="fr-FR" sz="1600" b="1" i="1" dirty="0" smtClean="0">
                <a:solidFill>
                  <a:srgbClr val="000000"/>
                </a:solidFill>
              </a:rPr>
              <a:t>Kinesthésique </a:t>
            </a:r>
            <a:r>
              <a:rPr lang="fr-FR" sz="1600" b="1" i="1" dirty="0" smtClean="0">
                <a:solidFill>
                  <a:srgbClr val="000000"/>
                </a:solidFill>
              </a:rPr>
              <a:t>est un des styles dont / que </a:t>
            </a:r>
            <a:r>
              <a:rPr lang="fr-FR" sz="1600" b="1" i="1" dirty="0" smtClean="0">
                <a:solidFill>
                  <a:srgbClr val="000000"/>
                </a:solidFill>
              </a:rPr>
              <a:t>beaucoup de </a:t>
            </a:r>
            <a:r>
              <a:rPr lang="fr-FR" sz="1600" b="1" i="1" dirty="0" smtClean="0">
                <a:solidFill>
                  <a:srgbClr val="000000"/>
                </a:solidFill>
              </a:rPr>
              <a:t>gens utilisent habituellement . </a:t>
            </a:r>
          </a:p>
          <a:p>
            <a:pPr marL="269875" indent="-269875">
              <a:buNone/>
            </a:pPr>
            <a:r>
              <a:rPr lang="fr-FR" sz="1600" b="1" i="1" dirty="0" smtClean="0">
                <a:solidFill>
                  <a:srgbClr val="000000"/>
                </a:solidFill>
              </a:rPr>
              <a:t>2</a:t>
            </a:r>
            <a:r>
              <a:rPr lang="fr-FR" sz="1600" b="1" i="1" dirty="0" smtClean="0">
                <a:solidFill>
                  <a:srgbClr val="000000"/>
                </a:solidFill>
              </a:rPr>
              <a:t>. L’université est un lieu qui / où Komila travaille. </a:t>
            </a:r>
          </a:p>
          <a:p>
            <a:pPr marL="269875" indent="-269875">
              <a:buNone/>
            </a:pPr>
            <a:r>
              <a:rPr lang="fr-FR" sz="1600" b="1" i="1" dirty="0" smtClean="0">
                <a:solidFill>
                  <a:srgbClr val="000000"/>
                </a:solidFill>
              </a:rPr>
              <a:t>3. Les personnes qui / que apprennent en voyant, sont les apprenants visuels</a:t>
            </a:r>
            <a:r>
              <a:rPr lang="fr-FR" sz="1600" b="1" i="1" dirty="0" smtClean="0">
                <a:solidFill>
                  <a:srgbClr val="000000"/>
                </a:solidFill>
              </a:rPr>
              <a:t>.</a:t>
            </a:r>
            <a:endParaRPr lang="ru-RU" sz="1600" dirty="0">
              <a:solidFill>
                <a:srgbClr val="0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7639"/>
            <a:ext cx="4895533" cy="386260"/>
          </a:xfrm>
        </p:spPr>
        <p:txBody>
          <a:bodyPr/>
          <a:lstStyle/>
          <a:p>
            <a:r>
              <a:rPr lang="fr-FR" dirty="0" smtClean="0"/>
              <a:t>Travaillez vous-même</a:t>
            </a:r>
            <a:endParaRPr lang="ru-RU" dirty="0"/>
          </a:p>
        </p:txBody>
      </p:sp>
      <p:sp>
        <p:nvSpPr>
          <p:cNvPr id="3" name="Содержимое 2"/>
          <p:cNvSpPr>
            <a:spLocks noGrp="1"/>
          </p:cNvSpPr>
          <p:nvPr>
            <p:ph sz="half" idx="2"/>
          </p:nvPr>
        </p:nvSpPr>
        <p:spPr>
          <a:xfrm>
            <a:off x="247837" y="619912"/>
            <a:ext cx="5275093" cy="2382191"/>
          </a:xfrm>
        </p:spPr>
        <p:txBody>
          <a:bodyPr/>
          <a:lstStyle/>
          <a:p>
            <a:pPr marL="0" indent="0" algn="ctr">
              <a:buNone/>
            </a:pPr>
            <a:r>
              <a:rPr lang="fr-FR" sz="1200" b="1" dirty="0" smtClean="0">
                <a:solidFill>
                  <a:srgbClr val="000000"/>
                </a:solidFill>
              </a:rPr>
              <a:t>Complétez les phrases avec qui, que, où, dont, avec qui. </a:t>
            </a:r>
          </a:p>
          <a:p>
            <a:pPr marL="0" indent="269875">
              <a:buNone/>
            </a:pPr>
            <a:r>
              <a:rPr lang="fr-FR" sz="1400" b="1" dirty="0" smtClean="0">
                <a:solidFill>
                  <a:srgbClr val="000000"/>
                </a:solidFill>
              </a:rPr>
              <a:t>Les </a:t>
            </a:r>
            <a:r>
              <a:rPr lang="fr-FR" sz="1400" b="1" dirty="0" smtClean="0">
                <a:solidFill>
                  <a:srgbClr val="000000"/>
                </a:solidFill>
              </a:rPr>
              <a:t>amis ... j ’ai fait mes études à l ’école habitent près de ma maison.  </a:t>
            </a:r>
          </a:p>
          <a:p>
            <a:pPr marL="0" indent="269875">
              <a:buNone/>
            </a:pPr>
            <a:r>
              <a:rPr lang="fr-FR" sz="1400" b="1" dirty="0" smtClean="0">
                <a:solidFill>
                  <a:srgbClr val="000000"/>
                </a:solidFill>
              </a:rPr>
              <a:t>Sharipov est le professeur....les leçons me plaisent beaucoup.  </a:t>
            </a:r>
          </a:p>
          <a:p>
            <a:pPr marL="0" indent="269875">
              <a:buNone/>
            </a:pPr>
            <a:r>
              <a:rPr lang="fr-FR" sz="1400" b="1" dirty="0" smtClean="0">
                <a:solidFill>
                  <a:srgbClr val="000000"/>
                </a:solidFill>
              </a:rPr>
              <a:t>La maison de Balzac....je cherchais à visiter était tout près.  </a:t>
            </a:r>
          </a:p>
          <a:p>
            <a:pPr marL="0" indent="269875">
              <a:buNone/>
            </a:pPr>
            <a:r>
              <a:rPr lang="fr-FR" sz="1400" b="1" dirty="0" smtClean="0">
                <a:solidFill>
                  <a:srgbClr val="000000"/>
                </a:solidFill>
              </a:rPr>
              <a:t>Aziz est un bon a m i ..... m ’a aidé beaucoup. </a:t>
            </a:r>
          </a:p>
          <a:p>
            <a:pPr marL="0" indent="269875">
              <a:buNone/>
            </a:pPr>
            <a:r>
              <a:rPr lang="fr-FR" sz="1400" b="1" dirty="0" smtClean="0">
                <a:solidFill>
                  <a:srgbClr val="000000"/>
                </a:solidFill>
              </a:rPr>
              <a:t> C ’est la ville .....j’ai passé mon enfance. </a:t>
            </a:r>
          </a:p>
          <a:p>
            <a:pPr marL="0" indent="269875">
              <a:buNone/>
            </a:pPr>
            <a:r>
              <a:rPr lang="fr-FR" sz="1400" b="1" dirty="0" smtClean="0">
                <a:solidFill>
                  <a:srgbClr val="000000"/>
                </a:solidFill>
              </a:rPr>
              <a:t> L’automne est le moment de l’année .... les feuilles tombent des arbres.  </a:t>
            </a:r>
            <a:endParaRPr lang="ru-RU" sz="1400" dirty="0">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142877" y="619912"/>
            <a:ext cx="5522930" cy="1384995"/>
          </a:xfrm>
          <a:prstGeom prst="rect">
            <a:avLst/>
          </a:prstGeom>
        </p:spPr>
        <p:txBody>
          <a:bodyPr wrap="square">
            <a:spAutoFit/>
          </a:bodyPr>
          <a:lstStyle/>
          <a:p>
            <a:pPr algn="ctr"/>
            <a:r>
              <a:rPr lang="fr-FR" sz="2800" b="1" dirty="0" smtClean="0">
                <a:solidFill>
                  <a:schemeClr val="tx2"/>
                </a:solidFill>
              </a:rPr>
              <a:t>Regardez le reportage et discutez </a:t>
            </a:r>
            <a:r>
              <a:rPr lang="fr-FR" sz="2800" dirty="0" smtClean="0">
                <a:solidFill>
                  <a:schemeClr val="tx2"/>
                </a:solidFill>
              </a:rPr>
              <a:t/>
            </a:r>
            <a:br>
              <a:rPr lang="fr-FR" sz="2800" dirty="0" smtClean="0">
                <a:solidFill>
                  <a:schemeClr val="tx2"/>
                </a:solidFill>
              </a:rPr>
            </a:br>
            <a:endParaRPr lang="ru-RU" sz="2800" dirty="0">
              <a:solidFill>
                <a:schemeClr val="tx2"/>
              </a:solidFill>
            </a:endParaRPr>
          </a:p>
        </p:txBody>
      </p:sp>
      <p:graphicFrame>
        <p:nvGraphicFramePr>
          <p:cNvPr id="2049" name="Object 1"/>
          <p:cNvGraphicFramePr>
            <a:graphicFrameLocks noChangeAspect="1"/>
          </p:cNvGraphicFramePr>
          <p:nvPr/>
        </p:nvGraphicFramePr>
        <p:xfrm>
          <a:off x="1665279" y="2262986"/>
          <a:ext cx="2571751" cy="735690"/>
        </p:xfrm>
        <a:graphic>
          <a:graphicData uri="http://schemas.openxmlformats.org/presentationml/2006/ole">
            <mc:AlternateContent xmlns:mc="http://schemas.openxmlformats.org/markup-compatibility/2006">
              <mc:Choice xmlns:v="urn:schemas-microsoft-com:vml" Requires="v">
                <p:oleObj spid="_x0000_s1029" name="Объект упаковщика для оболочки" showAsIcon="1" r:id="rId3" imgW="2343955" imgH="682580" progId="Package">
                  <p:embed/>
                </p:oleObj>
              </mc:Choice>
              <mc:Fallback>
                <p:oleObj name="Объект упаковщика для оболочки" showAsIcon="1" r:id="rId3" imgW="2343955" imgH="682580" progId="Package">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5279" y="2262986"/>
                        <a:ext cx="2571751" cy="735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Рисунок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877" y="252736"/>
            <a:ext cx="5522930" cy="2987352"/>
          </a:xfrm>
          <a:prstGeom prst="rect">
            <a:avLst/>
          </a:prstGeom>
        </p:spPr>
      </p:pic>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p:cNvSpPr/>
          <p:nvPr/>
        </p:nvSpPr>
        <p:spPr>
          <a:xfrm>
            <a:off x="143421" y="534919"/>
            <a:ext cx="3312368" cy="2585323"/>
          </a:xfrm>
          <a:prstGeom prst="rect">
            <a:avLst/>
          </a:prstGeom>
        </p:spPr>
        <p:txBody>
          <a:bodyPr wrap="square">
            <a:spAutoFit/>
          </a:bodyPr>
          <a:lstStyle/>
          <a:p>
            <a:pPr indent="269875"/>
            <a:r>
              <a:rPr lang="fr-FR" sz="1800" i="1" dirty="0" smtClean="0">
                <a:solidFill>
                  <a:srgbClr val="000000"/>
                </a:solidFill>
                <a:latin typeface="Arial" pitchFamily="34" charset="0"/>
                <a:cs typeface="Arial" pitchFamily="34" charset="0"/>
              </a:rPr>
              <a:t>Le Conseil général de la Corrèze a fait le choix, en 2008, de doter les collégiens du département d ’un ordinateur portable dans le but de favoriser les apprentissages et la réussite scolaire, et de réduire la «fracture numérique</a:t>
            </a:r>
            <a:r>
              <a:rPr lang="fr-FR" sz="1800" i="1" dirty="0" smtClean="0">
                <a:solidFill>
                  <a:srgbClr val="000000"/>
                </a:solidFill>
                <a:latin typeface="Arial" pitchFamily="34" charset="0"/>
                <a:cs typeface="Arial" pitchFamily="34" charset="0"/>
              </a:rPr>
              <a:t>».</a:t>
            </a:r>
            <a:endParaRPr lang="ru-RU" sz="1800" dirty="0">
              <a:solidFill>
                <a:srgbClr val="000000"/>
              </a:solidFill>
              <a:latin typeface="Arial" pitchFamily="34" charset="0"/>
              <a:cs typeface="Arial" pitchFamily="34" charset="0"/>
            </a:endParaRPr>
          </a:p>
        </p:txBody>
      </p:sp>
      <p:sp>
        <p:nvSpPr>
          <p:cNvPr id="29" name="Прямоугольник 28"/>
          <p:cNvSpPr/>
          <p:nvPr/>
        </p:nvSpPr>
        <p:spPr>
          <a:xfrm>
            <a:off x="1093775" y="48408"/>
            <a:ext cx="3701654" cy="420051"/>
          </a:xfrm>
          <a:prstGeom prst="rect">
            <a:avLst/>
          </a:prstGeom>
        </p:spPr>
        <p:txBody>
          <a:bodyPr wrap="none">
            <a:spAutoFit/>
          </a:bodyPr>
          <a:lstStyle/>
          <a:p>
            <a:pPr marL="12681" algn="ctr">
              <a:lnSpc>
                <a:spcPts val="2791"/>
              </a:lnSpc>
            </a:pPr>
            <a:r>
              <a:rPr lang="fr-FR" sz="2000" b="1" dirty="0" smtClean="0"/>
              <a:t>Apprendre à lire sans leçons</a:t>
            </a:r>
          </a:p>
        </p:txBody>
      </p:sp>
      <p:pic>
        <p:nvPicPr>
          <p:cNvPr id="4097" name="Picture 1"/>
          <p:cNvPicPr>
            <a:picLocks noChangeAspect="1" noChangeArrowheads="1"/>
          </p:cNvPicPr>
          <p:nvPr/>
        </p:nvPicPr>
        <p:blipFill>
          <a:blip r:embed="rId2"/>
          <a:srcRect/>
          <a:stretch>
            <a:fillRect/>
          </a:stretch>
        </p:blipFill>
        <p:spPr bwMode="auto">
          <a:xfrm>
            <a:off x="6951690" y="3068212"/>
            <a:ext cx="8154959" cy="3599288"/>
          </a:xfrm>
          <a:prstGeom prst="rect">
            <a:avLst/>
          </a:prstGeom>
          <a:noFill/>
          <a:ln w="9525">
            <a:noFill/>
            <a:miter lim="800000"/>
            <a:headEnd/>
            <a:tailEnd/>
          </a:ln>
          <a:effectLst/>
        </p:spPr>
      </p:pic>
      <p:pic>
        <p:nvPicPr>
          <p:cNvPr id="4098" name="Picture 2"/>
          <p:cNvPicPr>
            <a:picLocks noChangeAspect="1" noChangeArrowheads="1"/>
          </p:cNvPicPr>
          <p:nvPr/>
        </p:nvPicPr>
        <p:blipFill>
          <a:blip r:embed="rId3"/>
          <a:srcRect/>
          <a:stretch>
            <a:fillRect/>
          </a:stretch>
        </p:blipFill>
        <p:spPr bwMode="auto">
          <a:xfrm>
            <a:off x="3628968" y="654775"/>
            <a:ext cx="2000264" cy="2376862"/>
          </a:xfrm>
          <a:prstGeom prst="rect">
            <a:avLst/>
          </a:prstGeom>
          <a:noFill/>
          <a:ln w="9525">
            <a:noFill/>
            <a:miter lim="800000"/>
            <a:headEnd/>
            <a:tailEnd/>
          </a:ln>
          <a:effectLst/>
        </p:spPr>
      </p:pic>
    </p:spTree>
    <p:extLst>
      <p:ext uri="{BB962C8B-B14F-4D97-AF65-F5344CB8AC3E}">
        <p14:creationId xmlns:p14="http://schemas.microsoft.com/office/powerpoint/2010/main" val="409908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117639"/>
            <a:ext cx="5572163" cy="386260"/>
          </a:xfrm>
        </p:spPr>
        <p:txBody>
          <a:bodyPr>
            <a:noAutofit/>
          </a:bodyPr>
          <a:lstStyle/>
          <a:p>
            <a:r>
              <a:rPr lang="fr-FR" sz="2800" dirty="0" smtClean="0">
                <a:solidFill>
                  <a:schemeClr val="tx1"/>
                </a:solidFill>
              </a:rPr>
              <a:t>Un ordinateur</a:t>
            </a:r>
            <a:endParaRPr lang="ru-RU" sz="2800" dirty="0">
              <a:solidFill>
                <a:schemeClr val="tx1"/>
              </a:solidFill>
            </a:endParaRPr>
          </a:p>
        </p:txBody>
      </p:sp>
      <p:sp>
        <p:nvSpPr>
          <p:cNvPr id="3" name="Содержимое 2"/>
          <p:cNvSpPr>
            <a:spLocks noGrp="1"/>
          </p:cNvSpPr>
          <p:nvPr>
            <p:ph sz="half" idx="2"/>
          </p:nvPr>
        </p:nvSpPr>
        <p:spPr>
          <a:xfrm>
            <a:off x="247837" y="518529"/>
            <a:ext cx="5346531" cy="276999"/>
          </a:xfrm>
        </p:spPr>
        <p:txBody>
          <a:bodyPr/>
          <a:lstStyle/>
          <a:p>
            <a:pPr algn="ctr">
              <a:buNone/>
            </a:pPr>
            <a:r>
              <a:rPr lang="fr-FR" sz="1800" b="1" dirty="0" smtClean="0">
                <a:solidFill>
                  <a:srgbClr val="000000"/>
                </a:solidFill>
              </a:rPr>
              <a:t>pour chaque enseignant et chaque élève</a:t>
            </a:r>
            <a:endParaRPr lang="ru-RU" sz="1600" b="1" dirty="0">
              <a:solidFill>
                <a:srgbClr val="000000"/>
              </a:solidFill>
            </a:endParaRPr>
          </a:p>
        </p:txBody>
      </p:sp>
      <p:sp>
        <p:nvSpPr>
          <p:cNvPr id="5" name="Прямоугольник 4"/>
          <p:cNvSpPr/>
          <p:nvPr/>
        </p:nvSpPr>
        <p:spPr>
          <a:xfrm>
            <a:off x="93643" y="795528"/>
            <a:ext cx="5572163" cy="2246769"/>
          </a:xfrm>
          <a:prstGeom prst="rect">
            <a:avLst/>
          </a:prstGeom>
        </p:spPr>
        <p:txBody>
          <a:bodyPr wrap="square">
            <a:spAutoFit/>
          </a:bodyPr>
          <a:lstStyle/>
          <a:p>
            <a:pPr indent="269875"/>
            <a:r>
              <a:rPr lang="fr-FR" sz="1400" b="1" dirty="0" smtClean="0">
                <a:solidFill>
                  <a:srgbClr val="000000"/>
                </a:solidFill>
                <a:latin typeface="Arial" pitchFamily="34" charset="0"/>
                <a:cs typeface="Arial" pitchFamily="34" charset="0"/>
              </a:rPr>
              <a:t>Depuis 2008, tous les élèves corréziens de 5ème, 4ème et 3ème et tous leurs enseignants ont été pourvus d’un ordinateur portable, dont les contenus sont adaptés à chacun des niveaux.</a:t>
            </a:r>
          </a:p>
          <a:p>
            <a:pPr indent="269875"/>
            <a:r>
              <a:rPr lang="fr-FR" sz="1400" b="1" dirty="0" smtClean="0">
                <a:solidFill>
                  <a:srgbClr val="000000"/>
                </a:solidFill>
                <a:latin typeface="Arial" pitchFamily="34" charset="0"/>
                <a:cs typeface="Arial" pitchFamily="34" charset="0"/>
              </a:rPr>
              <a:t>Le Conseil général de la Corrèze a décidé en 2010 de poursuivre cette expérience et d’équiper les 2500 élèves de 6ème d’une tablette numérique.</a:t>
            </a:r>
          </a:p>
          <a:p>
            <a:pPr indent="269875"/>
            <a:r>
              <a:rPr lang="fr-FR" sz="1400" b="1" dirty="0" smtClean="0">
                <a:solidFill>
                  <a:srgbClr val="000000"/>
                </a:solidFill>
                <a:latin typeface="Arial" pitchFamily="34" charset="0"/>
                <a:cs typeface="Arial" pitchFamily="34" charset="0"/>
              </a:rPr>
              <a:t>Le principe est de rendre les élèves dépositaires et utilisateurs des machines aussi bien en classe qu’en dehors. Comme pour les ordinateurs portables les élèves garderont les tablettes le soir chez eux.</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21945"/>
            <a:ext cx="4895533" cy="518529"/>
          </a:xfrm>
        </p:spPr>
        <p:txBody>
          <a:bodyPr>
            <a:noAutofit/>
          </a:bodyPr>
          <a:lstStyle/>
          <a:p>
            <a:r>
              <a:rPr lang="en-US" sz="3200" dirty="0" smtClean="0"/>
              <a:t>Usage</a:t>
            </a:r>
            <a:endParaRPr lang="ru-RU" sz="3200" dirty="0"/>
          </a:p>
        </p:txBody>
      </p:sp>
      <p:sp>
        <p:nvSpPr>
          <p:cNvPr id="3" name="Содержимое 2"/>
          <p:cNvSpPr>
            <a:spLocks noGrp="1"/>
          </p:cNvSpPr>
          <p:nvPr>
            <p:ph sz="half" idx="2"/>
          </p:nvPr>
        </p:nvSpPr>
        <p:spPr>
          <a:xfrm>
            <a:off x="143421" y="569734"/>
            <a:ext cx="5522385" cy="2354491"/>
          </a:xfrm>
        </p:spPr>
        <p:txBody>
          <a:bodyPr/>
          <a:lstStyle/>
          <a:p>
            <a:pPr marL="107950" indent="250825">
              <a:buNone/>
            </a:pPr>
            <a:r>
              <a:rPr lang="fr-FR" sz="1700" dirty="0" smtClean="0">
                <a:solidFill>
                  <a:srgbClr val="000000"/>
                </a:solidFill>
              </a:rPr>
              <a:t>Les </a:t>
            </a:r>
            <a:r>
              <a:rPr lang="fr-FR" sz="1700" dirty="0" smtClean="0">
                <a:solidFill>
                  <a:srgbClr val="000000"/>
                </a:solidFill>
              </a:rPr>
              <a:t>tablettes numériques permettent d’offrir aux élèves deux types de ressources: - des micro-applications fermées pédagogiquement ou éducative- ment sélectionnées par les équipes de professeurs (dictionnaires de français et de langues étrangères, calculatrice) - toutes les ressources du Web: les élèves pourront accéder, via le i service wifi du collège à toute la richesse des sites pédagogiques (tels que Wikipedia ou les sites des musées nationaux)</a:t>
            </a:r>
            <a:endParaRPr lang="ru-RU" sz="1700" dirty="0">
              <a:solidFill>
                <a:srgbClr val="00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150451" y="641858"/>
            <a:ext cx="3857651" cy="1892826"/>
          </a:xfrm>
        </p:spPr>
        <p:txBody>
          <a:bodyPr/>
          <a:lstStyle/>
          <a:p>
            <a:pPr marL="0" indent="358775">
              <a:buNone/>
            </a:pPr>
            <a:r>
              <a:rPr lang="fr-FR" sz="1500" dirty="0" smtClean="0">
                <a:solidFill>
                  <a:srgbClr val="000000"/>
                </a:solidFill>
              </a:rPr>
              <a:t> </a:t>
            </a:r>
            <a:r>
              <a:rPr lang="fr-FR" sz="1500" b="1" dirty="0" smtClean="0">
                <a:solidFill>
                  <a:srgbClr val="000000"/>
                </a:solidFill>
              </a:rPr>
              <a:t>La tablette tactile va permettre le développement du livre numérique Pour l’instant les nouveaux usages de la tablette font l’objet de nombreuses études. </a:t>
            </a:r>
            <a:endParaRPr lang="fr-FR" sz="1500" b="1" dirty="0" smtClean="0">
              <a:solidFill>
                <a:srgbClr val="000000"/>
              </a:solidFill>
            </a:endParaRPr>
          </a:p>
          <a:p>
            <a:pPr marL="0" indent="358775">
              <a:buNone/>
            </a:pPr>
            <a:r>
              <a:rPr lang="fr-FR" sz="1500" b="1" dirty="0" smtClean="0">
                <a:solidFill>
                  <a:srgbClr val="000000"/>
                </a:solidFill>
              </a:rPr>
              <a:t>Certes</a:t>
            </a:r>
            <a:r>
              <a:rPr lang="fr-FR" sz="1500" b="1" dirty="0" smtClean="0">
                <a:solidFill>
                  <a:srgbClr val="000000"/>
                </a:solidFill>
              </a:rPr>
              <a:t>, la simplicité d’utilisation, la prise en main rapide, les multiples applications de cet outil font que de nombreuses disciplines se l’approprient</a:t>
            </a:r>
            <a:r>
              <a:rPr lang="fr-FR" sz="1500" dirty="0" smtClean="0">
                <a:solidFill>
                  <a:srgbClr val="000000"/>
                </a:solidFill>
              </a:rPr>
              <a:t>. </a:t>
            </a:r>
            <a:endParaRPr lang="ru-RU" sz="1500" dirty="0">
              <a:solidFill>
                <a:srgbClr val="000000"/>
              </a:solidFill>
            </a:endParaRPr>
          </a:p>
        </p:txBody>
      </p:sp>
      <p:pic>
        <p:nvPicPr>
          <p:cNvPr id="621570" name="Picture 2"/>
          <p:cNvPicPr>
            <a:picLocks noGrp="1" noChangeAspect="1" noChangeArrowheads="1"/>
          </p:cNvPicPr>
          <p:nvPr>
            <p:ph sz="half" idx="3"/>
          </p:nvPr>
        </p:nvPicPr>
        <p:blipFill>
          <a:blip r:embed="rId2"/>
          <a:srcRect/>
          <a:stretch>
            <a:fillRect/>
          </a:stretch>
        </p:blipFill>
        <p:spPr bwMode="auto">
          <a:xfrm>
            <a:off x="4022732" y="619912"/>
            <a:ext cx="1643075" cy="24288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half" idx="2"/>
          </p:nvPr>
        </p:nvSpPr>
        <p:spPr>
          <a:xfrm>
            <a:off x="165081" y="619913"/>
            <a:ext cx="3857651" cy="2228302"/>
          </a:xfrm>
        </p:spPr>
        <p:txBody>
          <a:bodyPr/>
          <a:lstStyle/>
          <a:p>
            <a:pPr>
              <a:buNone/>
            </a:pPr>
            <a:r>
              <a:rPr lang="fr-FR" sz="1600" dirty="0" smtClean="0">
                <a:solidFill>
                  <a:srgbClr val="000000"/>
                </a:solidFill>
              </a:rPr>
              <a:t>   </a:t>
            </a:r>
            <a:r>
              <a:rPr lang="fr-FR" sz="1400" b="1" dirty="0" smtClean="0">
                <a:solidFill>
                  <a:srgbClr val="000000"/>
                </a:solidFill>
              </a:rPr>
              <a:t>Mais les réticences sont nombreuses. Certains privilégient l’usage du manuel scolaire classique. </a:t>
            </a:r>
          </a:p>
          <a:p>
            <a:pPr>
              <a:buNone/>
            </a:pPr>
            <a:r>
              <a:rPr lang="fr-FR" sz="1400" b="1" dirty="0" smtClean="0">
                <a:solidFill>
                  <a:srgbClr val="000000"/>
                </a:solidFill>
              </a:rPr>
              <a:t>  Pierre Mathieu, convaincu nous donne son point de vue: «A terme la ressource va se transformer et le manuel scolaire tel qu’on le connaît va disparaître au profit d’une multitude de petites «granules» pédagogiques que le professeur insérera et associera au cours qu’il construit.</a:t>
            </a:r>
            <a:endParaRPr lang="ru-RU" sz="1400" b="1" dirty="0">
              <a:solidFill>
                <a:srgbClr val="000000"/>
              </a:solidFill>
            </a:endParaRPr>
          </a:p>
        </p:txBody>
      </p:sp>
      <p:pic>
        <p:nvPicPr>
          <p:cNvPr id="621570" name="Picture 2"/>
          <p:cNvPicPr>
            <a:picLocks noGrp="1" noChangeAspect="1" noChangeArrowheads="1"/>
          </p:cNvPicPr>
          <p:nvPr>
            <p:ph sz="half" idx="3"/>
          </p:nvPr>
        </p:nvPicPr>
        <p:blipFill>
          <a:blip r:embed="rId2"/>
          <a:srcRect/>
          <a:stretch>
            <a:fillRect/>
          </a:stretch>
        </p:blipFill>
        <p:spPr bwMode="auto">
          <a:xfrm>
            <a:off x="4022732" y="619912"/>
            <a:ext cx="1643075" cy="24288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0324"/>
            <a:ext cx="4895533" cy="386260"/>
          </a:xfrm>
        </p:spPr>
        <p:txBody>
          <a:bodyPr/>
          <a:lstStyle/>
          <a:p>
            <a:r>
              <a:rPr lang="en-US" dirty="0" err="1" smtClean="0"/>
              <a:t>Compléter</a:t>
            </a:r>
            <a:r>
              <a:rPr lang="en-US" dirty="0" smtClean="0"/>
              <a:t> </a:t>
            </a:r>
            <a:r>
              <a:rPr lang="en-US" dirty="0" err="1" smtClean="0"/>
              <a:t>l’introduction</a:t>
            </a:r>
            <a:endParaRPr lang="ru-RU" dirty="0"/>
          </a:p>
        </p:txBody>
      </p:sp>
      <p:sp>
        <p:nvSpPr>
          <p:cNvPr id="3" name="Содержимое 2"/>
          <p:cNvSpPr>
            <a:spLocks noGrp="1"/>
          </p:cNvSpPr>
          <p:nvPr>
            <p:ph sz="half" idx="2"/>
          </p:nvPr>
        </p:nvSpPr>
        <p:spPr>
          <a:xfrm>
            <a:off x="165081" y="619913"/>
            <a:ext cx="5500725" cy="2271391"/>
          </a:xfrm>
        </p:spPr>
        <p:txBody>
          <a:bodyPr/>
          <a:lstStyle/>
          <a:p>
            <a:pPr marL="0" indent="358775">
              <a:buNone/>
            </a:pPr>
            <a:r>
              <a:rPr lang="fr-FR" sz="1800" dirty="0" smtClean="0">
                <a:solidFill>
                  <a:srgbClr val="000000"/>
                </a:solidFill>
              </a:rPr>
              <a:t>  Sommes-nous à l’orée d’une ________ du livre uniquement électronique? </a:t>
            </a:r>
          </a:p>
          <a:p>
            <a:pPr marL="0" indent="358775">
              <a:buNone/>
            </a:pPr>
            <a:r>
              <a:rPr lang="fr-FR" sz="1800" dirty="0" smtClean="0">
                <a:solidFill>
                  <a:srgbClr val="000000"/>
                </a:solidFill>
              </a:rPr>
              <a:t>De </a:t>
            </a:r>
            <a:r>
              <a:rPr lang="fr-FR" sz="1800" dirty="0" smtClean="0">
                <a:solidFill>
                  <a:srgbClr val="000000"/>
                </a:solidFill>
              </a:rPr>
              <a:t>plus en plus d’ouvrage sont digitalisés et disponibles sur le web. Certains établissements ont même commencé à équiper leurs élèves de tablettes électroniques facilement</a:t>
            </a:r>
            <a:r>
              <a:rPr lang="fr-FR" sz="1800" dirty="0" smtClean="0">
                <a:solidFill>
                  <a:srgbClr val="000000"/>
                </a:solidFill>
              </a:rPr>
              <a:t>______________________, </a:t>
            </a:r>
            <a:r>
              <a:rPr lang="fr-FR" sz="1800" dirty="0" smtClean="0">
                <a:solidFill>
                  <a:srgbClr val="000000"/>
                </a:solidFill>
              </a:rPr>
              <a:t>comme nous allons le voir dans le département français de la Corrèze.</a:t>
            </a:r>
            <a:endParaRPr lang="ru-RU" sz="1800" dirty="0">
              <a:solidFill>
                <a:srgbClr val="0000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0324"/>
            <a:ext cx="4895533" cy="386260"/>
          </a:xfrm>
        </p:spPr>
        <p:txBody>
          <a:bodyPr/>
          <a:lstStyle/>
          <a:p>
            <a:r>
              <a:rPr lang="en-US" dirty="0" err="1" smtClean="0"/>
              <a:t>Compléter</a:t>
            </a:r>
            <a:r>
              <a:rPr lang="en-US" dirty="0" smtClean="0"/>
              <a:t> </a:t>
            </a:r>
            <a:r>
              <a:rPr lang="en-US" dirty="0" err="1" smtClean="0"/>
              <a:t>l’introduction</a:t>
            </a:r>
            <a:endParaRPr lang="ru-RU" dirty="0"/>
          </a:p>
        </p:txBody>
      </p:sp>
      <p:sp>
        <p:nvSpPr>
          <p:cNvPr id="3" name="Содержимое 2"/>
          <p:cNvSpPr>
            <a:spLocks noGrp="1"/>
          </p:cNvSpPr>
          <p:nvPr>
            <p:ph sz="half" idx="2"/>
          </p:nvPr>
        </p:nvSpPr>
        <p:spPr>
          <a:xfrm>
            <a:off x="165081" y="619913"/>
            <a:ext cx="5500725" cy="2271391"/>
          </a:xfrm>
        </p:spPr>
        <p:txBody>
          <a:bodyPr/>
          <a:lstStyle/>
          <a:p>
            <a:pPr>
              <a:buNone/>
            </a:pPr>
            <a:r>
              <a:rPr lang="fr-FR" sz="1800" dirty="0" smtClean="0">
                <a:solidFill>
                  <a:srgbClr val="000000"/>
                </a:solidFill>
              </a:rPr>
              <a:t>  Sommes-nous à l’orée d’une </a:t>
            </a:r>
            <a:r>
              <a:rPr lang="fr-FR" sz="1800" u="sng" dirty="0" smtClean="0">
                <a:solidFill>
                  <a:srgbClr val="000000"/>
                </a:solidFill>
              </a:rPr>
              <a:t>diffusion</a:t>
            </a:r>
            <a:r>
              <a:rPr lang="fr-FR" sz="1800" dirty="0" smtClean="0">
                <a:solidFill>
                  <a:srgbClr val="000000"/>
                </a:solidFill>
              </a:rPr>
              <a:t> du livre uniquement électronique? </a:t>
            </a:r>
          </a:p>
          <a:p>
            <a:pPr>
              <a:buNone/>
            </a:pPr>
            <a:r>
              <a:rPr lang="fr-FR" sz="1800" dirty="0" smtClean="0">
                <a:solidFill>
                  <a:srgbClr val="000000"/>
                </a:solidFill>
              </a:rPr>
              <a:t>  De plus en plus d’ouvrage sont digitalisés et disponibles sur le web. Certains établissements ont même commencé à équiper leurs élèves de tablettes électroniques facilement</a:t>
            </a:r>
            <a:r>
              <a:rPr lang="fr-FR" sz="1800" dirty="0" smtClean="0">
                <a:solidFill>
                  <a:srgbClr val="000000"/>
                </a:solidFill>
              </a:rPr>
              <a:t>______________________, </a:t>
            </a:r>
            <a:r>
              <a:rPr lang="fr-FR" sz="1800" dirty="0" smtClean="0">
                <a:solidFill>
                  <a:srgbClr val="000000"/>
                </a:solidFill>
              </a:rPr>
              <a:t>comme nous allons le voir dans le département français de la Corrèze.</a:t>
            </a:r>
            <a:endParaRPr lang="ru-RU" sz="1800" dirty="0">
              <a:solidFill>
                <a:srgbClr val="00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151222</TotalTime>
  <Words>1381</Words>
  <Application>Microsoft Office PowerPoint</Application>
  <PresentationFormat>Произвольный</PresentationFormat>
  <Paragraphs>102</Paragraphs>
  <Slides>29</Slides>
  <Notes>0</Notes>
  <HiddenSlides>0</HiddenSlides>
  <MMClips>0</MMClips>
  <ScaleCrop>false</ScaleCrop>
  <HeadingPairs>
    <vt:vector size="6" baseType="variant">
      <vt:variant>
        <vt:lpstr>Тема</vt:lpstr>
      </vt:variant>
      <vt:variant>
        <vt:i4>10</vt:i4>
      </vt:variant>
      <vt:variant>
        <vt:lpstr>Внедренные серверы OLE</vt:lpstr>
      </vt:variant>
      <vt:variant>
        <vt:i4>1</vt:i4>
      </vt:variant>
      <vt:variant>
        <vt:lpstr>Заголовки слайдов</vt:lpstr>
      </vt:variant>
      <vt:variant>
        <vt:i4>29</vt:i4>
      </vt:variant>
    </vt:vector>
  </HeadingPairs>
  <TitlesOfParts>
    <vt:vector size="40"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Объект упаковщика для оболочки</vt:lpstr>
      <vt:lpstr>Презентация PowerPoint</vt:lpstr>
      <vt:lpstr>Презентация PowerPoint</vt:lpstr>
      <vt:lpstr>Презентация PowerPoint</vt:lpstr>
      <vt:lpstr>Un ordinateur</vt:lpstr>
      <vt:lpstr>Usage</vt:lpstr>
      <vt:lpstr>Презентация PowerPoint</vt:lpstr>
      <vt:lpstr>Презентация PowerPoint</vt:lpstr>
      <vt:lpstr>Compléter l’introduction</vt:lpstr>
      <vt:lpstr>Compléter l’introduction</vt:lpstr>
      <vt:lpstr>Compléter l’introduction</vt:lpstr>
      <vt:lpstr>Compléter l’introduction</vt:lpstr>
      <vt:lpstr> Vrai ou faux </vt:lpstr>
      <vt:lpstr>Презентация PowerPoint</vt:lpstr>
      <vt:lpstr>Lisez attentivement le texte</vt:lpstr>
      <vt:lpstr>Lisez attentivement le texte</vt:lpstr>
      <vt:lpstr>Lisez attentivement le texte</vt:lpstr>
      <vt:lpstr>Презентация PowerPoint</vt:lpstr>
      <vt:lpstr>Презентация PowerPoint</vt:lpstr>
      <vt:lpstr>Dites le type d’apprenant en observant les images?</vt:lpstr>
      <vt:lpstr>Презентация PowerPoint</vt:lpstr>
      <vt:lpstr>Savez-vous que...</vt:lpstr>
      <vt:lpstr>Les avantages de e-learning</vt:lpstr>
      <vt:lpstr>Les pronoms relatifs</vt:lpstr>
      <vt:lpstr>Réfléchissez</vt:lpstr>
      <vt:lpstr>Attention </vt:lpstr>
      <vt:lpstr>Soulignez la bonne réponse.</vt:lpstr>
      <vt:lpstr>Travaillez vous-même</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Azizbek</cp:lastModifiedBy>
  <cp:revision>1484</cp:revision>
  <dcterms:created xsi:type="dcterms:W3CDTF">2014-10-08T23:03:32Z</dcterms:created>
  <dcterms:modified xsi:type="dcterms:W3CDTF">2020-11-23T05:23:26Z</dcterms:modified>
</cp:coreProperties>
</file>