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9"/>
  </p:notesMasterIdLst>
  <p:sldIdLst>
    <p:sldId id="1356" r:id="rId11"/>
    <p:sldId id="1433" r:id="rId12"/>
    <p:sldId id="1432" r:id="rId13"/>
    <p:sldId id="1435" r:id="rId14"/>
    <p:sldId id="1436" r:id="rId15"/>
    <p:sldId id="1437" r:id="rId16"/>
    <p:sldId id="1444" r:id="rId17"/>
    <p:sldId id="1445" r:id="rId18"/>
    <p:sldId id="1446" r:id="rId19"/>
    <p:sldId id="1447" r:id="rId20"/>
    <p:sldId id="1440" r:id="rId21"/>
    <p:sldId id="1438" r:id="rId22"/>
    <p:sldId id="1441" r:id="rId23"/>
    <p:sldId id="1442" r:id="rId24"/>
    <p:sldId id="1443" r:id="rId25"/>
    <p:sldId id="1448" r:id="rId26"/>
    <p:sldId id="1439" r:id="rId27"/>
    <p:sldId id="1429" r:id="rId28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33"/>
            <p14:sldId id="1432"/>
            <p14:sldId id="1435"/>
            <p14:sldId id="1436"/>
            <p14:sldId id="1437"/>
            <p14:sldId id="1444"/>
            <p14:sldId id="1445"/>
            <p14:sldId id="1446"/>
            <p14:sldId id="1447"/>
            <p14:sldId id="1440"/>
            <p14:sldId id="1438"/>
            <p14:sldId id="1441"/>
            <p14:sldId id="1442"/>
            <p14:sldId id="1443"/>
            <p14:sldId id="1448"/>
            <p14:sldId id="1439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  <p15:guide id="5" orient="horz" pos="1178">
          <p15:clr>
            <a:srgbClr val="A4A3A4"/>
          </p15:clr>
        </p15:guide>
        <p15:guide id="6" orient="horz" pos="821">
          <p15:clr>
            <a:srgbClr val="A4A3A4"/>
          </p15:clr>
        </p15:guide>
        <p15:guide id="7" pos="2988">
          <p15:clr>
            <a:srgbClr val="A4A3A4"/>
          </p15:clr>
        </p15:guide>
        <p15:guide id="8" pos="2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FF"/>
    <a:srgbClr val="DDDDDD"/>
    <a:srgbClr val="B2B2B2"/>
    <a:srgbClr val="FFFFFF"/>
    <a:srgbClr val="808080"/>
    <a:srgbClr val="5F5F5F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41" d="100"/>
          <a:sy n="141" d="100"/>
        </p:scale>
        <p:origin x="672" y="114"/>
      </p:cViewPr>
      <p:guideLst>
        <p:guide orient="horz" pos="742"/>
        <p:guide pos="1882"/>
        <p:guide orient="horz" pos="517"/>
        <p:guide pos="1568"/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2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9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9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9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9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9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9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9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9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3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3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3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3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3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3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529627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529627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529627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529627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4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4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5"/>
            <a:ext cx="7772402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313097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313097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313097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313097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2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80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2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80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8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8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8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8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0" y="12298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6" y="12298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6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0" y="12298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6" y="12298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6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2" y="1229844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4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2" y="2914934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4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2" y="1229844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4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2" y="2914934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4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2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2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6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1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2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5"/>
            <a:ext cx="7772402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5"/>
            <a:ext cx="7772402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5"/>
            <a:ext cx="7772402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1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3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4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28"/>
            <a:ext cx="3813173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3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5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5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5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5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5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5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5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5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38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38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3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1"/>
            <a:ext cx="1764196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9" y="951571"/>
            <a:ext cx="1764196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0" y="951571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1" y="951571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2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5"/>
            <a:ext cx="7772402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5"/>
            <a:ext cx="7772402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1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3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4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28"/>
            <a:ext cx="3813173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2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6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3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5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5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5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5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5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5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5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5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38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38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1"/>
            <a:ext cx="1764196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9" y="951571"/>
            <a:ext cx="1764196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0" y="951571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1" y="951571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2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5"/>
            <a:ext cx="7772402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5"/>
            <a:ext cx="7772402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1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3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4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28"/>
            <a:ext cx="3813173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7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7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5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5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5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5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5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5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5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5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38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38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1"/>
            <a:ext cx="1764196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9" y="951571"/>
            <a:ext cx="1764196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0" y="951571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1" y="951571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2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5"/>
            <a:ext cx="7772402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5"/>
            <a:ext cx="7772402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1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3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4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28"/>
            <a:ext cx="3813173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4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4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4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4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5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5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5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5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5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5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5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5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38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38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1"/>
            <a:ext cx="1764196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9" y="951571"/>
            <a:ext cx="1764196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0" y="951571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1" y="951571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2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5"/>
            <a:ext cx="7772402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5"/>
            <a:ext cx="7772402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1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3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4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28"/>
            <a:ext cx="3813173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5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5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5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5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5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5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5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5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38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38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2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1"/>
            <a:ext cx="1764196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9" y="951571"/>
            <a:ext cx="1764196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0" y="951571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1" y="951571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2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5"/>
            <a:ext cx="7772402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5"/>
            <a:ext cx="7772402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9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9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9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9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1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3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4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28"/>
            <a:ext cx="3813173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9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9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9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9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3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3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3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3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3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3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5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5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5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5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5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5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5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5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38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38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529627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529627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529627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529627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1"/>
            <a:ext cx="1764196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9" y="951571"/>
            <a:ext cx="1764196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0" y="951571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1" y="951571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2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5"/>
            <a:ext cx="7772402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5"/>
            <a:ext cx="7772402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1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3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4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28"/>
            <a:ext cx="3813173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4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4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5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5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5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5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5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5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5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5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38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38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313097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313097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313097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313097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1"/>
            <a:ext cx="1764196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9" y="951571"/>
            <a:ext cx="1764196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0" y="951571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1" y="951571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2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5"/>
            <a:ext cx="7772402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5"/>
            <a:ext cx="7772402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1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3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4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28"/>
            <a:ext cx="3813173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2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80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6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2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80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3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8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8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7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067917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067917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7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1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1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3298771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8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8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5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5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5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5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5"/>
            <a:ext cx="1831086" cy="117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851385"/>
            <a:ext cx="1831086" cy="1170320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851385"/>
            <a:ext cx="1831086" cy="1170320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5"/>
            <a:ext cx="1831086" cy="117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38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3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3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6" y="2082238"/>
            <a:ext cx="2496313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159230"/>
            <a:ext cx="2496313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6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6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9"/>
            <a:ext cx="1034421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0" y="12298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6" y="12298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6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1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3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5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1"/>
            <a:ext cx="1764196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9" y="951571"/>
            <a:ext cx="1764196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0" y="951571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1" y="951571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0" y="12298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6" y="12298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1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6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2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2" y="1229844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4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2" y="2914934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4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8" y="1229843"/>
            <a:ext cx="1150617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2" y="1229844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7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4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8" y="2914933"/>
            <a:ext cx="1150617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2" y="2914934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7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4"/>
            <a:ext cx="2669010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2"/>
            <a:ext cx="1049445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5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2"/>
            <a:ext cx="1049445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2"/>
            <a:ext cx="1049445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5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5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2" y="1229842"/>
            <a:ext cx="1049445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5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5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5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2" y="1229842"/>
            <a:ext cx="1049445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5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5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3"/>
            <a:ext cx="1764196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9" y="951573"/>
            <a:ext cx="1764196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0" y="951573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1" y="951573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3735427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7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2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5"/>
            <a:ext cx="7772402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5"/>
            <a:ext cx="7772402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3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3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3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29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2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4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1" y="373542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7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6" y="3735427"/>
            <a:ext cx="2496313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4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4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4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2291464"/>
            <a:ext cx="2496313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6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0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6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6" y="1047751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6" y="3540743"/>
            <a:ext cx="2496313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6" y="2295740"/>
            <a:ext cx="2496313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2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hyperlink" Target="https://www.facebook.com" TargetMode="Externa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linkedin.com/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twitter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slideLayout" Target="../slideLayouts/slideLayout116.xml"/><Relationship Id="rId55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107.xml"/><Relationship Id="rId54" Type="http://schemas.openxmlformats.org/officeDocument/2006/relationships/slideLayout" Target="../slideLayouts/slideLayout12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slideLayout" Target="../slideLayouts/slideLayout119.xml"/><Relationship Id="rId58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slideLayout" Target="../slideLayouts/slideLayout115.xml"/><Relationship Id="rId57" Type="http://schemas.openxmlformats.org/officeDocument/2006/relationships/slideLayout" Target="../slideLayouts/slideLayout12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slideLayout" Target="../slideLayouts/slideLayout11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slideLayout" Target="../slideLayouts/slideLayout114.xml"/><Relationship Id="rId56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74.xml"/><Relationship Id="rId51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2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00"/>
            <a:ext cx="1620956" cy="230822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1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5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7" y="4799876"/>
            <a:ext cx="115474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3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8"/>
          </p:cNvPr>
          <p:cNvSpPr/>
          <p:nvPr userDrawn="1"/>
        </p:nvSpPr>
        <p:spPr>
          <a:xfrm>
            <a:off x="7994199" y="4690890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9"/>
          </p:cNvPr>
          <p:cNvSpPr/>
          <p:nvPr userDrawn="1"/>
        </p:nvSpPr>
        <p:spPr>
          <a:xfrm>
            <a:off x="8319703" y="4690890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70"/>
          </p:cNvPr>
          <p:cNvSpPr/>
          <p:nvPr userDrawn="1"/>
        </p:nvSpPr>
        <p:spPr>
          <a:xfrm>
            <a:off x="8652658" y="4690890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8" y="4694325"/>
            <a:ext cx="301753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3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7772402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00"/>
            <a:ext cx="1620956" cy="230822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4" y="4719817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1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5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7" y="4799876"/>
            <a:ext cx="115474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3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8" y="4694323"/>
            <a:ext cx="301753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3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2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2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00"/>
            <a:ext cx="1620956" cy="230822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1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5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7" y="4799876"/>
            <a:ext cx="115474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3" y="4690890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8" y="4694325"/>
            <a:ext cx="301753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3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370" r:id="rId58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7772402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00"/>
            <a:ext cx="1620956" cy="230822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4" y="4719817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1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5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7" y="4799876"/>
            <a:ext cx="115474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3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8" y="4694323"/>
            <a:ext cx="301753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3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7772402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00"/>
            <a:ext cx="1620956" cy="230822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4" y="4719817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1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5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7" y="4799876"/>
            <a:ext cx="115474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3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8" y="4694323"/>
            <a:ext cx="301753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3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7772402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00"/>
            <a:ext cx="1620956" cy="230822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4" y="4719817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1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5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7" y="4799876"/>
            <a:ext cx="115474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3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8" y="4694323"/>
            <a:ext cx="301753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3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7772402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00"/>
            <a:ext cx="1620956" cy="230822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4" y="4719817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1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5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7" y="4799876"/>
            <a:ext cx="115474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3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8" y="4694323"/>
            <a:ext cx="301753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3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7772402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00"/>
            <a:ext cx="1620956" cy="230822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4" y="4719817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1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5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7" y="4799876"/>
            <a:ext cx="115474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3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8" y="4694323"/>
            <a:ext cx="301753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3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7772402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00"/>
            <a:ext cx="1620956" cy="230822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4" y="4719817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1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5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7" y="4799876"/>
            <a:ext cx="115474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3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8" y="4694323"/>
            <a:ext cx="301753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3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2"/>
            <a:ext cx="7772402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7772402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00"/>
            <a:ext cx="1620956" cy="230822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4" y="4719817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1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5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7" y="4799876"/>
            <a:ext cx="115474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3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3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8" y="4694323"/>
            <a:ext cx="301753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3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81" y="243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1760" y="348917"/>
            <a:ext cx="4320479" cy="854374"/>
          </a:xfrm>
          <a:prstGeom prst="rect">
            <a:avLst/>
          </a:prstGeom>
        </p:spPr>
        <p:txBody>
          <a:bodyPr vert="horz" wrap="square" lIns="0" tIns="23151" rIns="0" bIns="0" rtlCol="0" anchor="ctr">
            <a:spAutoFit/>
          </a:bodyPr>
          <a:lstStyle/>
          <a:p>
            <a:pPr marL="20131" algn="l">
              <a:lnSpc>
                <a:spcPct val="100000"/>
              </a:lnSpc>
              <a:spcBef>
                <a:spcPts val="181"/>
              </a:spcBef>
            </a:pPr>
            <a:r>
              <a:rPr lang="en-US" sz="5400" b="1" spc="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11924" y="2025111"/>
            <a:ext cx="5724372" cy="2022908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fr-FR" sz="4000" dirty="0">
                <a:solidFill>
                  <a:srgbClr val="002060"/>
                </a:solidFill>
                <a:latin typeface="Arial"/>
                <a:cs typeface="Arial"/>
              </a:rPr>
              <a:t>Thème:  </a:t>
            </a:r>
            <a:endParaRPr lang="fr-FR" sz="40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fr-FR" sz="4000" b="1" dirty="0" smtClean="0">
                <a:solidFill>
                  <a:srgbClr val="002060"/>
                </a:solidFill>
                <a:latin typeface="Arial"/>
                <a:cs typeface="Arial"/>
              </a:rPr>
              <a:t>La dynamique du groupe</a:t>
            </a:r>
            <a:endParaRPr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716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5716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6" y="361577"/>
            <a:ext cx="1728192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804247" y="453007"/>
            <a:ext cx="1944217" cy="764075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 algn="ctr"/>
            <a:r>
              <a:rPr lang="fr-FR" sz="2400" b="1" spc="16" dirty="0" smtClean="0">
                <a:solidFill>
                  <a:srgbClr val="FEFEFE"/>
                </a:solidFill>
                <a:latin typeface="Arial"/>
                <a:cs typeface="Arial"/>
              </a:rPr>
              <a:t>10 </a:t>
            </a:r>
          </a:p>
          <a:p>
            <a:pPr algn="ctr"/>
            <a:r>
              <a:rPr lang="fr-FR" sz="2400" b="1" spc="16" dirty="0" smtClean="0">
                <a:solidFill>
                  <a:srgbClr val="FEFEFE"/>
                </a:solidFill>
                <a:latin typeface="Arial"/>
                <a:cs typeface="Arial"/>
              </a:rPr>
              <a:t>classe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89" l="333" r="98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29" b="2796"/>
          <a:stretch/>
        </p:blipFill>
        <p:spPr>
          <a:xfrm flipH="1">
            <a:off x="5857884" y="2143122"/>
            <a:ext cx="3172250" cy="262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0" grpId="0" animBg="1"/>
      <p:bldP spid="2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928676"/>
            <a:ext cx="3975346" cy="39604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9619" y="2143122"/>
            <a:ext cx="4168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7030A0"/>
                </a:solidFill>
              </a:rPr>
              <a:t>L’expérience inscrit plus sûrement que le conseil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239" y="928676"/>
            <a:ext cx="48829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 </a:t>
            </a:r>
            <a:r>
              <a:rPr lang="fr-FR" sz="2400" b="1" dirty="0" smtClean="0">
                <a:solidFill>
                  <a:srgbClr val="7030A0"/>
                </a:solidFill>
              </a:rPr>
              <a:t>C’est en forgeant qu’on devient forgeron</a:t>
            </a:r>
            <a:endParaRPr lang="fr-FR" b="1" dirty="0" smtClean="0">
              <a:solidFill>
                <a:srgbClr val="7030A0"/>
              </a:solidFill>
            </a:endParaRPr>
          </a:p>
          <a:p>
            <a:endParaRPr lang="fr-FR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4000510"/>
            <a:ext cx="2393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0000"/>
                </a:solidFill>
              </a:rPr>
              <a:t>André Gide</a:t>
            </a:r>
            <a:endParaRPr lang="ru-RU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6017" y="699543"/>
            <a:ext cx="331236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fr-F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Tout</a:t>
            </a: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25156" y="3075807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Français  10,  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p.p</a:t>
            </a:r>
            <a:r>
              <a:rPr lang="fr-FR" b="1" dirty="0">
                <a:solidFill>
                  <a:srgbClr val="FF0000"/>
                </a:solidFill>
              </a:rPr>
              <a:t>.  </a:t>
            </a:r>
            <a:r>
              <a:rPr lang="fr-FR" b="1" dirty="0" smtClean="0">
                <a:solidFill>
                  <a:srgbClr val="FF0000"/>
                </a:solidFill>
              </a:rPr>
              <a:t>116-117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8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480" y="1000114"/>
            <a:ext cx="7458295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93482" y="1142503"/>
            <a:ext cx="4315682" cy="430887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Tout </a:t>
            </a:r>
            <a:r>
              <a:rPr lang="en-US" sz="2800" dirty="0" smtClean="0">
                <a:solidFill>
                  <a:srgbClr val="000000"/>
                </a:solidFill>
              </a:rPr>
              <a:t>le monde </a:t>
            </a:r>
            <a:r>
              <a:rPr lang="en-US" sz="2800" dirty="0" err="1" smtClean="0">
                <a:solidFill>
                  <a:srgbClr val="000000"/>
                </a:solidFill>
              </a:rPr>
              <a:t>coprend</a:t>
            </a:r>
            <a:r>
              <a:rPr lang="fr-FR" sz="2800" dirty="0" smtClean="0">
                <a:solidFill>
                  <a:srgbClr val="000000"/>
                </a:solidFill>
              </a:rPr>
              <a:t>.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3482" y="3143254"/>
            <a:ext cx="631509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31" marR="0" lvl="0" indent="-171431" algn="l" defTabSz="9142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8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Touts</a:t>
            </a:r>
            <a:r>
              <a:rPr kumimoji="0" lang="en-US" sz="2800" b="0" i="0" u="none" strike="noStrike" kern="8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les </a:t>
            </a:r>
            <a:r>
              <a:rPr kumimoji="0" lang="en-US" sz="2800" b="0" i="0" u="none" strike="noStrike" kern="800" cap="none" spc="-1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voisins</a:t>
            </a:r>
            <a:r>
              <a:rPr kumimoji="0" lang="en-US" sz="2800" b="0" i="0" u="none" strike="noStrike" kern="800" cap="none" spc="-1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0" i="0" u="none" strike="noStrike" kern="800" cap="none" spc="-1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sont</a:t>
            </a:r>
            <a:r>
              <a:rPr kumimoji="0" lang="en-US" sz="2800" b="0" i="0" u="none" strike="noStrike" kern="800" cap="none" spc="-1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en </a:t>
            </a:r>
            <a:r>
              <a:rPr kumimoji="0" lang="en-US" sz="2800" b="0" i="0" u="none" strike="noStrike" kern="800" cap="none" spc="-1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vacances</a:t>
            </a:r>
            <a:r>
              <a:rPr kumimoji="0" lang="fr-FR" sz="2800" b="0" i="0" u="none" strike="noStrike" kern="8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lang="en-US" sz="2800" b="0" i="0" u="none" strike="noStrike" kern="8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8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85918" y="4357700"/>
            <a:ext cx="652941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31" marR="0" lvl="0" indent="-171431" algn="l" defTabSz="9142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800" cap="none" spc="-1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Toutes</a:t>
            </a:r>
            <a:r>
              <a:rPr kumimoji="0" lang="en-US" sz="2800" b="0" i="0" u="none" strike="noStrike" kern="8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les </a:t>
            </a:r>
            <a:r>
              <a:rPr kumimoji="0" lang="en-US" sz="2800" b="0" i="0" u="none" strike="noStrike" kern="800" cap="none" spc="-1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maisons</a:t>
            </a:r>
            <a:r>
              <a:rPr kumimoji="0" lang="en-US" sz="2800" b="0" i="0" u="none" strike="noStrike" kern="8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0" i="0" u="none" strike="noStrike" kern="800" cap="none" spc="-1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sont</a:t>
            </a:r>
            <a:r>
              <a:rPr kumimoji="0" lang="en-US" sz="2800" b="0" i="0" u="none" strike="noStrike" kern="8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blanches</a:t>
            </a:r>
            <a:r>
              <a:rPr kumimoji="0" lang="fr-FR" sz="2800" b="0" i="0" u="none" strike="noStrike" kern="8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lang="en-US" sz="2800" b="0" i="0" u="none" strike="noStrike" kern="8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8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714744" y="2145381"/>
            <a:ext cx="431568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31" marR="0" lvl="0" indent="-171431" algn="l" defTabSz="9142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800" cap="none" spc="-1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Toute</a:t>
            </a:r>
            <a:r>
              <a:rPr kumimoji="0" lang="en-US" sz="2800" b="0" i="0" u="none" strike="noStrike" kern="800" cap="none" spc="-1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la </a:t>
            </a:r>
            <a:r>
              <a:rPr kumimoji="0" lang="en-US" sz="2800" b="0" i="0" u="none" strike="noStrike" kern="800" cap="none" spc="-1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ville</a:t>
            </a:r>
            <a:r>
              <a:rPr kumimoji="0" lang="en-US" sz="2800" b="0" i="0" u="none" strike="noStrike" kern="800" cap="none" spc="-1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0" i="0" u="none" strike="noStrike" kern="800" cap="none" spc="-1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</a:t>
            </a:r>
            <a:r>
              <a:rPr kumimoji="0" lang="en-US" sz="2800" b="0" i="0" u="none" strike="noStrike" kern="800" cap="none" spc="-1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0" i="0" u="none" strike="noStrike" kern="800" cap="none" spc="-1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décorée</a:t>
            </a:r>
            <a:r>
              <a:rPr kumimoji="0" lang="fr-FR" sz="2800" b="0" i="0" u="none" strike="noStrike" kern="8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lang="en-US" sz="2800" b="0" i="0" u="none" strike="noStrike" kern="8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2800" b="0" i="0" u="none" strike="noStrike" kern="8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8667" l="1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2502578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  <p:bldP spid="6" grpId="0" build="allAtOnce"/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8"/>
            <a:ext cx="67151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894996" y="1715624"/>
            <a:ext cx="795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Toute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1214428"/>
            <a:ext cx="792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Tout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823143"/>
            <a:ext cx="1476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Solution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2084956"/>
            <a:ext cx="924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Toutes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2454288"/>
            <a:ext cx="795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Toute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5140" y="2956471"/>
            <a:ext cx="935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Touts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1338" y="3356581"/>
            <a:ext cx="792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Tout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65772" y="3756691"/>
            <a:ext cx="795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Touts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94996" y="4214824"/>
            <a:ext cx="924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Toutes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p"/>
      <p:bldP spid="8" grpId="0" build="p"/>
      <p:bldP spid="9" grpId="0" build="allAtOnce"/>
      <p:bldP spid="11" grpId="0" build="p"/>
      <p:bldP spid="12" grpId="0" build="allAtOnce"/>
      <p:bldP spid="14" grpId="0" build="p"/>
      <p:bldP spid="15" grpId="0" build="allAtOnce"/>
      <p:bldP spid="1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928676"/>
            <a:ext cx="5214974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286512" y="823143"/>
            <a:ext cx="3118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Solution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5010" y="2197054"/>
            <a:ext cx="2687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Ils sont tous inscrits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10" y="2566386"/>
            <a:ext cx="2866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Ils sont tous satisfaits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10" y="2935718"/>
            <a:ext cx="3090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Ils sont tous recyclables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9" y="3305050"/>
            <a:ext cx="3443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Ils sont tous dans l’armoire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89" l="333" r="98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29" b="2796"/>
          <a:stretch/>
        </p:blipFill>
        <p:spPr>
          <a:xfrm flipH="1">
            <a:off x="4857752" y="1000114"/>
            <a:ext cx="3977641" cy="31440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3" y="1643056"/>
            <a:ext cx="56436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Regardez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ce</a:t>
            </a:r>
            <a:r>
              <a:rPr lang="en-US" sz="3200" b="1" dirty="0" smtClean="0">
                <a:solidFill>
                  <a:srgbClr val="FF0000"/>
                </a:solidFill>
              </a:rPr>
              <a:t> video et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faites</a:t>
            </a:r>
            <a:r>
              <a:rPr lang="en-US" sz="3200" b="1" dirty="0" smtClean="0">
                <a:solidFill>
                  <a:srgbClr val="FF0000"/>
                </a:solidFill>
              </a:rPr>
              <a:t> attention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Devoir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1" cy="2930033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iscutez en groupe.</a:t>
            </a:r>
          </a:p>
          <a:p>
            <a:pPr algn="ctr">
              <a:buNone/>
            </a:pPr>
            <a:endParaRPr lang="fr-FR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Thème: La lecture et nous</a:t>
            </a:r>
          </a:p>
          <a:p>
            <a:pPr algn="ctr">
              <a:buNone/>
            </a:pPr>
            <a:endParaRPr lang="fr-FR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7" y="1714494"/>
            <a:ext cx="2972405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000496" y="3595974"/>
            <a:ext cx="3642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Suivez les règles du travail en  groupe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" y="-9714"/>
            <a:ext cx="5401575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92081" y="555527"/>
            <a:ext cx="3528393" cy="2800767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defTabSz="914298"/>
            <a:r>
              <a:rPr lang="en-US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Merci  </a:t>
            </a:r>
            <a:endParaRPr lang="en-US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defTabSz="914298"/>
            <a:r>
              <a:rPr lang="en-US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pour  </a:t>
            </a:r>
          </a:p>
          <a:p>
            <a:pPr defTabSz="914298"/>
            <a:r>
              <a:rPr lang="en-US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</a:t>
            </a:r>
            <a:r>
              <a:rPr lang="en-US" sz="4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votre</a:t>
            </a:r>
            <a:r>
              <a:rPr lang="en-US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</a:p>
          <a:p>
            <a:pPr defTabSz="914298"/>
            <a:r>
              <a:rPr lang="en-US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attention</a:t>
            </a:r>
            <a:r>
              <a:rPr lang="en-US" sz="4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52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" y="123478"/>
            <a:ext cx="4857749" cy="50200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9991" y="411510"/>
            <a:ext cx="42484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 «Apprendre</a:t>
            </a:r>
            <a:r>
              <a:rPr lang="fr-FR" sz="24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,  </a:t>
            </a:r>
            <a:r>
              <a:rPr lang="fr-FR" sz="24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c’est  </a:t>
            </a:r>
            <a:r>
              <a:rPr lang="fr-FR" sz="24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déposer  </a:t>
            </a:r>
            <a:r>
              <a:rPr lang="fr-FR" sz="24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de  </a:t>
            </a:r>
            <a:r>
              <a:rPr lang="fr-FR" sz="24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l’or  dans  la  </a:t>
            </a:r>
            <a:r>
              <a:rPr lang="fr-FR" sz="24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banque  </a:t>
            </a:r>
            <a:r>
              <a:rPr lang="fr-FR" sz="24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de  son </a:t>
            </a:r>
            <a:r>
              <a:rPr lang="fr-FR" sz="24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esprit»,  -  déclare  </a:t>
            </a:r>
            <a:r>
              <a:rPr lang="fr-FR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Shad  Helmstetter</a:t>
            </a:r>
            <a:r>
              <a:rPr lang="fr-FR" sz="40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                    </a:t>
            </a:r>
            <a:endParaRPr lang="fr-F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9115" y="2448823"/>
            <a:ext cx="3919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«On  commence  à  vieillir  quand  on  finit  d’apprendre»,  -</a:t>
            </a:r>
            <a:r>
              <a:rPr lang="fr-FR" sz="2400" dirty="0" smtClean="0">
                <a:latin typeface="Arial Rounded MT Bold" panose="020F0704030504030204" pitchFamily="34" charset="0"/>
              </a:rPr>
              <a:t>  </a:t>
            </a:r>
            <a:r>
              <a:rPr lang="fr-FR" sz="24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constate</a:t>
            </a:r>
            <a:r>
              <a:rPr lang="fr-FR" sz="2400" dirty="0" smtClean="0">
                <a:latin typeface="Arial Rounded MT Bold" panose="020F0704030504030204" pitchFamily="34" charset="0"/>
              </a:rPr>
              <a:t>  </a:t>
            </a:r>
            <a:r>
              <a:rPr lang="fr-FR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le  proverbe  japonais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466" y="127659"/>
            <a:ext cx="8342005" cy="1011313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fr-FR" sz="3200" dirty="0">
                <a:solidFill>
                  <a:schemeClr val="bg1"/>
                </a:solidFill>
              </a:rPr>
              <a:t>La dynamique du groupe</a:t>
            </a:r>
            <a:br>
              <a:rPr lang="fr-FR" sz="3200" dirty="0">
                <a:solidFill>
                  <a:schemeClr val="bg1"/>
                </a:solidFill>
              </a:rPr>
            </a:b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6" name="Right Arrow 14">
            <a:extLst>
              <a:ext uri="{FF2B5EF4-FFF2-40B4-BE49-F238E27FC236}">
                <a16:creationId xmlns:a16="http://schemas.microsoft.com/office/drawing/2014/main" id="{F05DBD00-73E1-4FC4-AA1B-919D9D70960D}"/>
              </a:ext>
            </a:extLst>
          </p:cNvPr>
          <p:cNvSpPr/>
          <p:nvPr/>
        </p:nvSpPr>
        <p:spPr>
          <a:xfrm>
            <a:off x="2285985" y="697886"/>
            <a:ext cx="588396" cy="685377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5">
            <a:extLst>
              <a:ext uri="{FF2B5EF4-FFF2-40B4-BE49-F238E27FC236}">
                <a16:creationId xmlns:a16="http://schemas.microsoft.com/office/drawing/2014/main" id="{834DD015-CEA7-472D-A16B-764CE5967173}"/>
              </a:ext>
            </a:extLst>
          </p:cNvPr>
          <p:cNvSpPr/>
          <p:nvPr/>
        </p:nvSpPr>
        <p:spPr>
          <a:xfrm>
            <a:off x="4961878" y="697886"/>
            <a:ext cx="588396" cy="685377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93F01E-BCC4-418C-917E-F22890E1C174}"/>
              </a:ext>
            </a:extLst>
          </p:cNvPr>
          <p:cNvSpPr txBox="1"/>
          <p:nvPr/>
        </p:nvSpPr>
        <p:spPr>
          <a:xfrm>
            <a:off x="498389" y="875922"/>
            <a:ext cx="1985381" cy="384705"/>
          </a:xfrm>
          <a:prstGeom prst="rect">
            <a:avLst/>
          </a:prstGeom>
          <a:solidFill>
            <a:srgbClr val="0070C0"/>
          </a:solidFill>
        </p:spPr>
        <p:txBody>
          <a:bodyPr wrap="square" lIns="182863" tIns="91432" rIns="182863" bIns="91432" rtlCol="0" anchor="ctr" anchorCtr="0">
            <a:spAutoFit/>
          </a:bodyPr>
          <a:lstStyle/>
          <a:p>
            <a:pPr marL="685741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4DAD75-4F36-4D2A-BB18-4DCBF35F8D5E}"/>
              </a:ext>
            </a:extLst>
          </p:cNvPr>
          <p:cNvSpPr txBox="1"/>
          <p:nvPr/>
        </p:nvSpPr>
        <p:spPr>
          <a:xfrm>
            <a:off x="2983962" y="933207"/>
            <a:ext cx="2251796" cy="384705"/>
          </a:xfrm>
          <a:prstGeom prst="rect">
            <a:avLst/>
          </a:prstGeom>
          <a:solidFill>
            <a:srgbClr val="0070C0"/>
          </a:solidFill>
        </p:spPr>
        <p:txBody>
          <a:bodyPr wrap="square" lIns="182863" tIns="91432" rIns="182863" bIns="91432" rtlCol="0" anchor="ctr" anchorCtr="0">
            <a:spAutoFit/>
          </a:bodyPr>
          <a:lstStyle/>
          <a:p>
            <a:pPr marL="644073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68E661-C1A8-4EBE-8982-54E758341FCD}"/>
              </a:ext>
            </a:extLst>
          </p:cNvPr>
          <p:cNvSpPr txBox="1"/>
          <p:nvPr/>
        </p:nvSpPr>
        <p:spPr>
          <a:xfrm>
            <a:off x="5625215" y="833906"/>
            <a:ext cx="2804439" cy="384705"/>
          </a:xfrm>
          <a:prstGeom prst="rect">
            <a:avLst/>
          </a:prstGeom>
          <a:solidFill>
            <a:srgbClr val="0070C0"/>
          </a:solidFill>
        </p:spPr>
        <p:txBody>
          <a:bodyPr wrap="square" lIns="182863" tIns="91432" rIns="182863" bIns="91432" rtlCol="0" anchor="ctr" anchorCtr="0">
            <a:spAutoFit/>
          </a:bodyPr>
          <a:lstStyle/>
          <a:p>
            <a:pPr marL="644073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60627"/>
            <a:ext cx="7786741" cy="366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ight Arrow 15">
            <a:extLst>
              <a:ext uri="{FF2B5EF4-FFF2-40B4-BE49-F238E27FC236}">
                <a16:creationId xmlns:a16="http://schemas.microsoft.com/office/drawing/2014/main" id="{834DD015-CEA7-472D-A16B-764CE5967173}"/>
              </a:ext>
            </a:extLst>
          </p:cNvPr>
          <p:cNvSpPr/>
          <p:nvPr/>
        </p:nvSpPr>
        <p:spPr>
          <a:xfrm>
            <a:off x="8232076" y="697886"/>
            <a:ext cx="588396" cy="685377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09E-7 3.64527E-6 L -0.04134 3.64527E-6 " pathEditMode="relative" rAng="0" ptsTypes="AA">
                                      <p:cBhvr>
                                        <p:cTn id="14" dur="3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072E-6 3.64527E-6 L -0.04134 3.64527E-6 " pathEditMode="relative" rAng="0" ptsTypes="AA">
                                      <p:cBhvr>
                                        <p:cTn id="24" dur="3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072E-6 3.64527E-6 L -0.04134 3.64527E-6 " pathEditMode="relative" rAng="0" ptsTypes="AA">
                                      <p:cBhvr>
                                        <p:cTn id="34" dur="3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1" grpId="0" animBg="1"/>
      <p:bldP spid="22" grpId="0" animBg="1"/>
      <p:bldP spid="23" grpId="0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481" y="2143122"/>
            <a:ext cx="8536238" cy="267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915988"/>
            <a:ext cx="2541156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333" y="823143"/>
            <a:ext cx="2757141" cy="174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928676"/>
            <a:ext cx="6357982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4" y="892957"/>
            <a:ext cx="75295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47" y="3291830"/>
            <a:ext cx="4104457" cy="1702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3" y="0"/>
            <a:ext cx="7772402" cy="823143"/>
          </a:xfrm>
        </p:spPr>
        <p:txBody>
          <a:bodyPr>
            <a:noAutofit/>
          </a:bodyPr>
          <a:lstStyle/>
          <a:p>
            <a:r>
              <a:rPr lang="en-US" sz="5400" dirty="0" err="1" smtClean="0"/>
              <a:t>Lisez</a:t>
            </a:r>
            <a:r>
              <a:rPr lang="en-US" sz="5400" dirty="0" smtClean="0"/>
              <a:t> </a:t>
            </a:r>
            <a:endParaRPr lang="ru-RU" sz="5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696" y="1000114"/>
            <a:ext cx="86535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/>
              <a:t>Lisez</a:t>
            </a:r>
            <a:r>
              <a:rPr lang="en-US" sz="4800" dirty="0" smtClean="0"/>
              <a:t>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14"/>
            <a:ext cx="864399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928676"/>
            <a:ext cx="3975346" cy="39604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868" y="1214428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0000"/>
                </a:solidFill>
              </a:rPr>
              <a:t>Tu me dis, j’oublie.</a:t>
            </a:r>
          </a:p>
          <a:p>
            <a:r>
              <a:rPr lang="fr-FR" sz="2400" b="1" dirty="0" smtClean="0">
                <a:solidFill>
                  <a:srgbClr val="000000"/>
                </a:solidFill>
              </a:rPr>
              <a:t>Tu m’enseigne, je me souviens.</a:t>
            </a:r>
          </a:p>
          <a:p>
            <a:r>
              <a:rPr lang="fr-FR" sz="2400" b="1" dirty="0" smtClean="0">
                <a:solidFill>
                  <a:srgbClr val="000000"/>
                </a:solidFill>
              </a:rPr>
              <a:t>Tu m’impliques, j’apprends. 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3286130"/>
            <a:ext cx="392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000000"/>
                </a:solidFill>
              </a:rPr>
              <a:t>Benjamin Franklin</a:t>
            </a:r>
            <a:endParaRPr lang="ru-RU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151272</TotalTime>
  <Words>182</Words>
  <Application>Microsoft Office PowerPoint</Application>
  <PresentationFormat>Экран (16:9)</PresentationFormat>
  <Paragraphs>53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18</vt:i4>
      </vt:variant>
    </vt:vector>
  </HeadingPairs>
  <TitlesOfParts>
    <vt:vector size="34" baseType="lpstr">
      <vt:lpstr>Arial</vt:lpstr>
      <vt:lpstr>Arial Rounded MT Bold</vt:lpstr>
      <vt:lpstr>Calibri</vt:lpstr>
      <vt:lpstr>Comic Sans MS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Français</vt:lpstr>
      <vt:lpstr>Презентация PowerPoint</vt:lpstr>
      <vt:lpstr>La dynamique du groupe </vt:lpstr>
      <vt:lpstr>Презентация PowerPoint</vt:lpstr>
      <vt:lpstr>Презентация PowerPoint</vt:lpstr>
      <vt:lpstr>Презентация PowerPoint</vt:lpstr>
      <vt:lpstr>Lisez </vt:lpstr>
      <vt:lpstr>Lisez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Devoir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1503</cp:revision>
  <dcterms:created xsi:type="dcterms:W3CDTF">2014-10-08T23:03:32Z</dcterms:created>
  <dcterms:modified xsi:type="dcterms:W3CDTF">2021-01-07T05:37:22Z</dcterms:modified>
</cp:coreProperties>
</file>