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14" r:id="rId12"/>
    <p:sldId id="1415" r:id="rId13"/>
    <p:sldId id="1416" r:id="rId14"/>
    <p:sldId id="1417" r:id="rId15"/>
    <p:sldId id="1418" r:id="rId16"/>
    <p:sldId id="1419" r:id="rId17"/>
    <p:sldId id="1420" r:id="rId18"/>
    <p:sldId id="1421" r:id="rId19"/>
    <p:sldId id="1402" r:id="rId20"/>
    <p:sldId id="1423" r:id="rId21"/>
    <p:sldId id="1424" r:id="rId22"/>
    <p:sldId id="1422" r:id="rId23"/>
    <p:sldId id="1425" r:id="rId24"/>
    <p:sldId id="1426" r:id="rId25"/>
    <p:sldId id="1427" r:id="rId26"/>
    <p:sldId id="1428" r:id="rId27"/>
    <p:sldId id="1429" r:id="rId28"/>
    <p:sldId id="1430" r:id="rId29"/>
    <p:sldId id="1431" r:id="rId30"/>
    <p:sldId id="1432" r:id="rId31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16"/>
            <p14:sldId id="1417"/>
            <p14:sldId id="1418"/>
            <p14:sldId id="1419"/>
            <p14:sldId id="1420"/>
            <p14:sldId id="1421"/>
            <p14:sldId id="1402"/>
            <p14:sldId id="1423"/>
            <p14:sldId id="1424"/>
            <p14:sldId id="1422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FFCC0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1" d="100"/>
          <a:sy n="141" d="100"/>
        </p:scale>
        <p:origin x="672" y="114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" Target="slide12.xml"/><Relationship Id="rId7" Type="http://schemas.openxmlformats.org/officeDocument/2006/relationships/image" Target="../media/image11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8" y="2587904"/>
            <a:ext cx="2528900" cy="25717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5" y="2543443"/>
            <a:ext cx="2528900" cy="2571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566623"/>
            <a:ext cx="2528900" cy="2571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" y="2514798"/>
            <a:ext cx="2528900" cy="257175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en-US" sz="540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98674" y="1894370"/>
            <a:ext cx="5057502" cy="1489429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fr-FR" sz="3200" dirty="0">
                <a:solidFill>
                  <a:srgbClr val="002060"/>
                </a:solidFill>
                <a:latin typeface="Arial"/>
                <a:cs typeface="Arial"/>
              </a:rPr>
              <a:t>Thème:  </a:t>
            </a:r>
            <a:endParaRPr lang="fr-FR" sz="32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fr-FR" sz="3200" b="1" dirty="0" smtClean="0">
                <a:solidFill>
                  <a:srgbClr val="002060"/>
                </a:solidFill>
                <a:latin typeface="Arial"/>
                <a:cs typeface="Arial"/>
              </a:rPr>
              <a:t>Le palmarès des métiers qui recruteront en 2015</a:t>
            </a:r>
            <a:endParaRPr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4547" y="1983317"/>
            <a:ext cx="545620" cy="12593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94547" y="3328580"/>
            <a:ext cx="545620" cy="12593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491629"/>
            <a:ext cx="3589157" cy="36371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58" y="8382"/>
            <a:ext cx="2528900" cy="25717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0"/>
            <a:ext cx="2528900" cy="2571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5" y="8382"/>
            <a:ext cx="2528900" cy="2571750"/>
          </a:xfrm>
          <a:prstGeom prst="rect">
            <a:avLst/>
          </a:prstGeom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6" y="361576"/>
            <a:ext cx="172819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804248" y="453007"/>
            <a:ext cx="1944216" cy="764075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10 </a:t>
            </a:r>
          </a:p>
          <a:p>
            <a:pPr algn="ctr"/>
            <a:r>
              <a:rPr lang="fr-FR" sz="2400" b="1" spc="16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00" y="32936"/>
            <a:ext cx="2528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08" y="236752"/>
            <a:ext cx="9000492" cy="395759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fr-FR" sz="2400" dirty="0" smtClean="0"/>
              <a:t>Le palmarès des métiers qui recruteront en 2015 (p. 107) </a:t>
            </a:r>
            <a:endParaRPr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54270" y="1941971"/>
            <a:ext cx="3333574" cy="89806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600" b="1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lang="en-US" sz="1600" b="1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</a:p>
          <a:p>
            <a:pPr defTabSz="914298">
              <a:spcAft>
                <a:spcPts val="149"/>
              </a:spcAft>
              <a:defRPr/>
            </a:pP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sujet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l’article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Nommez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métiers  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cités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(…)  </a:t>
            </a:r>
            <a:endParaRPr lang="en-US" sz="1600" kern="0" spc="-52" dirty="0">
              <a:solidFill>
                <a:srgbClr val="57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0477" y="2880470"/>
            <a:ext cx="3219559" cy="79291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fr-FR" sz="1400" b="1" kern="0" spc="-52" dirty="0" smtClean="0">
                <a:solidFill>
                  <a:srgbClr val="57565A"/>
                </a:solidFill>
              </a:rPr>
              <a:t>Lisez  les  affirmations  et  relevez  dans  l’article  ce  qui  permet  de  les  justifier.</a:t>
            </a:r>
            <a:endParaRPr lang="en-US" sz="1400" kern="0" dirty="0">
              <a:solidFill>
                <a:srgbClr val="57565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7227" y="1053052"/>
            <a:ext cx="3330617" cy="885243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600" b="1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Vocabualire</a:t>
            </a:r>
            <a:r>
              <a:rPr lang="en-US" sz="1600" b="1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:  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le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palmarès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,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recruter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,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concentrer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,  la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féminisation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,  </a:t>
            </a:r>
            <a:r>
              <a:rPr lang="en-US" sz="1600" kern="0" spc="-52" dirty="0" err="1" smtClean="0">
                <a:solidFill>
                  <a:srgbClr val="57565A"/>
                </a:solidFill>
                <a:latin typeface="Open Sans" panose="020B0606030504020204" pitchFamily="34" charset="0"/>
              </a:rPr>
              <a:t>l’opportunité</a:t>
            </a:r>
            <a:r>
              <a:rPr lang="en-US" sz="1600" kern="0" spc="-52" dirty="0" smtClean="0">
                <a:solidFill>
                  <a:srgbClr val="57565A"/>
                </a:solidFill>
                <a:latin typeface="Open Sans" panose="020B0606030504020204" pitchFamily="34" charset="0"/>
              </a:rPr>
              <a:t>,  (…)      </a:t>
            </a:r>
            <a:r>
              <a:rPr lang="en-US" sz="1600" kern="0" dirty="0" smtClean="0">
                <a:solidFill>
                  <a:srgbClr val="57565A"/>
                </a:solidFill>
              </a:rPr>
              <a:t> </a:t>
            </a:r>
            <a:endParaRPr lang="en-US" sz="1600" kern="0" dirty="0">
              <a:solidFill>
                <a:srgbClr val="57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0273" y="3777652"/>
            <a:ext cx="3327571" cy="792910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1400" b="1" kern="0" dirty="0" err="1" smtClean="0">
                <a:solidFill>
                  <a:srgbClr val="57565A"/>
                </a:solidFill>
              </a:rPr>
              <a:t>Complétez</a:t>
            </a:r>
            <a:r>
              <a:rPr lang="en-US" sz="1400" b="1" kern="0" dirty="0" smtClean="0">
                <a:solidFill>
                  <a:srgbClr val="57565A"/>
                </a:solidFill>
              </a:rPr>
              <a:t>  les  </a:t>
            </a:r>
            <a:r>
              <a:rPr lang="en-US" sz="1400" b="1" kern="0" dirty="0" err="1" smtClean="0">
                <a:solidFill>
                  <a:srgbClr val="57565A"/>
                </a:solidFill>
              </a:rPr>
              <a:t>prévisions</a:t>
            </a:r>
            <a:r>
              <a:rPr lang="en-US" sz="1400" b="1" kern="0" dirty="0" smtClean="0">
                <a:solidFill>
                  <a:srgbClr val="57565A"/>
                </a:solidFill>
              </a:rPr>
              <a:t>  avec  les  expressions  de  temps  </a:t>
            </a:r>
            <a:r>
              <a:rPr lang="en-US" sz="1400" b="1" kern="0" dirty="0" err="1" smtClean="0">
                <a:solidFill>
                  <a:srgbClr val="57565A"/>
                </a:solidFill>
              </a:rPr>
              <a:t>utilisés</a:t>
            </a:r>
            <a:r>
              <a:rPr lang="en-US" sz="1400" b="1" kern="0" dirty="0" smtClean="0">
                <a:solidFill>
                  <a:srgbClr val="57565A"/>
                </a:solidFill>
              </a:rPr>
              <a:t>  </a:t>
            </a:r>
            <a:r>
              <a:rPr lang="en-US" sz="1400" b="1" kern="0" dirty="0" err="1" smtClean="0">
                <a:solidFill>
                  <a:srgbClr val="57565A"/>
                </a:solidFill>
              </a:rPr>
              <a:t>dans</a:t>
            </a:r>
            <a:r>
              <a:rPr lang="en-US" sz="1400" b="1" kern="0" dirty="0" smtClean="0">
                <a:solidFill>
                  <a:srgbClr val="57565A"/>
                </a:solidFill>
              </a:rPr>
              <a:t>  </a:t>
            </a:r>
            <a:r>
              <a:rPr lang="en-US" sz="1400" b="1" kern="0" dirty="0" err="1" smtClean="0">
                <a:solidFill>
                  <a:srgbClr val="57565A"/>
                </a:solidFill>
              </a:rPr>
              <a:t>l’article</a:t>
            </a:r>
            <a:r>
              <a:rPr lang="en-US" sz="1400" b="1" kern="0" dirty="0" smtClean="0">
                <a:solidFill>
                  <a:srgbClr val="57565A"/>
                </a:solidFill>
              </a:rPr>
              <a:t>.</a:t>
            </a:r>
            <a:endParaRPr lang="en-US" sz="1400" b="1" kern="0" dirty="0">
              <a:solidFill>
                <a:srgbClr val="57565A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4409982" y="1187417"/>
            <a:ext cx="0" cy="3301312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>
            <a:hlinkClick r:id="rId2" action="ppaction://hlinksldjump"/>
          </p:cNvPr>
          <p:cNvSpPr/>
          <p:nvPr/>
        </p:nvSpPr>
        <p:spPr>
          <a:xfrm>
            <a:off x="4875989" y="1164318"/>
            <a:ext cx="675074" cy="674991"/>
          </a:xfrm>
          <a:prstGeom prst="ellipse">
            <a:avLst/>
          </a:prstGeom>
          <a:solidFill>
            <a:srgbClr val="FF7C8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>
            <a:hlinkClick r:id="rId3" action="ppaction://hlinksldjump"/>
          </p:cNvPr>
          <p:cNvSpPr/>
          <p:nvPr/>
        </p:nvSpPr>
        <p:spPr>
          <a:xfrm>
            <a:off x="4875989" y="2054118"/>
            <a:ext cx="675074" cy="674991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>
            <a:hlinkClick r:id="rId4" action="ppaction://hlinksldjump"/>
          </p:cNvPr>
          <p:cNvSpPr/>
          <p:nvPr/>
        </p:nvSpPr>
        <p:spPr>
          <a:xfrm>
            <a:off x="4875989" y="2943918"/>
            <a:ext cx="675074" cy="6749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>
            <a:hlinkClick r:id="rId5" action="ppaction://hlinksldjump"/>
          </p:cNvPr>
          <p:cNvSpPr/>
          <p:nvPr/>
        </p:nvSpPr>
        <p:spPr>
          <a:xfrm>
            <a:off x="4875989" y="3833718"/>
            <a:ext cx="675074" cy="674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3" name="Управляющая кнопка: далее 2">
            <a:hlinkClick r:id="rId6" action="ppaction://hlinksldjump" highlightClick="1"/>
          </p:cNvPr>
          <p:cNvSpPr/>
          <p:nvPr/>
        </p:nvSpPr>
        <p:spPr>
          <a:xfrm>
            <a:off x="4326489" y="4561965"/>
            <a:ext cx="495057" cy="41151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1720"/>
            <a:ext cx="2743200" cy="285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2" y="843558"/>
            <a:ext cx="2528900" cy="25717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8" y="843558"/>
            <a:ext cx="2528900" cy="2571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" y="2421484"/>
            <a:ext cx="2528900" cy="25717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9" y="2415763"/>
            <a:ext cx="2528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355976" y="4587974"/>
            <a:ext cx="521208" cy="4445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1">
            <a:hlinkClick r:id="rId3" action="ppaction://hlinksldjump"/>
          </p:cNvPr>
          <p:cNvSpPr/>
          <p:nvPr/>
        </p:nvSpPr>
        <p:spPr>
          <a:xfrm>
            <a:off x="719572" y="360006"/>
            <a:ext cx="675074" cy="674991"/>
          </a:xfrm>
          <a:prstGeom prst="ellipse">
            <a:avLst/>
          </a:prstGeom>
          <a:solidFill>
            <a:srgbClr val="FF7C8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8866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2400" b="1" kern="0" spc="-52" dirty="0" err="1">
                <a:solidFill>
                  <a:srgbClr val="000000"/>
                </a:solidFill>
                <a:latin typeface="Open Sans" panose="020B0606030504020204" pitchFamily="34" charset="0"/>
              </a:rPr>
              <a:t>Vocabualire</a:t>
            </a:r>
            <a:r>
              <a:rPr lang="en-US" sz="2400" b="1" kern="0" spc="-52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: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203598"/>
            <a:ext cx="7164796" cy="350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palmarès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-  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recruter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fonction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de     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odifier                 -  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s’accompagner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concentrer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kern="0" spc="-52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</a:t>
            </a:r>
            <a:endParaRPr lang="en-US" kern="0" spc="-52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l’opportunité</a:t>
            </a:r>
            <a:r>
              <a:rPr lang="en-US" kern="0" spc="-52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kern="0" spc="-52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 </a:t>
            </a:r>
            <a:endParaRPr lang="en-US" kern="0" spc="-52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298">
              <a:lnSpc>
                <a:spcPct val="150000"/>
              </a:lnSpc>
              <a:spcAft>
                <a:spcPts val="149"/>
              </a:spcAft>
              <a:defRPr/>
            </a:pPr>
            <a:endParaRPr lang="en-US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7668344" y="1048857"/>
            <a:ext cx="1238442" cy="24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355976" y="4587974"/>
            <a:ext cx="521208" cy="4445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13">
            <a:hlinkClick r:id="rId3" action="ppaction://hlinksldjump"/>
          </p:cNvPr>
          <p:cNvSpPr/>
          <p:nvPr/>
        </p:nvSpPr>
        <p:spPr>
          <a:xfrm>
            <a:off x="611560" y="135414"/>
            <a:ext cx="675074" cy="674991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7412" y="23732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sz="2400" b="1" kern="0" spc="-52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818871"/>
            <a:ext cx="86409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defTabSz="914298">
              <a:spcAft>
                <a:spcPts val="600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kern="0" spc="-52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  </a:t>
            </a:r>
            <a:r>
              <a:rPr lang="en-US" kern="0" spc="-52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sujet</a:t>
            </a:r>
            <a:r>
              <a:rPr lang="en-US" kern="0" spc="-52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  </a:t>
            </a:r>
            <a:r>
              <a:rPr lang="en-US" kern="0" spc="-52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l’article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- Le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sujet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l’article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métiers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on  aura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besoin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prochaines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années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indent="355600" defTabSz="914298">
              <a:spcAft>
                <a:spcPts val="600"/>
              </a:spcAft>
              <a:defRPr/>
            </a:pP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Nommez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 métiers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cités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-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enseignants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cadres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administratifs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dirigeants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ceux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concernent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transport et la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logistique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santé, le commerce et la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etc.</a:t>
            </a:r>
          </a:p>
          <a:p>
            <a:pPr indent="355600" defTabSz="914298"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secteurs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et  métiers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où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besoins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seront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plus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prochaines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années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-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L’enseignement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l’administration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le  service.   </a:t>
            </a:r>
          </a:p>
          <a:p>
            <a:pPr indent="355600" defTabSz="914298">
              <a:spcAft>
                <a:spcPts val="600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Combien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recrutera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l’enseignement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-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L’enseignement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recrutera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345000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personnes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</a:p>
          <a:p>
            <a:pPr indent="355600" defTabSz="914298">
              <a:spcAft>
                <a:spcPts val="600"/>
              </a:spcAft>
              <a:defRPr/>
            </a:pP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Est-ce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les  cadres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administratifs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dirigeants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augmentera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-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Oui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population  des cadres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administratifs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dirigeants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augmentera</a:t>
            </a:r>
            <a:r>
              <a:rPr lang="en-US" kern="0" spc="-52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kern="0" spc="-52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355600" defTabSz="914298">
              <a:defRPr/>
            </a:pP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féminisation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accompagnera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secteurs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l’économie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-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kern="0" spc="-52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l’enseignement</a:t>
            </a:r>
            <a:r>
              <a:rPr lang="en-US" kern="0" spc="-52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formation et la communication.    </a:t>
            </a:r>
            <a:endParaRPr lang="en-US" kern="0" spc="-52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4355976" y="4587974"/>
            <a:ext cx="521208" cy="4445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14">
            <a:hlinkClick r:id="rId3" action="ppaction://hlinksldjump"/>
          </p:cNvPr>
          <p:cNvSpPr/>
          <p:nvPr/>
        </p:nvSpPr>
        <p:spPr>
          <a:xfrm>
            <a:off x="467544" y="110018"/>
            <a:ext cx="675074" cy="6749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618" y="110018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Lisez ces affirmations  et  relevez  dans  l’article  ce  qui  permet  </a:t>
            </a:r>
          </a:p>
          <a:p>
            <a:r>
              <a:rPr lang="fr-FR" b="1" dirty="0" smtClean="0"/>
              <a:t>de les justifier.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564" y="1203598"/>
            <a:ext cx="68047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Il y aura plus d’offres  de  travail. - L’arrivée  de  la  génération  du baby-boom va modifier le marché du travail dans les  prochaines  années.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L’éducation  nationale  offrira  de  nombreux postes  de  professeurs. - L’enseignement  devra  recruter  345000  personnes.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Il sera plus facile de trouver un travail comme aidé aux  personnes. - Cinq secteurs  concentreront  l’essentiel des  créations  d’emplois à l’horizon 2015: les services aux  particuliers  recruteront  400000 nouveaux emplois.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2000" l="0" r="21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720" b="48380"/>
          <a:stretch/>
        </p:blipFill>
        <p:spPr>
          <a:xfrm>
            <a:off x="7560332" y="986518"/>
            <a:ext cx="1496020" cy="35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4355976" y="4587974"/>
            <a:ext cx="521208" cy="44450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15">
            <a:hlinkClick r:id="rId3" action="ppaction://hlinksldjump"/>
          </p:cNvPr>
          <p:cNvSpPr/>
          <p:nvPr/>
        </p:nvSpPr>
        <p:spPr>
          <a:xfrm>
            <a:off x="469308" y="194184"/>
            <a:ext cx="675074" cy="674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382" y="226870"/>
            <a:ext cx="6012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Aft>
                <a:spcPts val="149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</a:rPr>
              <a:t>Complétez</a:t>
            </a:r>
            <a:r>
              <a:rPr lang="en-US" b="1" kern="0" dirty="0">
                <a:solidFill>
                  <a:srgbClr val="000000"/>
                </a:solidFill>
              </a:rPr>
              <a:t>  les  </a:t>
            </a:r>
            <a:r>
              <a:rPr lang="en-US" b="1" kern="0" dirty="0" err="1">
                <a:solidFill>
                  <a:srgbClr val="000000"/>
                </a:solidFill>
              </a:rPr>
              <a:t>prévisions</a:t>
            </a:r>
            <a:r>
              <a:rPr lang="en-US" b="1" kern="0" dirty="0">
                <a:solidFill>
                  <a:srgbClr val="000000"/>
                </a:solidFill>
              </a:rPr>
              <a:t>  avec  les  expressions  de  temps  </a:t>
            </a:r>
            <a:r>
              <a:rPr lang="en-US" b="1" kern="0" dirty="0" err="1">
                <a:solidFill>
                  <a:srgbClr val="000000"/>
                </a:solidFill>
              </a:rPr>
              <a:t>utilisés</a:t>
            </a:r>
            <a:r>
              <a:rPr lang="en-US" b="1" kern="0" dirty="0">
                <a:solidFill>
                  <a:srgbClr val="000000"/>
                </a:solidFill>
              </a:rPr>
              <a:t>  </a:t>
            </a:r>
            <a:r>
              <a:rPr lang="en-US" b="1" kern="0" dirty="0" err="1">
                <a:solidFill>
                  <a:srgbClr val="000000"/>
                </a:solidFill>
              </a:rPr>
              <a:t>dans</a:t>
            </a:r>
            <a:r>
              <a:rPr lang="en-US" b="1" kern="0" dirty="0">
                <a:solidFill>
                  <a:srgbClr val="000000"/>
                </a:solidFill>
              </a:rPr>
              <a:t>  </a:t>
            </a:r>
            <a:r>
              <a:rPr lang="en-US" b="1" kern="0" dirty="0" err="1">
                <a:solidFill>
                  <a:srgbClr val="000000"/>
                </a:solidFill>
              </a:rPr>
              <a:t>l’article</a:t>
            </a:r>
            <a:r>
              <a:rPr lang="en-US" b="1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243" y="1195341"/>
            <a:ext cx="684624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</a:rPr>
              <a:t>*Voici  donc  les  secteurs  et  métiers  où  les  besoins  seront  les  plus  importants. - </a:t>
            </a:r>
            <a:r>
              <a:rPr lang="fr-FR" sz="2400" i="1" dirty="0" smtClean="0">
                <a:solidFill>
                  <a:srgbClr val="000000"/>
                </a:solidFill>
              </a:rPr>
              <a:t>dans  les  prochaines  années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* L’arrivée,  en  fin  de  carrière,  de  la  génération  du  baby-boom va modifier le marché du travail. - </a:t>
            </a:r>
            <a:r>
              <a:rPr lang="fr-FR" sz="2400" i="1" dirty="0" smtClean="0">
                <a:solidFill>
                  <a:srgbClr val="000000"/>
                </a:solidFill>
              </a:rPr>
              <a:t>vers  2015</a:t>
            </a:r>
            <a:endParaRPr lang="ru-RU" sz="24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6667" l="9948" r="89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713" r="10302" b="4686"/>
          <a:stretch/>
        </p:blipFill>
        <p:spPr>
          <a:xfrm flipH="1">
            <a:off x="7373484" y="663538"/>
            <a:ext cx="1770516" cy="35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24626" r="12239" b="6088"/>
          <a:stretch/>
        </p:blipFill>
        <p:spPr bwMode="auto">
          <a:xfrm>
            <a:off x="445771" y="742949"/>
            <a:ext cx="7816880" cy="37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771" y="195486"/>
            <a:ext cx="777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Grammaire</a:t>
            </a:r>
            <a:r>
              <a:rPr lang="fr-FR" dirty="0" smtClean="0"/>
              <a:t>        </a:t>
            </a:r>
            <a:r>
              <a:rPr lang="fr-FR" b="1" dirty="0" smtClean="0"/>
              <a:t>L’expression  de  l’hypothèse                                p.  108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5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9"/>
            <a:ext cx="9036496" cy="41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883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Exercices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6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1615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1. Conjuguez  les  verbes.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78" y="807567"/>
            <a:ext cx="838893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i="1" dirty="0" smtClean="0">
                <a:solidFill>
                  <a:srgbClr val="000000"/>
                </a:solidFill>
              </a:rPr>
              <a:t>Guy</a:t>
            </a:r>
            <a:r>
              <a:rPr lang="fr-FR" sz="2000" dirty="0" smtClean="0">
                <a:solidFill>
                  <a:srgbClr val="000000"/>
                </a:solidFill>
              </a:rPr>
              <a:t>: Si  j’avais  assez  d’argent,  je  partirais  en  Australie  pour  y    vivre  quelques  années.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Je  m’acheterais  une  maison  près  de  Sydney.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Si  je  pouvais,  j’aurais  un  grans  jardin.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Je  cultiverais  mes  légumes  et  je  pourrais  manger  comlètement   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bio.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i="1" dirty="0" smtClean="0">
                <a:solidFill>
                  <a:srgbClr val="000000"/>
                </a:solidFill>
              </a:rPr>
              <a:t>Delphine</a:t>
            </a:r>
            <a:r>
              <a:rPr lang="fr-FR" sz="2000" dirty="0" smtClean="0">
                <a:solidFill>
                  <a:srgbClr val="000000"/>
                </a:solidFill>
              </a:rPr>
              <a:t>: Si  je  quittais  mon  travail,  j’aimerais  m’installer  en  Bretagne,  près  de  la  mer.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Et  si  j’avais  assez  d’argent,  j’arrêterais  de  travailler;  je  me    </a:t>
            </a: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consacrerais  au  bénévolat.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" y="159482"/>
            <a:ext cx="7077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" b="98458" l="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287"/>
          <a:stretch/>
        </p:blipFill>
        <p:spPr>
          <a:xfrm flipH="1">
            <a:off x="7075670" y="22034"/>
            <a:ext cx="1718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7534"/>
            <a:ext cx="687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2. Faites  parler  ces  personnes.</a:t>
            </a:r>
          </a:p>
          <a:p>
            <a:r>
              <a:rPr lang="fr-FR" b="1" i="1" dirty="0" smtClean="0">
                <a:solidFill>
                  <a:srgbClr val="000000"/>
                </a:solidFill>
              </a:rPr>
              <a:t>Exemple:  </a:t>
            </a:r>
            <a:r>
              <a:rPr lang="fr-FR" i="1" dirty="0" smtClean="0">
                <a:solidFill>
                  <a:srgbClr val="000000"/>
                </a:solidFill>
              </a:rPr>
              <a:t>Oscar:  quitter  la  france/s’installer  en  Espagne. </a:t>
            </a:r>
          </a:p>
          <a:p>
            <a:r>
              <a:rPr lang="fr-FR" i="1" dirty="0" smtClean="0">
                <a:solidFill>
                  <a:srgbClr val="000000"/>
                </a:solidFill>
                <a:latin typeface="Arial"/>
                <a:cs typeface="Arial"/>
              </a:rPr>
              <a:t>˃ Si  je  quittais  la  France,  je  m’installerais  en  Espagne.  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51670"/>
            <a:ext cx="68767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rgbClr val="000000"/>
                </a:solidFill>
              </a:rPr>
              <a:t>Amélia</a:t>
            </a:r>
            <a:r>
              <a:rPr lang="fr-FR" dirty="0" smtClean="0">
                <a:solidFill>
                  <a:srgbClr val="000000"/>
                </a:solidFill>
              </a:rPr>
              <a:t>:  Si  je  gagnais  au  loto,  j’arrêterais  de  travailler.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rgbClr val="000000"/>
                </a:solidFill>
              </a:rPr>
              <a:t>Fred</a:t>
            </a:r>
            <a:r>
              <a:rPr lang="fr-FR" dirty="0" smtClean="0">
                <a:solidFill>
                  <a:srgbClr val="000000"/>
                </a:solidFill>
              </a:rPr>
              <a:t>:  Si  j’étais  jeune,  je  ferais  le  tour  du  monde.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rgbClr val="000000"/>
                </a:solidFill>
              </a:rPr>
              <a:t>Kathy</a:t>
            </a:r>
            <a:r>
              <a:rPr lang="fr-FR" dirty="0" smtClean="0">
                <a:solidFill>
                  <a:srgbClr val="000000"/>
                </a:solidFill>
              </a:rPr>
              <a:t>:  Si  je  changeais  de  travail,  je  gagnerais  plus.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rgbClr val="000000"/>
                </a:solidFill>
              </a:rPr>
              <a:t>Jules  et  Jim</a:t>
            </a:r>
            <a:r>
              <a:rPr lang="fr-FR" dirty="0" smtClean="0">
                <a:solidFill>
                  <a:srgbClr val="000000"/>
                </a:solidFill>
              </a:rPr>
              <a:t>:  Si  nous  pouvons,  nous  partirions  à  la  Réunion.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rgbClr val="000000"/>
                </a:solidFill>
              </a:rPr>
              <a:t>Romane</a:t>
            </a:r>
            <a:r>
              <a:rPr lang="fr-FR" dirty="0" smtClean="0">
                <a:solidFill>
                  <a:srgbClr val="000000"/>
                </a:solidFill>
              </a:rPr>
              <a:t>:  Si  j’avais  du  temps  libre,  j’aiderais  les  sans-abris.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7" r="75112" b="50000"/>
          <a:stretch/>
        </p:blipFill>
        <p:spPr>
          <a:xfrm>
            <a:off x="7488324" y="628608"/>
            <a:ext cx="15663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8928483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0352" y="579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p.  102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9502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Devoir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951570"/>
            <a:ext cx="8244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Lire le texte «Le palmarès des métiers qui recruteront en 2015» et faire des QCM.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7" y="2607754"/>
            <a:ext cx="2448272" cy="22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88" y="1048256"/>
            <a:ext cx="3867534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dirty="0" smtClean="0"/>
              <a:t>          </a:t>
            </a:r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Merci  </a:t>
            </a:r>
          </a:p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Pour  </a:t>
            </a:r>
          </a:p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Votre </a:t>
            </a:r>
          </a:p>
          <a:p>
            <a:r>
              <a:rPr lang="fr-F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Attention!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2491" y="-14824"/>
            <a:ext cx="3859723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0"/>
            <a:ext cx="25289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" y="0"/>
            <a:ext cx="25289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2564844"/>
            <a:ext cx="2528900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6" y="2594076"/>
            <a:ext cx="2528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3478"/>
            <a:ext cx="909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631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Solution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023" y="2783128"/>
            <a:ext cx="8682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À  la  </a:t>
            </a:r>
            <a:r>
              <a:rPr lang="en-US" b="1" dirty="0" err="1" smtClean="0">
                <a:solidFill>
                  <a:srgbClr val="7030A0"/>
                </a:solidFill>
              </a:rPr>
              <a:t>prochaine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rentrée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universitaire</a:t>
            </a:r>
            <a:r>
              <a:rPr lang="en-US" b="1" dirty="0" smtClean="0">
                <a:solidFill>
                  <a:srgbClr val="7030A0"/>
                </a:solidFill>
              </a:rPr>
              <a:t>,  </a:t>
            </a:r>
            <a:r>
              <a:rPr lang="en-US" b="1" dirty="0" err="1" smtClean="0">
                <a:solidFill>
                  <a:srgbClr val="7030A0"/>
                </a:solidFill>
              </a:rPr>
              <a:t>il</a:t>
            </a:r>
            <a:r>
              <a:rPr lang="en-US" b="1" dirty="0" smtClean="0">
                <a:solidFill>
                  <a:srgbClr val="7030A0"/>
                </a:solidFill>
              </a:rPr>
              <a:t>  y  aura  1 576 200 </a:t>
            </a:r>
            <a:r>
              <a:rPr lang="en-US" b="1" dirty="0" err="1" smtClean="0">
                <a:solidFill>
                  <a:srgbClr val="7030A0"/>
                </a:solidFill>
              </a:rPr>
              <a:t>inscrits</a:t>
            </a:r>
            <a:r>
              <a:rPr lang="en-US" b="1" dirty="0" smtClean="0">
                <a:solidFill>
                  <a:srgbClr val="7030A0"/>
                </a:solidFill>
              </a:rPr>
              <a:t>  à  </a:t>
            </a:r>
            <a:r>
              <a:rPr lang="en-US" b="1" dirty="0" err="1" smtClean="0">
                <a:solidFill>
                  <a:srgbClr val="7030A0"/>
                </a:solidFill>
              </a:rPr>
              <a:t>l’université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L’Ile</a:t>
            </a:r>
            <a:r>
              <a:rPr lang="en-US" b="1" dirty="0" smtClean="0">
                <a:solidFill>
                  <a:srgbClr val="7030A0"/>
                </a:solidFill>
              </a:rPr>
              <a:t>-de-France  </a:t>
            </a:r>
            <a:r>
              <a:rPr lang="en-US" b="1" dirty="0" err="1" smtClean="0">
                <a:solidFill>
                  <a:srgbClr val="7030A0"/>
                </a:solidFill>
              </a:rPr>
              <a:t>accueillira</a:t>
            </a:r>
            <a:r>
              <a:rPr lang="en-US" b="1" dirty="0" smtClean="0">
                <a:solidFill>
                  <a:srgbClr val="7030A0"/>
                </a:solidFill>
              </a:rPr>
              <a:t>  le  plus  grand  </a:t>
            </a:r>
            <a:r>
              <a:rPr lang="en-US" b="1" dirty="0" err="1" smtClean="0">
                <a:solidFill>
                  <a:srgbClr val="7030A0"/>
                </a:solidFill>
              </a:rPr>
              <a:t>nombre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d’inscrits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Selon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toute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hypothèse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dans</a:t>
            </a:r>
            <a:r>
              <a:rPr lang="en-US" b="1" dirty="0" smtClean="0">
                <a:solidFill>
                  <a:srgbClr val="7030A0"/>
                </a:solidFill>
              </a:rPr>
              <a:t>  les  </a:t>
            </a:r>
            <a:r>
              <a:rPr lang="en-US" b="1" dirty="0" err="1" smtClean="0">
                <a:solidFill>
                  <a:srgbClr val="7030A0"/>
                </a:solidFill>
              </a:rPr>
              <a:t>prochaines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années</a:t>
            </a:r>
            <a:r>
              <a:rPr lang="en-US" b="1" dirty="0" smtClean="0">
                <a:solidFill>
                  <a:srgbClr val="7030A0"/>
                </a:solidFill>
              </a:rPr>
              <a:t>,  les  </a:t>
            </a:r>
            <a:r>
              <a:rPr lang="en-US" b="1" dirty="0" err="1" smtClean="0">
                <a:solidFill>
                  <a:srgbClr val="7030A0"/>
                </a:solidFill>
              </a:rPr>
              <a:t>frais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d’inscription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devraient</a:t>
            </a:r>
            <a:r>
              <a:rPr lang="en-US" b="1" dirty="0" smtClean="0">
                <a:solidFill>
                  <a:srgbClr val="7030A0"/>
                </a:solidFill>
              </a:rPr>
              <a:t>  augmenter  en  </a:t>
            </a:r>
            <a:r>
              <a:rPr lang="en-US" b="1" dirty="0" err="1" smtClean="0">
                <a:solidFill>
                  <a:srgbClr val="7030A0"/>
                </a:solidFill>
              </a:rPr>
              <a:t>moyenne</a:t>
            </a:r>
            <a:r>
              <a:rPr lang="en-US" b="1" dirty="0" smtClean="0">
                <a:solidFill>
                  <a:srgbClr val="7030A0"/>
                </a:solidFill>
              </a:rPr>
              <a:t>  de  1,6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%  et  le  </a:t>
            </a:r>
            <a:r>
              <a:rPr lang="en-US" b="1" dirty="0" err="1" smtClean="0">
                <a:solidFill>
                  <a:srgbClr val="7030A0"/>
                </a:solidFill>
                <a:latin typeface="Arial"/>
                <a:cs typeface="Arial"/>
              </a:rPr>
              <a:t>pourcentage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Arial"/>
                <a:cs typeface="Arial"/>
              </a:rPr>
              <a:t>d’étudiants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Arial"/>
                <a:cs typeface="Arial"/>
              </a:rPr>
              <a:t>étrangers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Arial"/>
                <a:cs typeface="Arial"/>
              </a:rPr>
              <a:t>augmenterait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83270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2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" y="641680"/>
            <a:ext cx="71358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8114" y="2854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Solution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970183"/>
            <a:ext cx="1223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1) enverrai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2) courira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3) pourra</a:t>
            </a:r>
          </a:p>
          <a:p>
            <a:r>
              <a:rPr lang="fr-FR" sz="1600" b="1" dirty="0" smtClean="0">
                <a:solidFill>
                  <a:srgbClr val="C00000"/>
                </a:solidFill>
              </a:rPr>
              <a:t>4) pourra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7924" y="2801982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j</a:t>
            </a:r>
            <a:r>
              <a:rPr lang="fr-FR" sz="1600" b="1" dirty="0" smtClean="0">
                <a:solidFill>
                  <a:srgbClr val="C00000"/>
                </a:solidFill>
              </a:rPr>
              <a:t>’irai  chez  ma  mamie.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8864" y="3140536"/>
            <a:ext cx="3603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notre  maman  aura  mal  à  la  tête.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5176" y="3465874"/>
            <a:ext cx="4219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et  vous  obtiendrez  le  meilleur  résultat.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4028" y="3804428"/>
            <a:ext cx="1910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il  </a:t>
            </a:r>
            <a:r>
              <a:rPr lang="fr-FR" sz="1600" b="1" dirty="0">
                <a:solidFill>
                  <a:srgbClr val="C00000"/>
                </a:solidFill>
              </a:rPr>
              <a:t>pourra  réussir.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4945" r="12844" b="5328"/>
          <a:stretch/>
        </p:blipFill>
        <p:spPr bwMode="auto">
          <a:xfrm>
            <a:off x="323528" y="519522"/>
            <a:ext cx="6192688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8217"/>
            <a:ext cx="608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Lisez la chronique. Quel est le thème abordé?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" b="100000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20594"/>
          <a:stretch/>
        </p:blipFill>
        <p:spPr>
          <a:xfrm flipH="1">
            <a:off x="6968167" y="98217"/>
            <a:ext cx="2016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 bwMode="auto">
          <a:xfrm>
            <a:off x="0" y="267494"/>
            <a:ext cx="9144000" cy="435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1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" t="3462"/>
          <a:stretch/>
        </p:blipFill>
        <p:spPr bwMode="auto">
          <a:xfrm>
            <a:off x="-6856" y="267494"/>
            <a:ext cx="7920362" cy="35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2674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Solution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76356" y="771550"/>
            <a:ext cx="96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Vrai</a:t>
            </a:r>
          </a:p>
          <a:p>
            <a:pPr marL="263525" indent="-263525"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Faux</a:t>
            </a:r>
          </a:p>
          <a:p>
            <a:pPr marL="263525" indent="-263525">
              <a:buAutoNum type="arabicPeriod"/>
            </a:pPr>
            <a:r>
              <a:rPr lang="fr-FR" dirty="0" smtClean="0">
                <a:solidFill>
                  <a:srgbClr val="000000"/>
                </a:solidFill>
              </a:rPr>
              <a:t>vrai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64" y="3768483"/>
            <a:ext cx="8709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À  </a:t>
            </a:r>
            <a:r>
              <a:rPr lang="en-US" sz="1400" b="1" dirty="0" err="1" smtClean="0"/>
              <a:t>l’horizon</a:t>
            </a:r>
            <a:r>
              <a:rPr lang="en-US" sz="1400" b="1" dirty="0" smtClean="0"/>
              <a:t>  2022,  la  </a:t>
            </a:r>
            <a:r>
              <a:rPr lang="en-US" sz="1400" b="1" dirty="0" smtClean="0"/>
              <a:t>France  </a:t>
            </a:r>
            <a:r>
              <a:rPr lang="en-US" sz="1400" b="1" dirty="0" err="1" smtClean="0"/>
              <a:t>devrait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compter</a:t>
            </a:r>
            <a:r>
              <a:rPr lang="en-US" sz="1400" b="1" dirty="0" smtClean="0"/>
              <a:t>  2,6 millions  </a:t>
            </a:r>
            <a:r>
              <a:rPr lang="en-US" sz="1400" b="1" dirty="0" err="1" smtClean="0"/>
              <a:t>d’étudiants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contre</a:t>
            </a:r>
            <a:r>
              <a:rPr lang="en-US" sz="1400" b="1" dirty="0" smtClean="0"/>
              <a:t>  2,4 </a:t>
            </a:r>
            <a:r>
              <a:rPr lang="en-US" sz="1400" b="1" dirty="0" err="1" smtClean="0"/>
              <a:t>aujourd’hui</a:t>
            </a:r>
            <a:r>
              <a:rPr lang="en-US" sz="1400" b="1" dirty="0" smtClean="0"/>
              <a:t>.</a:t>
            </a:r>
          </a:p>
          <a:p>
            <a:pPr indent="263525">
              <a:buFont typeface="Arial" pitchFamily="34" charset="0"/>
              <a:buChar char="•"/>
            </a:pPr>
            <a:r>
              <a:rPr lang="en-US" sz="1400" b="1" dirty="0" err="1" smtClean="0"/>
              <a:t>Projet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dans</a:t>
            </a:r>
            <a:r>
              <a:rPr lang="en-US" sz="1400" b="1" dirty="0" smtClean="0"/>
              <a:t>  le  </a:t>
            </a:r>
            <a:r>
              <a:rPr lang="en-US" sz="1400" b="1" dirty="0" err="1" smtClean="0"/>
              <a:t>futur</a:t>
            </a:r>
            <a:r>
              <a:rPr lang="en-US" sz="14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Les  </a:t>
            </a:r>
            <a:r>
              <a:rPr lang="en-US" sz="1400" b="1" dirty="0" err="1" smtClean="0"/>
              <a:t>universités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devraient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aussi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voir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leurs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effectifs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progresser</a:t>
            </a:r>
            <a:r>
              <a:rPr lang="en-US" sz="1400" b="1" dirty="0" smtClean="0"/>
              <a:t>  de  plus  9 </a:t>
            </a:r>
            <a:r>
              <a:rPr lang="en-US" sz="1400" b="1" dirty="0" smtClean="0">
                <a:latin typeface="Arial"/>
                <a:cs typeface="Arial"/>
              </a:rPr>
              <a:t>%.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/>
                <a:cs typeface="Arial"/>
              </a:rPr>
              <a:t>Information  </a:t>
            </a:r>
            <a:r>
              <a:rPr lang="en-US" sz="1400" b="1" dirty="0" err="1" smtClean="0">
                <a:latin typeface="Arial"/>
                <a:cs typeface="Arial"/>
              </a:rPr>
              <a:t>qu’on</a:t>
            </a:r>
            <a:r>
              <a:rPr lang="en-US" sz="1400" b="1" dirty="0" smtClean="0">
                <a:latin typeface="Arial"/>
                <a:cs typeface="Arial"/>
              </a:rPr>
              <a:t>  ne   </a:t>
            </a:r>
            <a:r>
              <a:rPr lang="en-US" sz="1400" b="1" dirty="0" err="1" smtClean="0">
                <a:latin typeface="Arial"/>
                <a:cs typeface="Arial"/>
              </a:rPr>
              <a:t>peut</a:t>
            </a:r>
            <a:r>
              <a:rPr lang="en-US" sz="1400" b="1" dirty="0" smtClean="0">
                <a:latin typeface="Arial"/>
                <a:cs typeface="Arial"/>
              </a:rPr>
              <a:t>  encore  </a:t>
            </a:r>
            <a:r>
              <a:rPr lang="en-US" sz="1400" b="1" dirty="0" err="1" smtClean="0">
                <a:latin typeface="Arial"/>
                <a:cs typeface="Arial"/>
              </a:rPr>
              <a:t>vérifier</a:t>
            </a:r>
            <a:r>
              <a:rPr lang="en-US" sz="1400" b="1" dirty="0">
                <a:latin typeface="Arial"/>
                <a:cs typeface="Arial"/>
              </a:rPr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234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" t="17560" r="10129" b="6347"/>
          <a:stretch/>
        </p:blipFill>
        <p:spPr bwMode="auto">
          <a:xfrm>
            <a:off x="179513" y="432718"/>
            <a:ext cx="7164796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100826"/>
            <a:ext cx="730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Lisez  l’article</a:t>
            </a:r>
            <a:r>
              <a:rPr lang="fr-FR" dirty="0" smtClean="0"/>
              <a:t>.  </a:t>
            </a:r>
            <a:r>
              <a:rPr lang="fr-FR" b="1" dirty="0" smtClean="0"/>
              <a:t>Le  palmarès  des  métiers  qui  recruteront  en  2015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6" b="100000" l="46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7425368" y="77118"/>
            <a:ext cx="15426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151174</TotalTime>
  <Words>767</Words>
  <Application>Microsoft Office PowerPoint</Application>
  <PresentationFormat>Экран (16:9)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 palmarès des métiers qui recruteront en 2015 (p. 107)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1473</cp:revision>
  <dcterms:created xsi:type="dcterms:W3CDTF">2014-10-08T23:03:32Z</dcterms:created>
  <dcterms:modified xsi:type="dcterms:W3CDTF">2020-12-30T10:30:58Z</dcterms:modified>
</cp:coreProperties>
</file>