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2"/>
  </p:notesMasterIdLst>
  <p:sldIdLst>
    <p:sldId id="1356" r:id="rId11"/>
    <p:sldId id="1414" r:id="rId12"/>
    <p:sldId id="1415" r:id="rId13"/>
    <p:sldId id="1416" r:id="rId14"/>
    <p:sldId id="1417" r:id="rId15"/>
    <p:sldId id="1418" r:id="rId16"/>
    <p:sldId id="1419" r:id="rId17"/>
    <p:sldId id="1420" r:id="rId18"/>
    <p:sldId id="1421" r:id="rId19"/>
    <p:sldId id="1402" r:id="rId20"/>
    <p:sldId id="1423" r:id="rId21"/>
    <p:sldId id="1424" r:id="rId22"/>
    <p:sldId id="1422" r:id="rId23"/>
    <p:sldId id="1425" r:id="rId24"/>
    <p:sldId id="1426" r:id="rId25"/>
    <p:sldId id="1427" r:id="rId26"/>
    <p:sldId id="1428" r:id="rId27"/>
    <p:sldId id="1429" r:id="rId28"/>
    <p:sldId id="1430" r:id="rId29"/>
    <p:sldId id="1431" r:id="rId30"/>
    <p:sldId id="1432" r:id="rId31"/>
  </p:sldIdLst>
  <p:sldSz cx="9144000" cy="5143500" type="screen16x9"/>
  <p:notesSz cx="6858000" cy="9144000"/>
  <p:defaultTextStyle>
    <a:defPPr>
      <a:defRPr lang="en-US"/>
    </a:defPPr>
    <a:lvl1pPr marL="0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14"/>
            <p14:sldId id="1415"/>
            <p14:sldId id="1416"/>
            <p14:sldId id="1417"/>
            <p14:sldId id="1418"/>
            <p14:sldId id="1419"/>
            <p14:sldId id="1420"/>
            <p14:sldId id="1421"/>
            <p14:sldId id="1402"/>
            <p14:sldId id="1423"/>
            <p14:sldId id="1424"/>
            <p14:sldId id="1422"/>
            <p14:sldId id="1425"/>
            <p14:sldId id="1426"/>
            <p14:sldId id="1427"/>
            <p14:sldId id="1428"/>
            <p14:sldId id="1429"/>
            <p14:sldId id="1430"/>
            <p14:sldId id="1431"/>
            <p14:sldId id="1432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  <p15:guide id="5" orient="horz" pos="1178">
          <p15:clr>
            <a:srgbClr val="A4A3A4"/>
          </p15:clr>
        </p15:guide>
        <p15:guide id="6" orient="horz" pos="821">
          <p15:clr>
            <a:srgbClr val="A4A3A4"/>
          </p15:clr>
        </p15:guide>
        <p15:guide id="7" pos="2988">
          <p15:clr>
            <a:srgbClr val="A4A3A4"/>
          </p15:clr>
        </p15:guide>
        <p15:guide id="8" pos="248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7C80"/>
    <a:srgbClr val="FFCC00"/>
    <a:srgbClr val="DDDDDD"/>
    <a:srgbClr val="B2B2B2"/>
    <a:srgbClr val="FFFFFF"/>
    <a:srgbClr val="808080"/>
    <a:srgbClr val="5F5F5F"/>
    <a:srgbClr val="C0C0C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141" d="100"/>
          <a:sy n="141" d="100"/>
        </p:scale>
        <p:origin x="672" y="114"/>
      </p:cViewPr>
      <p:guideLst>
        <p:guide orient="horz" pos="742"/>
        <p:guide pos="1882"/>
        <p:guide orient="horz" pos="517"/>
        <p:guide pos="1568"/>
        <p:guide orient="horz" pos="1178"/>
        <p:guide orient="horz" pos="821"/>
        <p:guide pos="2988"/>
        <p:guide pos="248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3508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63316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9154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2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2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6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6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chemeClr val="tx1"/>
                </a:solidFill>
              </a:rPr>
              <a:pPr algn="ctr"/>
              <a:t>‹#›</a:t>
            </a:fld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/>
              <a:pPr algn="ctr"/>
              <a:t>‹#›</a:t>
            </a:fld>
            <a:endParaRPr lang="en-US" sz="900" dirty="0"/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gif"/><Relationship Id="rId3" Type="http://schemas.openxmlformats.org/officeDocument/2006/relationships/slide" Target="slide12.xml"/><Relationship Id="rId7" Type="http://schemas.openxmlformats.org/officeDocument/2006/relationships/image" Target="../media/image11.gif"/><Relationship Id="rId2" Type="http://schemas.openxmlformats.org/officeDocument/2006/relationships/slide" Target="slide11.xml"/><Relationship Id="rId1" Type="http://schemas.openxmlformats.org/officeDocument/2006/relationships/slideLayout" Target="../slideLayouts/slideLayout67.xml"/><Relationship Id="rId6" Type="http://schemas.openxmlformats.org/officeDocument/2006/relationships/slide" Target="slide15.xml"/><Relationship Id="rId5" Type="http://schemas.openxmlformats.org/officeDocument/2006/relationships/slide" Target="slide14.xml"/><Relationship Id="rId4" Type="http://schemas.openxmlformats.org/officeDocument/2006/relationships/slide" Target="slide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Relationship Id="rId5" Type="http://schemas.microsoft.com/office/2007/relationships/hdphoto" Target="../media/hdphoto9.wdp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0.wdp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microsoft.com/office/2007/relationships/hdphoto" Target="../media/hdphoto8.wdp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microsoft.com/office/2007/relationships/hdphoto" Target="../media/hdphoto5.wdp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microsoft.com/office/2007/relationships/hdphoto" Target="../media/hdphoto8.wdp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128" y="2587904"/>
            <a:ext cx="2528900" cy="257175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365" y="2543443"/>
            <a:ext cx="2528900" cy="257175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980" y="2566623"/>
            <a:ext cx="2528900" cy="2571750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" y="2514798"/>
            <a:ext cx="2528900" cy="2571750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79" y="2436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66044" y="348917"/>
            <a:ext cx="3789140" cy="852744"/>
          </a:xfrm>
          <a:prstGeom prst="rect">
            <a:avLst/>
          </a:prstGeom>
        </p:spPr>
        <p:txBody>
          <a:bodyPr vert="horz" wrap="square" lIns="0" tIns="23151" rIns="0" bIns="0" rtlCol="0" anchor="ctr">
            <a:spAutoFit/>
          </a:bodyPr>
          <a:lstStyle/>
          <a:p>
            <a:pPr marL="20131" algn="l">
              <a:lnSpc>
                <a:spcPct val="100000"/>
              </a:lnSpc>
              <a:spcBef>
                <a:spcPts val="181"/>
              </a:spcBef>
            </a:pPr>
            <a:r>
              <a:rPr lang="en-US" sz="5400" b="1" spc="8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Français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98674" y="1894370"/>
            <a:ext cx="5057502" cy="1489429"/>
          </a:xfrm>
          <a:prstGeom prst="rect">
            <a:avLst/>
          </a:prstGeom>
        </p:spPr>
        <p:txBody>
          <a:bodyPr vert="horz" wrap="square" lIns="0" tIns="22144" rIns="0" bIns="0" rtlCol="0">
            <a:spAutoFit/>
          </a:bodyPr>
          <a:lstStyle/>
          <a:p>
            <a:pPr marL="29189">
              <a:spcAft>
                <a:spcPts val="1200"/>
              </a:spcAft>
            </a:pPr>
            <a:r>
              <a:rPr lang="fr-FR" sz="3200" dirty="0">
                <a:solidFill>
                  <a:srgbClr val="002060"/>
                </a:solidFill>
                <a:latin typeface="Arial"/>
                <a:cs typeface="Arial"/>
              </a:rPr>
              <a:t>Thème:  </a:t>
            </a:r>
            <a:endParaRPr lang="fr-FR" sz="3200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fr-FR" sz="3200" b="1" dirty="0" smtClean="0">
                <a:solidFill>
                  <a:srgbClr val="002060"/>
                </a:solidFill>
                <a:latin typeface="Arial"/>
                <a:cs typeface="Arial"/>
              </a:rPr>
              <a:t>Le palmarès des métiers qui recruteront en 2015</a:t>
            </a:r>
            <a:endParaRPr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94547" y="1983317"/>
            <a:ext cx="545620" cy="12593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94547" y="3328580"/>
            <a:ext cx="545620" cy="12593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108" y="1491629"/>
            <a:ext cx="3589157" cy="363718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658" y="8382"/>
            <a:ext cx="2528900" cy="257175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780" y="0"/>
            <a:ext cx="2528900" cy="257175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115" y="8382"/>
            <a:ext cx="2528900" cy="2571750"/>
          </a:xfrm>
          <a:prstGeom prst="rect">
            <a:avLst/>
          </a:prstGeom>
        </p:spPr>
      </p:pic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876256" y="361576"/>
            <a:ext cx="1728192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804248" y="453007"/>
            <a:ext cx="1944216" cy="764075"/>
          </a:xfrm>
          <a:prstGeom prst="rect">
            <a:avLst/>
          </a:prstGeom>
        </p:spPr>
        <p:txBody>
          <a:bodyPr vert="horz" wrap="square" lIns="0" tIns="25165" rIns="0" bIns="0" rtlCol="0">
            <a:spAutoFit/>
          </a:bodyPr>
          <a:lstStyle/>
          <a:p>
            <a:pPr algn="ctr"/>
            <a:r>
              <a:rPr lang="fr-FR" sz="2400" b="1" spc="16" dirty="0" smtClean="0">
                <a:solidFill>
                  <a:srgbClr val="FEFEFE"/>
                </a:solidFill>
                <a:latin typeface="Arial"/>
                <a:cs typeface="Arial"/>
              </a:rPr>
              <a:t>10 </a:t>
            </a:r>
          </a:p>
          <a:p>
            <a:pPr algn="ctr"/>
            <a:r>
              <a:rPr lang="fr-FR" sz="2400" b="1" spc="16" dirty="0" smtClean="0">
                <a:solidFill>
                  <a:srgbClr val="FEFEFE"/>
                </a:solidFill>
                <a:latin typeface="Arial"/>
                <a:cs typeface="Arial"/>
              </a:rPr>
              <a:t>classe</a:t>
            </a:r>
            <a:endParaRPr sz="2400" dirty="0">
              <a:latin typeface="Arial"/>
              <a:cs typeface="Arial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100" y="32936"/>
            <a:ext cx="25289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508" y="236752"/>
            <a:ext cx="9000492" cy="395759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fr-FR" sz="2400" dirty="0" smtClean="0"/>
              <a:t>Le palmarès des métiers qui recruteront en 2015 (p. 107) </a:t>
            </a:r>
            <a:endParaRPr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5554270" y="1941971"/>
            <a:ext cx="3333574" cy="898067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defTabSz="914298">
              <a:spcAft>
                <a:spcPts val="149"/>
              </a:spcAft>
              <a:defRPr/>
            </a:pPr>
            <a:r>
              <a:rPr lang="en-US" sz="1600" b="1" kern="0" spc="-52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Questions</a:t>
            </a:r>
            <a:r>
              <a:rPr lang="en-US" sz="1600" b="1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 </a:t>
            </a:r>
          </a:p>
          <a:p>
            <a:pPr defTabSz="914298">
              <a:spcAft>
                <a:spcPts val="149"/>
              </a:spcAft>
              <a:defRPr/>
            </a:pPr>
            <a:r>
              <a:rPr lang="en-US" sz="16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Quel</a:t>
            </a:r>
            <a:r>
              <a:rPr lang="en-US" sz="1600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6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</a:t>
            </a:r>
            <a:r>
              <a:rPr lang="en-US" sz="1600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le  </a:t>
            </a:r>
            <a:r>
              <a:rPr lang="en-US" sz="16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sujet</a:t>
            </a:r>
            <a:r>
              <a:rPr lang="en-US" sz="1600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de  </a:t>
            </a:r>
            <a:r>
              <a:rPr lang="en-US" sz="16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l’article</a:t>
            </a:r>
            <a:r>
              <a:rPr lang="en-US" sz="1600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  </a:t>
            </a:r>
            <a:r>
              <a:rPr lang="en-US" sz="16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Nommez</a:t>
            </a:r>
            <a:r>
              <a:rPr lang="en-US" sz="1600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les  métiers    </a:t>
            </a:r>
            <a:r>
              <a:rPr lang="en-US" sz="16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cités</a:t>
            </a:r>
            <a:r>
              <a:rPr lang="en-US" sz="1600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 (…)  </a:t>
            </a:r>
            <a:endParaRPr lang="en-US" sz="1600" kern="0" spc="-52" dirty="0">
              <a:solidFill>
                <a:srgbClr val="57565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60477" y="2880470"/>
            <a:ext cx="3219559" cy="792910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defTabSz="914298">
              <a:spcAft>
                <a:spcPts val="149"/>
              </a:spcAft>
              <a:defRPr/>
            </a:pPr>
            <a:r>
              <a:rPr lang="fr-FR" sz="1400" b="1" kern="0" spc="-52" dirty="0" smtClean="0">
                <a:solidFill>
                  <a:srgbClr val="57565A"/>
                </a:solidFill>
              </a:rPr>
              <a:t>Lisez  les  affirmations  et  relevez  dans  l’article  ce  qui  permet  de  les  justifier.</a:t>
            </a:r>
            <a:endParaRPr lang="en-US" sz="1400" kern="0" dirty="0">
              <a:solidFill>
                <a:srgbClr val="57565A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557227" y="1053052"/>
            <a:ext cx="3330617" cy="885243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defTabSz="914298">
              <a:spcAft>
                <a:spcPts val="149"/>
              </a:spcAft>
              <a:defRPr/>
            </a:pPr>
            <a:r>
              <a:rPr lang="en-US" sz="1600" b="1" kern="0" spc="-52" dirty="0" err="1" smtClean="0">
                <a:solidFill>
                  <a:srgbClr val="57565A"/>
                </a:solidFill>
                <a:latin typeface="Open Sans" panose="020B0606030504020204" pitchFamily="34" charset="0"/>
              </a:rPr>
              <a:t>Vocabualire</a:t>
            </a:r>
            <a:r>
              <a:rPr lang="en-US" sz="1600" b="1" kern="0" spc="-52" dirty="0" smtClean="0">
                <a:solidFill>
                  <a:srgbClr val="57565A"/>
                </a:solidFill>
                <a:latin typeface="Open Sans" panose="020B0606030504020204" pitchFamily="34" charset="0"/>
              </a:rPr>
              <a:t>:  </a:t>
            </a:r>
            <a:r>
              <a:rPr lang="en-US" sz="1600" kern="0" spc="-52" dirty="0" smtClean="0">
                <a:solidFill>
                  <a:srgbClr val="57565A"/>
                </a:solidFill>
                <a:latin typeface="Open Sans" panose="020B0606030504020204" pitchFamily="34" charset="0"/>
              </a:rPr>
              <a:t>le  </a:t>
            </a:r>
            <a:r>
              <a:rPr lang="en-US" sz="16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</a:rPr>
              <a:t>palmarès</a:t>
            </a:r>
            <a:r>
              <a:rPr lang="en-US" sz="1600" kern="0" spc="-52" dirty="0" smtClean="0">
                <a:solidFill>
                  <a:srgbClr val="57565A"/>
                </a:solidFill>
                <a:latin typeface="Open Sans" panose="020B0606030504020204" pitchFamily="34" charset="0"/>
              </a:rPr>
              <a:t>,  </a:t>
            </a:r>
            <a:r>
              <a:rPr lang="en-US" sz="16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</a:rPr>
              <a:t>recruter</a:t>
            </a:r>
            <a:r>
              <a:rPr lang="en-US" sz="1600" kern="0" spc="-52" dirty="0" smtClean="0">
                <a:solidFill>
                  <a:srgbClr val="57565A"/>
                </a:solidFill>
                <a:latin typeface="Open Sans" panose="020B0606030504020204" pitchFamily="34" charset="0"/>
              </a:rPr>
              <a:t>,  </a:t>
            </a:r>
            <a:r>
              <a:rPr lang="en-US" sz="16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</a:rPr>
              <a:t>concentrer</a:t>
            </a:r>
            <a:r>
              <a:rPr lang="en-US" sz="1600" kern="0" spc="-52" dirty="0" smtClean="0">
                <a:solidFill>
                  <a:srgbClr val="57565A"/>
                </a:solidFill>
                <a:latin typeface="Open Sans" panose="020B0606030504020204" pitchFamily="34" charset="0"/>
              </a:rPr>
              <a:t>,  la  </a:t>
            </a:r>
            <a:r>
              <a:rPr lang="en-US" sz="16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</a:rPr>
              <a:t>féminisation</a:t>
            </a:r>
            <a:r>
              <a:rPr lang="en-US" sz="1600" kern="0" spc="-52" dirty="0" smtClean="0">
                <a:solidFill>
                  <a:srgbClr val="57565A"/>
                </a:solidFill>
                <a:latin typeface="Open Sans" panose="020B0606030504020204" pitchFamily="34" charset="0"/>
              </a:rPr>
              <a:t>,  </a:t>
            </a:r>
            <a:r>
              <a:rPr lang="en-US" sz="16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</a:rPr>
              <a:t>l’opportunité</a:t>
            </a:r>
            <a:r>
              <a:rPr lang="en-US" sz="1600" kern="0" spc="-52" dirty="0" smtClean="0">
                <a:solidFill>
                  <a:srgbClr val="57565A"/>
                </a:solidFill>
                <a:latin typeface="Open Sans" panose="020B0606030504020204" pitchFamily="34" charset="0"/>
              </a:rPr>
              <a:t>,  (…)      </a:t>
            </a:r>
            <a:r>
              <a:rPr lang="en-US" sz="1600" kern="0" dirty="0" smtClean="0">
                <a:solidFill>
                  <a:srgbClr val="57565A"/>
                </a:solidFill>
              </a:rPr>
              <a:t> </a:t>
            </a:r>
            <a:endParaRPr lang="en-US" sz="1600" kern="0" dirty="0">
              <a:solidFill>
                <a:srgbClr val="57565A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560273" y="3777652"/>
            <a:ext cx="3327571" cy="792910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defTabSz="914298">
              <a:spcAft>
                <a:spcPts val="149"/>
              </a:spcAft>
              <a:defRPr/>
            </a:pPr>
            <a:r>
              <a:rPr lang="en-US" sz="1400" b="1" kern="0" dirty="0" err="1" smtClean="0">
                <a:solidFill>
                  <a:srgbClr val="57565A"/>
                </a:solidFill>
              </a:rPr>
              <a:t>Complétez</a:t>
            </a:r>
            <a:r>
              <a:rPr lang="en-US" sz="1400" b="1" kern="0" dirty="0" smtClean="0">
                <a:solidFill>
                  <a:srgbClr val="57565A"/>
                </a:solidFill>
              </a:rPr>
              <a:t>  les  </a:t>
            </a:r>
            <a:r>
              <a:rPr lang="en-US" sz="1400" b="1" kern="0" dirty="0" err="1" smtClean="0">
                <a:solidFill>
                  <a:srgbClr val="57565A"/>
                </a:solidFill>
              </a:rPr>
              <a:t>prévisions</a:t>
            </a:r>
            <a:r>
              <a:rPr lang="en-US" sz="1400" b="1" kern="0" dirty="0" smtClean="0">
                <a:solidFill>
                  <a:srgbClr val="57565A"/>
                </a:solidFill>
              </a:rPr>
              <a:t>  avec  les  expressions  de  temps  </a:t>
            </a:r>
            <a:r>
              <a:rPr lang="en-US" sz="1400" b="1" kern="0" dirty="0" err="1" smtClean="0">
                <a:solidFill>
                  <a:srgbClr val="57565A"/>
                </a:solidFill>
              </a:rPr>
              <a:t>utilisés</a:t>
            </a:r>
            <a:r>
              <a:rPr lang="en-US" sz="1400" b="1" kern="0" dirty="0" smtClean="0">
                <a:solidFill>
                  <a:srgbClr val="57565A"/>
                </a:solidFill>
              </a:rPr>
              <a:t>  </a:t>
            </a:r>
            <a:r>
              <a:rPr lang="en-US" sz="1400" b="1" kern="0" dirty="0" err="1" smtClean="0">
                <a:solidFill>
                  <a:srgbClr val="57565A"/>
                </a:solidFill>
              </a:rPr>
              <a:t>dans</a:t>
            </a:r>
            <a:r>
              <a:rPr lang="en-US" sz="1400" b="1" kern="0" dirty="0" smtClean="0">
                <a:solidFill>
                  <a:srgbClr val="57565A"/>
                </a:solidFill>
              </a:rPr>
              <a:t>  </a:t>
            </a:r>
            <a:r>
              <a:rPr lang="en-US" sz="1400" b="1" kern="0" dirty="0" err="1" smtClean="0">
                <a:solidFill>
                  <a:srgbClr val="57565A"/>
                </a:solidFill>
              </a:rPr>
              <a:t>l’article</a:t>
            </a:r>
            <a:r>
              <a:rPr lang="en-US" sz="1400" b="1" kern="0" dirty="0" smtClean="0">
                <a:solidFill>
                  <a:srgbClr val="57565A"/>
                </a:solidFill>
              </a:rPr>
              <a:t>.</a:t>
            </a:r>
            <a:endParaRPr lang="en-US" sz="1400" b="1" kern="0" dirty="0">
              <a:solidFill>
                <a:srgbClr val="57565A"/>
              </a:solidFill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4409982" y="1187417"/>
            <a:ext cx="0" cy="3301312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>
            <a:hlinkClick r:id="rId2" action="ppaction://hlinksldjump"/>
          </p:cNvPr>
          <p:cNvSpPr/>
          <p:nvPr/>
        </p:nvSpPr>
        <p:spPr>
          <a:xfrm>
            <a:off x="4875989" y="1164318"/>
            <a:ext cx="675074" cy="674991"/>
          </a:xfrm>
          <a:prstGeom prst="ellipse">
            <a:avLst/>
          </a:prstGeom>
          <a:solidFill>
            <a:srgbClr val="FF7C8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>
            <a:hlinkClick r:id="rId3" action="ppaction://hlinksldjump"/>
          </p:cNvPr>
          <p:cNvSpPr/>
          <p:nvPr/>
        </p:nvSpPr>
        <p:spPr>
          <a:xfrm>
            <a:off x="4875989" y="2054118"/>
            <a:ext cx="675074" cy="674991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>
            <a:hlinkClick r:id="rId4" action="ppaction://hlinksldjump"/>
          </p:cNvPr>
          <p:cNvSpPr/>
          <p:nvPr/>
        </p:nvSpPr>
        <p:spPr>
          <a:xfrm>
            <a:off x="4875989" y="2943918"/>
            <a:ext cx="675074" cy="674991"/>
          </a:xfrm>
          <a:prstGeom prst="ellipse">
            <a:avLst/>
          </a:prstGeom>
          <a:solidFill>
            <a:srgbClr val="FFC00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sp>
        <p:nvSpPr>
          <p:cNvPr id="24" name="Oval 15">
            <a:hlinkClick r:id="rId5" action="ppaction://hlinksldjump"/>
          </p:cNvPr>
          <p:cNvSpPr/>
          <p:nvPr/>
        </p:nvSpPr>
        <p:spPr>
          <a:xfrm>
            <a:off x="4875989" y="3833718"/>
            <a:ext cx="675074" cy="674991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4</a:t>
            </a:r>
          </a:p>
        </p:txBody>
      </p:sp>
      <p:sp>
        <p:nvSpPr>
          <p:cNvPr id="3" name="Управляющая кнопка: далее 2">
            <a:hlinkClick r:id="rId6" action="ppaction://hlinksldjump" highlightClick="1"/>
          </p:cNvPr>
          <p:cNvSpPr/>
          <p:nvPr/>
        </p:nvSpPr>
        <p:spPr>
          <a:xfrm>
            <a:off x="4326489" y="4561965"/>
            <a:ext cx="495057" cy="411510"/>
          </a:xfrm>
          <a:prstGeom prst="actionButtonForwardNex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451720"/>
            <a:ext cx="2743200" cy="28575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52" y="843558"/>
            <a:ext cx="2528900" cy="257175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458" y="843558"/>
            <a:ext cx="2528900" cy="257175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91" y="2421484"/>
            <a:ext cx="2528900" cy="2571750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589" y="2415763"/>
            <a:ext cx="25289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  <p:bldP spid="2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  <p:bldP spid="24" grpId="0" animBg="1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назад 1">
            <a:hlinkClick r:id="rId2" action="ppaction://hlinksldjump" highlightClick="1"/>
          </p:cNvPr>
          <p:cNvSpPr/>
          <p:nvPr/>
        </p:nvSpPr>
        <p:spPr>
          <a:xfrm>
            <a:off x="4355976" y="4587974"/>
            <a:ext cx="521208" cy="444500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Oval 11">
            <a:hlinkClick r:id="rId3" action="ppaction://hlinksldjump"/>
          </p:cNvPr>
          <p:cNvSpPr/>
          <p:nvPr/>
        </p:nvSpPr>
        <p:spPr>
          <a:xfrm>
            <a:off x="719572" y="360006"/>
            <a:ext cx="675074" cy="674991"/>
          </a:xfrm>
          <a:prstGeom prst="ellipse">
            <a:avLst/>
          </a:prstGeom>
          <a:solidFill>
            <a:srgbClr val="FF7C8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388666"/>
            <a:ext cx="21602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298">
              <a:spcAft>
                <a:spcPts val="149"/>
              </a:spcAft>
              <a:defRPr/>
            </a:pPr>
            <a:r>
              <a:rPr lang="en-US" sz="2400" b="1" kern="0" spc="-52" dirty="0" err="1">
                <a:solidFill>
                  <a:srgbClr val="000000"/>
                </a:solidFill>
                <a:latin typeface="Open Sans" panose="020B0606030504020204" pitchFamily="34" charset="0"/>
              </a:rPr>
              <a:t>Vocabualire</a:t>
            </a:r>
            <a:r>
              <a:rPr lang="en-US" sz="2400" b="1" kern="0" spc="-52" dirty="0" smtClean="0">
                <a:solidFill>
                  <a:srgbClr val="000000"/>
                </a:solidFill>
                <a:latin typeface="Open Sans" panose="020B0606030504020204" pitchFamily="34" charset="0"/>
              </a:rPr>
              <a:t>:</a:t>
            </a:r>
            <a:endParaRPr lang="en-US" sz="2400" kern="0" dirty="0">
              <a:solidFill>
                <a:srgbClr val="0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1540" y="1203598"/>
            <a:ext cx="7164796" cy="3506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298">
              <a:lnSpc>
                <a:spcPct val="150000"/>
              </a:lnSpc>
              <a:spcAft>
                <a:spcPts val="149"/>
              </a:spcAft>
              <a:defRPr/>
            </a:pPr>
            <a:r>
              <a:rPr lang="en-US" kern="0" spc="-52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le </a:t>
            </a:r>
            <a:r>
              <a:rPr lang="en-US" kern="0" spc="-52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palmarès</a:t>
            </a:r>
            <a:r>
              <a:rPr lang="en-US" kern="0" spc="-52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-  </a:t>
            </a:r>
            <a:endParaRPr lang="en-US" kern="0" spc="-52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defTabSz="914298">
              <a:lnSpc>
                <a:spcPct val="150000"/>
              </a:lnSpc>
              <a:spcAft>
                <a:spcPts val="149"/>
              </a:spcAft>
              <a:defRPr/>
            </a:pPr>
            <a:r>
              <a:rPr lang="en-US" kern="0" spc="-52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recruter</a:t>
            </a:r>
            <a:r>
              <a:rPr lang="en-US" kern="0" spc="-52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</a:t>
            </a:r>
            <a:r>
              <a:rPr lang="en-US" kern="0" spc="-52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 </a:t>
            </a:r>
            <a:endParaRPr lang="en-US" kern="0" spc="-52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defTabSz="914298">
              <a:lnSpc>
                <a:spcPct val="150000"/>
              </a:lnSpc>
              <a:spcAft>
                <a:spcPts val="149"/>
              </a:spcAft>
              <a:defRPr/>
            </a:pPr>
            <a:r>
              <a:rPr lang="en-US" kern="0" spc="-52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en</a:t>
            </a:r>
            <a:r>
              <a:rPr lang="en-US" kern="0" spc="-52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kern="0" spc="-52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fonction</a:t>
            </a:r>
            <a:r>
              <a:rPr lang="en-US" kern="0" spc="-52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de     </a:t>
            </a:r>
            <a:r>
              <a:rPr lang="en-US" kern="0" spc="-52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en-US" kern="0" spc="-52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defTabSz="914298">
              <a:lnSpc>
                <a:spcPct val="150000"/>
              </a:lnSpc>
              <a:spcAft>
                <a:spcPts val="149"/>
              </a:spcAft>
              <a:defRPr/>
            </a:pPr>
            <a:r>
              <a:rPr lang="en-US" kern="0" spc="-52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kern="0" spc="-52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odifier                 -  </a:t>
            </a:r>
            <a:endParaRPr lang="en-US" kern="0" spc="-52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defTabSz="914298">
              <a:lnSpc>
                <a:spcPct val="150000"/>
              </a:lnSpc>
              <a:spcAft>
                <a:spcPts val="149"/>
              </a:spcAft>
              <a:defRPr/>
            </a:pPr>
            <a:r>
              <a:rPr lang="en-US" kern="0" spc="-52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s’accompagner</a:t>
            </a:r>
            <a:r>
              <a:rPr lang="en-US" kern="0" spc="-52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kern="0" spc="-52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 </a:t>
            </a:r>
            <a:endParaRPr lang="en-US" kern="0" spc="-52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defTabSz="914298">
              <a:lnSpc>
                <a:spcPct val="150000"/>
              </a:lnSpc>
              <a:spcAft>
                <a:spcPts val="149"/>
              </a:spcAft>
              <a:defRPr/>
            </a:pPr>
            <a:r>
              <a:rPr lang="en-US" kern="0" spc="-52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concentrer</a:t>
            </a:r>
            <a:r>
              <a:rPr lang="en-US" kern="0" spc="-52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</a:t>
            </a:r>
            <a:r>
              <a:rPr lang="en-US" kern="0" spc="-52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 </a:t>
            </a:r>
            <a:endParaRPr lang="en-US" kern="0" spc="-52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defTabSz="914298">
              <a:lnSpc>
                <a:spcPct val="150000"/>
              </a:lnSpc>
              <a:spcAft>
                <a:spcPts val="149"/>
              </a:spcAft>
              <a:defRPr/>
            </a:pPr>
            <a:r>
              <a:rPr lang="en-US" kern="0" spc="-52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l’opportunité</a:t>
            </a:r>
            <a:r>
              <a:rPr lang="en-US" kern="0" spc="-52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lang="en-US" kern="0" spc="-52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  </a:t>
            </a:r>
            <a:endParaRPr lang="en-US" kern="0" spc="-52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defTabSz="914298">
              <a:lnSpc>
                <a:spcPct val="150000"/>
              </a:lnSpc>
              <a:spcAft>
                <a:spcPts val="149"/>
              </a:spcAft>
              <a:defRPr/>
            </a:pPr>
            <a:endParaRPr lang="en-US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60"/>
          <a:stretch/>
        </p:blipFill>
        <p:spPr>
          <a:xfrm>
            <a:off x="7668344" y="1048857"/>
            <a:ext cx="1238442" cy="241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3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назад 1">
            <a:hlinkClick r:id="rId2" action="ppaction://hlinksldjump" highlightClick="1"/>
          </p:cNvPr>
          <p:cNvSpPr/>
          <p:nvPr/>
        </p:nvSpPr>
        <p:spPr>
          <a:xfrm>
            <a:off x="4355976" y="4587974"/>
            <a:ext cx="521208" cy="444500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Oval 13">
            <a:hlinkClick r:id="rId3" action="ppaction://hlinksldjump"/>
          </p:cNvPr>
          <p:cNvSpPr/>
          <p:nvPr/>
        </p:nvSpPr>
        <p:spPr>
          <a:xfrm>
            <a:off x="611560" y="135414"/>
            <a:ext cx="675074" cy="674991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297412" y="237322"/>
            <a:ext cx="17281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298">
              <a:spcAft>
                <a:spcPts val="149"/>
              </a:spcAft>
              <a:defRPr/>
            </a:pPr>
            <a:r>
              <a:rPr lang="en-US" sz="2400" b="1" kern="0" spc="-52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Questions: 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9532" y="818871"/>
            <a:ext cx="8640960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defTabSz="914298">
              <a:spcAft>
                <a:spcPts val="600"/>
              </a:spcAft>
              <a:defRPr/>
            </a:pP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Quel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kern="0" spc="-52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</a:t>
            </a:r>
            <a:r>
              <a:rPr lang="en-US" kern="0" spc="-52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le  </a:t>
            </a:r>
            <a:r>
              <a:rPr lang="en-US" kern="0" spc="-52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sujet</a:t>
            </a:r>
            <a:r>
              <a:rPr lang="en-US" kern="0" spc="-52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de  </a:t>
            </a:r>
            <a:r>
              <a:rPr lang="en-US" kern="0" spc="-52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l’article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 - Le 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sujet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de 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l’article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les  métiers 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dont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on  aura 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besoin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dans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prochaines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années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indent="355600" defTabSz="914298">
              <a:spcAft>
                <a:spcPts val="600"/>
              </a:spcAft>
              <a:defRPr/>
            </a:pP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Nommez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kern="0" spc="-52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les  métiers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cités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-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sont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enseignants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 cadres 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administratifs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et 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dirigeants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ceux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qui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concernent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le transport et la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logistique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la santé, le commerce et la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vente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 etc.</a:t>
            </a:r>
          </a:p>
          <a:p>
            <a:pPr indent="355600" defTabSz="914298">
              <a:defRPr/>
            </a:pP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Quels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sont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les 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secteurs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et  métiers 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où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les 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besoins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seront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les  plus 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importants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dans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les 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prochaines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années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 -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L’enseignement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l’administration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 le  service.   </a:t>
            </a:r>
          </a:p>
          <a:p>
            <a:pPr indent="355600" defTabSz="914298">
              <a:spcAft>
                <a:spcPts val="600"/>
              </a:spcAft>
              <a:defRPr/>
            </a:pP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Combien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personnes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recrutera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l’enseignement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 -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L’enseignement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recrutera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345000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personnes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 </a:t>
            </a:r>
          </a:p>
          <a:p>
            <a:pPr indent="355600" defTabSz="914298">
              <a:spcAft>
                <a:spcPts val="600"/>
              </a:spcAft>
              <a:defRPr/>
            </a:pP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Est-ce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les  cadres 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administratifs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et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dirigeants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augmentera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 -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Oui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la population  des cadres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administratifs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et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dirigeants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augmentera</a:t>
            </a:r>
            <a:r>
              <a:rPr lang="en-US" kern="0" spc="-52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US" kern="0" spc="-52" dirty="0" smtClean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indent="355600" defTabSz="914298">
              <a:defRPr/>
            </a:pP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 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féminisation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accompagnera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quels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secteurs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l’économie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 -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sont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kern="0" spc="-52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l’enseignement</a:t>
            </a:r>
            <a:r>
              <a:rPr lang="en-US" kern="0" spc="-52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la formation et la communication.    </a:t>
            </a:r>
            <a:endParaRPr lang="en-US" kern="0" spc="-52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050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Управляющая кнопка: назад 2">
            <a:hlinkClick r:id="rId2" action="ppaction://hlinksldjump" highlightClick="1"/>
          </p:cNvPr>
          <p:cNvSpPr/>
          <p:nvPr/>
        </p:nvSpPr>
        <p:spPr>
          <a:xfrm>
            <a:off x="4355976" y="4587974"/>
            <a:ext cx="521208" cy="444500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Oval 14">
            <a:hlinkClick r:id="rId3" action="ppaction://hlinksldjump"/>
          </p:cNvPr>
          <p:cNvSpPr/>
          <p:nvPr/>
        </p:nvSpPr>
        <p:spPr>
          <a:xfrm>
            <a:off x="467544" y="110018"/>
            <a:ext cx="675074" cy="674991"/>
          </a:xfrm>
          <a:prstGeom prst="ellipse">
            <a:avLst/>
          </a:prstGeom>
          <a:solidFill>
            <a:srgbClr val="FFC00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42618" y="110018"/>
            <a:ext cx="7668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Lisez ces affirmations  et  relevez  dans  l’article  ce  qui  permet  </a:t>
            </a:r>
          </a:p>
          <a:p>
            <a:r>
              <a:rPr lang="fr-FR" b="1" dirty="0" smtClean="0"/>
              <a:t>de les justifier.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47564" y="1203598"/>
            <a:ext cx="6804756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dirty="0" smtClean="0"/>
              <a:t>Il y aura plus d’offres  de  travail. - L’arrivée  de  la  génération  du baby-boom va modifier le marché du travail dans les  prochaines  années. 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dirty="0" smtClean="0"/>
              <a:t>L’éducation  nationale  offrira  de  nombreux postes  de  professeurs. - L’enseignement  devra  recruter  345000  personnes.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 smtClean="0"/>
              <a:t>Il sera plus facile de trouver un travail comme aidé aux  personnes. - Cinq secteurs  concentreront  l’essentiel des  créations  d’emplois à l’horizon 2015: les services aux  particuliers  recruteront  400000 nouveaux emplois.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52000" l="0" r="218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5720" b="48380"/>
          <a:stretch/>
        </p:blipFill>
        <p:spPr>
          <a:xfrm>
            <a:off x="7560332" y="986518"/>
            <a:ext cx="1496020" cy="357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991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1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1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1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1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назад 1">
            <a:hlinkClick r:id="rId2" action="ppaction://hlinksldjump" highlightClick="1"/>
          </p:cNvPr>
          <p:cNvSpPr/>
          <p:nvPr/>
        </p:nvSpPr>
        <p:spPr>
          <a:xfrm>
            <a:off x="4355976" y="4587974"/>
            <a:ext cx="521208" cy="444500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Oval 15">
            <a:hlinkClick r:id="rId3" action="ppaction://hlinksldjump"/>
          </p:cNvPr>
          <p:cNvSpPr/>
          <p:nvPr/>
        </p:nvSpPr>
        <p:spPr>
          <a:xfrm>
            <a:off x="469308" y="194184"/>
            <a:ext cx="675074" cy="674991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4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44382" y="226870"/>
            <a:ext cx="60126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298">
              <a:spcAft>
                <a:spcPts val="149"/>
              </a:spcAft>
              <a:defRPr/>
            </a:pPr>
            <a:r>
              <a:rPr lang="en-US" b="1" kern="0" dirty="0" err="1">
                <a:solidFill>
                  <a:srgbClr val="000000"/>
                </a:solidFill>
              </a:rPr>
              <a:t>Complétez</a:t>
            </a:r>
            <a:r>
              <a:rPr lang="en-US" b="1" kern="0" dirty="0">
                <a:solidFill>
                  <a:srgbClr val="000000"/>
                </a:solidFill>
              </a:rPr>
              <a:t>  les  </a:t>
            </a:r>
            <a:r>
              <a:rPr lang="en-US" b="1" kern="0" dirty="0" err="1">
                <a:solidFill>
                  <a:srgbClr val="000000"/>
                </a:solidFill>
              </a:rPr>
              <a:t>prévisions</a:t>
            </a:r>
            <a:r>
              <a:rPr lang="en-US" b="1" kern="0" dirty="0">
                <a:solidFill>
                  <a:srgbClr val="000000"/>
                </a:solidFill>
              </a:rPr>
              <a:t>  avec  les  expressions  de  temps  </a:t>
            </a:r>
            <a:r>
              <a:rPr lang="en-US" b="1" kern="0" dirty="0" err="1">
                <a:solidFill>
                  <a:srgbClr val="000000"/>
                </a:solidFill>
              </a:rPr>
              <a:t>utilisés</a:t>
            </a:r>
            <a:r>
              <a:rPr lang="en-US" b="1" kern="0" dirty="0">
                <a:solidFill>
                  <a:srgbClr val="000000"/>
                </a:solidFill>
              </a:rPr>
              <a:t>  </a:t>
            </a:r>
            <a:r>
              <a:rPr lang="en-US" b="1" kern="0" dirty="0" err="1">
                <a:solidFill>
                  <a:srgbClr val="000000"/>
                </a:solidFill>
              </a:rPr>
              <a:t>dans</a:t>
            </a:r>
            <a:r>
              <a:rPr lang="en-US" b="1" kern="0" dirty="0">
                <a:solidFill>
                  <a:srgbClr val="000000"/>
                </a:solidFill>
              </a:rPr>
              <a:t>  </a:t>
            </a:r>
            <a:r>
              <a:rPr lang="en-US" b="1" kern="0" dirty="0" err="1">
                <a:solidFill>
                  <a:srgbClr val="000000"/>
                </a:solidFill>
              </a:rPr>
              <a:t>l’article</a:t>
            </a:r>
            <a:r>
              <a:rPr lang="en-US" b="1" kern="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7243" y="1195341"/>
            <a:ext cx="6846241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2400" dirty="0" smtClean="0">
                <a:solidFill>
                  <a:srgbClr val="000000"/>
                </a:solidFill>
              </a:rPr>
              <a:t>*Voici  donc  les  secteurs  et  métiers  où  les  besoins  seront  les  plus  importants. - </a:t>
            </a:r>
            <a:r>
              <a:rPr lang="fr-FR" sz="2400" i="1" dirty="0" smtClean="0">
                <a:solidFill>
                  <a:srgbClr val="000000"/>
                </a:solidFill>
              </a:rPr>
              <a:t>dans  les  prochaines  années</a:t>
            </a:r>
          </a:p>
          <a:p>
            <a:r>
              <a:rPr lang="fr-FR" sz="2400" dirty="0" smtClean="0">
                <a:solidFill>
                  <a:srgbClr val="000000"/>
                </a:solidFill>
              </a:rPr>
              <a:t>* L’arrivée,  en  fin  de  carrière,  de  la  génération  du  baby-boom va modifier le marché du travail. - </a:t>
            </a:r>
            <a:r>
              <a:rPr lang="fr-FR" sz="2400" i="1" dirty="0" smtClean="0">
                <a:solidFill>
                  <a:srgbClr val="000000"/>
                </a:solidFill>
              </a:rPr>
              <a:t>vers  2015</a:t>
            </a:r>
            <a:endParaRPr lang="ru-RU" sz="2400" i="1" dirty="0">
              <a:solidFill>
                <a:srgbClr val="0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0" b="96667" l="9948" r="897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067" t="1713" r="10302" b="4686"/>
          <a:stretch/>
        </p:blipFill>
        <p:spPr>
          <a:xfrm flipH="1">
            <a:off x="7373484" y="663538"/>
            <a:ext cx="1770516" cy="3590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054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2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2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703" t="24626" r="12239" b="6088"/>
          <a:stretch/>
        </p:blipFill>
        <p:spPr bwMode="auto">
          <a:xfrm>
            <a:off x="445771" y="742949"/>
            <a:ext cx="7816880" cy="379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45771" y="195486"/>
            <a:ext cx="7771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/>
              <a:t>Grammaire</a:t>
            </a:r>
            <a:r>
              <a:rPr lang="fr-FR" dirty="0" smtClean="0"/>
              <a:t>        </a:t>
            </a:r>
            <a:r>
              <a:rPr lang="fr-FR" b="1" dirty="0" smtClean="0"/>
              <a:t>L’expression  de  l’hypothèse                                p.  108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88515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4339"/>
            <a:ext cx="9036496" cy="4101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118832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Exercices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58681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416156"/>
            <a:ext cx="3005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0000"/>
                </a:solidFill>
              </a:rPr>
              <a:t>1. Conjuguez  les  verbes.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4978" y="807567"/>
            <a:ext cx="8388932" cy="324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b="1" i="1" dirty="0" smtClean="0">
                <a:solidFill>
                  <a:srgbClr val="000000"/>
                </a:solidFill>
              </a:rPr>
              <a:t>Guy</a:t>
            </a:r>
            <a:r>
              <a:rPr lang="fr-FR" sz="2000" dirty="0" smtClean="0">
                <a:solidFill>
                  <a:srgbClr val="000000"/>
                </a:solidFill>
              </a:rPr>
              <a:t>: Si  j’avais  assez  d’argent,  je  partirais  en  Australie  pour  y    vivre  quelques  années.</a:t>
            </a:r>
          </a:p>
          <a:p>
            <a:r>
              <a:rPr lang="fr-FR" sz="2000" dirty="0">
                <a:solidFill>
                  <a:srgbClr val="000000"/>
                </a:solidFill>
              </a:rPr>
              <a:t> </a:t>
            </a:r>
            <a:r>
              <a:rPr lang="fr-FR" sz="2000" dirty="0" smtClean="0">
                <a:solidFill>
                  <a:srgbClr val="000000"/>
                </a:solidFill>
              </a:rPr>
              <a:t>    Je  m’acheterais  une  maison  près  de  Sydney.</a:t>
            </a:r>
          </a:p>
          <a:p>
            <a:r>
              <a:rPr lang="fr-FR" sz="2000" dirty="0">
                <a:solidFill>
                  <a:srgbClr val="000000"/>
                </a:solidFill>
              </a:rPr>
              <a:t> </a:t>
            </a:r>
            <a:r>
              <a:rPr lang="fr-FR" sz="2000" dirty="0" smtClean="0">
                <a:solidFill>
                  <a:srgbClr val="000000"/>
                </a:solidFill>
              </a:rPr>
              <a:t>    Si  je  pouvais,  j’aurais  un  grans  jardin.</a:t>
            </a:r>
          </a:p>
          <a:p>
            <a:r>
              <a:rPr lang="fr-FR" sz="2000" dirty="0">
                <a:solidFill>
                  <a:srgbClr val="000000"/>
                </a:solidFill>
              </a:rPr>
              <a:t> </a:t>
            </a:r>
            <a:r>
              <a:rPr lang="fr-FR" sz="2000" dirty="0" smtClean="0">
                <a:solidFill>
                  <a:srgbClr val="000000"/>
                </a:solidFill>
              </a:rPr>
              <a:t>    Je  cultiverais  mes  légumes  et  je  pourrais  manger  comlètement    </a:t>
            </a:r>
          </a:p>
          <a:p>
            <a:pPr>
              <a:spcAft>
                <a:spcPts val="600"/>
              </a:spcAft>
            </a:pPr>
            <a:r>
              <a:rPr lang="fr-FR" sz="2000" dirty="0">
                <a:solidFill>
                  <a:srgbClr val="000000"/>
                </a:solidFill>
              </a:rPr>
              <a:t> </a:t>
            </a:r>
            <a:r>
              <a:rPr lang="fr-FR" sz="2000" dirty="0" smtClean="0">
                <a:solidFill>
                  <a:srgbClr val="000000"/>
                </a:solidFill>
              </a:rPr>
              <a:t>    bio.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b="1" i="1" dirty="0" smtClean="0">
                <a:solidFill>
                  <a:srgbClr val="000000"/>
                </a:solidFill>
              </a:rPr>
              <a:t>Delphine</a:t>
            </a:r>
            <a:r>
              <a:rPr lang="fr-FR" sz="2000" dirty="0" smtClean="0">
                <a:solidFill>
                  <a:srgbClr val="000000"/>
                </a:solidFill>
              </a:rPr>
              <a:t>: Si  je  quittais  mon  travail,  j’aimerais  m’installer  en  Bretagne,  près  de  la  mer.</a:t>
            </a:r>
          </a:p>
          <a:p>
            <a:r>
              <a:rPr lang="fr-FR" sz="2000" dirty="0">
                <a:solidFill>
                  <a:srgbClr val="000000"/>
                </a:solidFill>
              </a:rPr>
              <a:t> </a:t>
            </a:r>
            <a:r>
              <a:rPr lang="fr-FR" sz="2000" dirty="0" smtClean="0">
                <a:solidFill>
                  <a:srgbClr val="000000"/>
                </a:solidFill>
              </a:rPr>
              <a:t>    Et  si  j’avais  assez  d’argent,  j’arrêterais  de  travailler;  je  me    </a:t>
            </a:r>
          </a:p>
          <a:p>
            <a:r>
              <a:rPr lang="fr-FR" sz="2000" dirty="0">
                <a:solidFill>
                  <a:srgbClr val="000000"/>
                </a:solidFill>
              </a:rPr>
              <a:t> </a:t>
            </a:r>
            <a:r>
              <a:rPr lang="fr-FR" sz="2000" dirty="0" smtClean="0">
                <a:solidFill>
                  <a:srgbClr val="000000"/>
                </a:solidFill>
              </a:rPr>
              <a:t>    consacrerais  au  bénévolat.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69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03" y="159482"/>
            <a:ext cx="7077075" cy="33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57" b="98458" l="0" r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4287"/>
          <a:stretch/>
        </p:blipFill>
        <p:spPr>
          <a:xfrm flipH="1">
            <a:off x="7075670" y="22034"/>
            <a:ext cx="171888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17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627534"/>
            <a:ext cx="68767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000000"/>
                </a:solidFill>
              </a:rPr>
              <a:t>2. Faites  parler  ces  personnes.</a:t>
            </a:r>
          </a:p>
          <a:p>
            <a:r>
              <a:rPr lang="fr-FR" b="1" i="1" dirty="0" smtClean="0">
                <a:solidFill>
                  <a:srgbClr val="000000"/>
                </a:solidFill>
              </a:rPr>
              <a:t>Exemple:  </a:t>
            </a:r>
            <a:r>
              <a:rPr lang="fr-FR" i="1" dirty="0" smtClean="0">
                <a:solidFill>
                  <a:srgbClr val="000000"/>
                </a:solidFill>
              </a:rPr>
              <a:t>Oscar:  quitter  la  france/s’installer  en  Espagne. </a:t>
            </a:r>
          </a:p>
          <a:p>
            <a:r>
              <a:rPr lang="fr-FR" i="1" dirty="0" smtClean="0">
                <a:solidFill>
                  <a:srgbClr val="000000"/>
                </a:solidFill>
                <a:latin typeface="Arial"/>
                <a:cs typeface="Arial"/>
              </a:rPr>
              <a:t>˃ Si  je  quittais  la  France,  je  m’installerais  en  Espagne.  </a:t>
            </a:r>
            <a:endParaRPr lang="ru-RU" i="1" dirty="0">
              <a:solidFill>
                <a:srgbClr val="0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1851670"/>
            <a:ext cx="6876763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i="1" dirty="0" smtClean="0">
                <a:solidFill>
                  <a:srgbClr val="000000"/>
                </a:solidFill>
              </a:rPr>
              <a:t>Amélia</a:t>
            </a:r>
            <a:r>
              <a:rPr lang="fr-FR" dirty="0" smtClean="0">
                <a:solidFill>
                  <a:srgbClr val="000000"/>
                </a:solidFill>
              </a:rPr>
              <a:t>:  Si  je  gagnais  au  loto,  j’arrêterais  de  travailler.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i="1" dirty="0" smtClean="0">
                <a:solidFill>
                  <a:srgbClr val="000000"/>
                </a:solidFill>
              </a:rPr>
              <a:t>Fred</a:t>
            </a:r>
            <a:r>
              <a:rPr lang="fr-FR" dirty="0" smtClean="0">
                <a:solidFill>
                  <a:srgbClr val="000000"/>
                </a:solidFill>
              </a:rPr>
              <a:t>:  Si  j’étais  jeune,  je  ferais  le  tour  du  monde.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i="1" dirty="0" smtClean="0">
                <a:solidFill>
                  <a:srgbClr val="000000"/>
                </a:solidFill>
              </a:rPr>
              <a:t>Kathy</a:t>
            </a:r>
            <a:r>
              <a:rPr lang="fr-FR" dirty="0" smtClean="0">
                <a:solidFill>
                  <a:srgbClr val="000000"/>
                </a:solidFill>
              </a:rPr>
              <a:t>:  Si  je  changeais  de  travail,  je  gagnerais  plus.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i="1" dirty="0" smtClean="0">
                <a:solidFill>
                  <a:srgbClr val="000000"/>
                </a:solidFill>
              </a:rPr>
              <a:t>Jules  et  Jim</a:t>
            </a:r>
            <a:r>
              <a:rPr lang="fr-FR" dirty="0" smtClean="0">
                <a:solidFill>
                  <a:srgbClr val="000000"/>
                </a:solidFill>
              </a:rPr>
              <a:t>:  Si  nous  pouvons,  nous  partirions  à  la  Réunion.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i="1" dirty="0" smtClean="0">
                <a:solidFill>
                  <a:srgbClr val="000000"/>
                </a:solidFill>
              </a:rPr>
              <a:t>Romane</a:t>
            </a:r>
            <a:r>
              <a:rPr lang="fr-FR" dirty="0" smtClean="0">
                <a:solidFill>
                  <a:srgbClr val="000000"/>
                </a:solidFill>
              </a:rPr>
              <a:t>:  Si  j’avais  du  temps  libre,  j’aiderais  les  sans-abris.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47" r="75112" b="50000"/>
          <a:stretch/>
        </p:blipFill>
        <p:spPr>
          <a:xfrm>
            <a:off x="7488324" y="628608"/>
            <a:ext cx="1566379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05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1"/>
            <a:ext cx="8928483" cy="5143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740352" y="57977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0000"/>
                </a:solidFill>
              </a:rPr>
              <a:t>p.  102</a:t>
            </a:r>
            <a:endParaRPr lang="ru-RU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339502"/>
            <a:ext cx="9829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/>
              <a:t>Devoir</a:t>
            </a:r>
            <a:endParaRPr lang="ru-RU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67545" y="951570"/>
            <a:ext cx="82449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/>
              <a:t>Lire le texte «Le palmarès des métiers qui recruteront en 2015» et faire des QCM.</a:t>
            </a:r>
            <a:endParaRPr lang="ru-RU" sz="32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5867" y="2607754"/>
            <a:ext cx="2448272" cy="2206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271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90588" y="1048256"/>
            <a:ext cx="3867534" cy="304698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spAutoFit/>
          </a:bodyPr>
          <a:lstStyle/>
          <a:p>
            <a:r>
              <a:rPr lang="fr-FR" dirty="0" smtClean="0"/>
              <a:t>          </a:t>
            </a:r>
            <a:r>
              <a:rPr lang="fr-FR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Merci  </a:t>
            </a:r>
          </a:p>
          <a:p>
            <a:r>
              <a:rPr lang="fr-FR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Pour  </a:t>
            </a:r>
          </a:p>
          <a:p>
            <a:r>
              <a:rPr lang="fr-FR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Votre </a:t>
            </a:r>
          </a:p>
          <a:p>
            <a:r>
              <a:rPr lang="fr-FR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Attention!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82491" y="-14824"/>
            <a:ext cx="3859723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780" y="0"/>
            <a:ext cx="2528900" cy="25717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6" y="0"/>
            <a:ext cx="2528900" cy="25717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" y="2564844"/>
            <a:ext cx="2528900" cy="25717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6346" y="2594076"/>
            <a:ext cx="25289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577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" y="123478"/>
            <a:ext cx="9093200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236311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0000"/>
                </a:solidFill>
              </a:rPr>
              <a:t>Solution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8023" y="2783128"/>
            <a:ext cx="86824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7030A0"/>
                </a:solidFill>
              </a:rPr>
              <a:t>À  la  </a:t>
            </a:r>
            <a:r>
              <a:rPr lang="en-US" b="1" dirty="0" err="1" smtClean="0">
                <a:solidFill>
                  <a:srgbClr val="7030A0"/>
                </a:solidFill>
              </a:rPr>
              <a:t>prochaine</a:t>
            </a:r>
            <a:r>
              <a:rPr lang="en-US" b="1" dirty="0" smtClean="0">
                <a:solidFill>
                  <a:srgbClr val="7030A0"/>
                </a:solidFill>
              </a:rPr>
              <a:t>  </a:t>
            </a:r>
            <a:r>
              <a:rPr lang="en-US" b="1" dirty="0" err="1" smtClean="0">
                <a:solidFill>
                  <a:srgbClr val="7030A0"/>
                </a:solidFill>
              </a:rPr>
              <a:t>rentrée</a:t>
            </a:r>
            <a:r>
              <a:rPr lang="en-US" b="1" dirty="0" smtClean="0">
                <a:solidFill>
                  <a:srgbClr val="7030A0"/>
                </a:solidFill>
              </a:rPr>
              <a:t>  </a:t>
            </a:r>
            <a:r>
              <a:rPr lang="en-US" b="1" dirty="0" err="1" smtClean="0">
                <a:solidFill>
                  <a:srgbClr val="7030A0"/>
                </a:solidFill>
              </a:rPr>
              <a:t>universitaire</a:t>
            </a:r>
            <a:r>
              <a:rPr lang="en-US" b="1" dirty="0" smtClean="0">
                <a:solidFill>
                  <a:srgbClr val="7030A0"/>
                </a:solidFill>
              </a:rPr>
              <a:t>,  </a:t>
            </a:r>
            <a:r>
              <a:rPr lang="en-US" b="1" dirty="0" err="1" smtClean="0">
                <a:solidFill>
                  <a:srgbClr val="7030A0"/>
                </a:solidFill>
              </a:rPr>
              <a:t>il</a:t>
            </a:r>
            <a:r>
              <a:rPr lang="en-US" b="1" dirty="0" smtClean="0">
                <a:solidFill>
                  <a:srgbClr val="7030A0"/>
                </a:solidFill>
              </a:rPr>
              <a:t>  y  aura  1 576 200 </a:t>
            </a:r>
            <a:r>
              <a:rPr lang="en-US" b="1" dirty="0" err="1" smtClean="0">
                <a:solidFill>
                  <a:srgbClr val="7030A0"/>
                </a:solidFill>
              </a:rPr>
              <a:t>inscrits</a:t>
            </a:r>
            <a:r>
              <a:rPr lang="en-US" b="1" dirty="0" smtClean="0">
                <a:solidFill>
                  <a:srgbClr val="7030A0"/>
                </a:solidFill>
              </a:rPr>
              <a:t>  à  </a:t>
            </a:r>
            <a:r>
              <a:rPr lang="en-US" b="1" dirty="0" err="1" smtClean="0">
                <a:solidFill>
                  <a:srgbClr val="7030A0"/>
                </a:solidFill>
              </a:rPr>
              <a:t>l’université</a:t>
            </a:r>
            <a:r>
              <a:rPr lang="en-US" b="1" dirty="0" smtClean="0">
                <a:solidFill>
                  <a:srgbClr val="7030A0"/>
                </a:solidFill>
              </a:rPr>
              <a:t>.</a:t>
            </a:r>
          </a:p>
          <a:p>
            <a:r>
              <a:rPr lang="en-US" b="1" dirty="0" err="1" smtClean="0">
                <a:solidFill>
                  <a:srgbClr val="7030A0"/>
                </a:solidFill>
              </a:rPr>
              <a:t>L’Ile</a:t>
            </a:r>
            <a:r>
              <a:rPr lang="en-US" b="1" dirty="0" smtClean="0">
                <a:solidFill>
                  <a:srgbClr val="7030A0"/>
                </a:solidFill>
              </a:rPr>
              <a:t>-de-France  </a:t>
            </a:r>
            <a:r>
              <a:rPr lang="en-US" b="1" dirty="0" err="1" smtClean="0">
                <a:solidFill>
                  <a:srgbClr val="7030A0"/>
                </a:solidFill>
              </a:rPr>
              <a:t>accueillira</a:t>
            </a:r>
            <a:r>
              <a:rPr lang="en-US" b="1" dirty="0" smtClean="0">
                <a:solidFill>
                  <a:srgbClr val="7030A0"/>
                </a:solidFill>
              </a:rPr>
              <a:t>  le  plus  grand  </a:t>
            </a:r>
            <a:r>
              <a:rPr lang="en-US" b="1" dirty="0" err="1" smtClean="0">
                <a:solidFill>
                  <a:srgbClr val="7030A0"/>
                </a:solidFill>
              </a:rPr>
              <a:t>nombre</a:t>
            </a:r>
            <a:r>
              <a:rPr lang="en-US" b="1" dirty="0" smtClean="0">
                <a:solidFill>
                  <a:srgbClr val="7030A0"/>
                </a:solidFill>
              </a:rPr>
              <a:t>  </a:t>
            </a:r>
            <a:r>
              <a:rPr lang="en-US" b="1" dirty="0" err="1" smtClean="0">
                <a:solidFill>
                  <a:srgbClr val="7030A0"/>
                </a:solidFill>
              </a:rPr>
              <a:t>d’inscrits</a:t>
            </a:r>
            <a:r>
              <a:rPr lang="en-US" b="1" dirty="0" smtClean="0">
                <a:solidFill>
                  <a:srgbClr val="7030A0"/>
                </a:solidFill>
              </a:rPr>
              <a:t>.</a:t>
            </a:r>
          </a:p>
          <a:p>
            <a:r>
              <a:rPr lang="en-US" b="1" dirty="0" err="1" smtClean="0">
                <a:solidFill>
                  <a:srgbClr val="7030A0"/>
                </a:solidFill>
              </a:rPr>
              <a:t>Selon</a:t>
            </a:r>
            <a:r>
              <a:rPr lang="en-US" b="1" dirty="0" smtClean="0">
                <a:solidFill>
                  <a:srgbClr val="7030A0"/>
                </a:solidFill>
              </a:rPr>
              <a:t>  </a:t>
            </a:r>
            <a:r>
              <a:rPr lang="en-US" b="1" dirty="0" err="1" smtClean="0">
                <a:solidFill>
                  <a:srgbClr val="7030A0"/>
                </a:solidFill>
              </a:rPr>
              <a:t>toute</a:t>
            </a:r>
            <a:r>
              <a:rPr lang="en-US" b="1" dirty="0" smtClean="0">
                <a:solidFill>
                  <a:srgbClr val="7030A0"/>
                </a:solidFill>
              </a:rPr>
              <a:t>  </a:t>
            </a:r>
            <a:r>
              <a:rPr lang="en-US" b="1" dirty="0" err="1" smtClean="0">
                <a:solidFill>
                  <a:srgbClr val="7030A0"/>
                </a:solidFill>
              </a:rPr>
              <a:t>hypothèse</a:t>
            </a:r>
            <a:r>
              <a:rPr lang="en-US" b="1" dirty="0" smtClean="0">
                <a:solidFill>
                  <a:srgbClr val="7030A0"/>
                </a:solidFill>
              </a:rPr>
              <a:t>, </a:t>
            </a:r>
            <a:r>
              <a:rPr lang="en-US" b="1" dirty="0" err="1" smtClean="0">
                <a:solidFill>
                  <a:srgbClr val="7030A0"/>
                </a:solidFill>
              </a:rPr>
              <a:t>dans</a:t>
            </a:r>
            <a:r>
              <a:rPr lang="en-US" b="1" dirty="0" smtClean="0">
                <a:solidFill>
                  <a:srgbClr val="7030A0"/>
                </a:solidFill>
              </a:rPr>
              <a:t>  les  </a:t>
            </a:r>
            <a:r>
              <a:rPr lang="en-US" b="1" dirty="0" err="1" smtClean="0">
                <a:solidFill>
                  <a:srgbClr val="7030A0"/>
                </a:solidFill>
              </a:rPr>
              <a:t>prochaines</a:t>
            </a:r>
            <a:r>
              <a:rPr lang="en-US" b="1" dirty="0" smtClean="0">
                <a:solidFill>
                  <a:srgbClr val="7030A0"/>
                </a:solidFill>
              </a:rPr>
              <a:t>  </a:t>
            </a:r>
            <a:r>
              <a:rPr lang="en-US" b="1" dirty="0" err="1" smtClean="0">
                <a:solidFill>
                  <a:srgbClr val="7030A0"/>
                </a:solidFill>
              </a:rPr>
              <a:t>années</a:t>
            </a:r>
            <a:r>
              <a:rPr lang="en-US" b="1" dirty="0" smtClean="0">
                <a:solidFill>
                  <a:srgbClr val="7030A0"/>
                </a:solidFill>
              </a:rPr>
              <a:t>,  les  </a:t>
            </a:r>
            <a:r>
              <a:rPr lang="en-US" b="1" dirty="0" err="1" smtClean="0">
                <a:solidFill>
                  <a:srgbClr val="7030A0"/>
                </a:solidFill>
              </a:rPr>
              <a:t>frais</a:t>
            </a:r>
            <a:r>
              <a:rPr lang="en-US" b="1" dirty="0" smtClean="0">
                <a:solidFill>
                  <a:srgbClr val="7030A0"/>
                </a:solidFill>
              </a:rPr>
              <a:t>  </a:t>
            </a:r>
            <a:r>
              <a:rPr lang="en-US" b="1" dirty="0" err="1" smtClean="0">
                <a:solidFill>
                  <a:srgbClr val="7030A0"/>
                </a:solidFill>
              </a:rPr>
              <a:t>d’inscription</a:t>
            </a:r>
            <a:r>
              <a:rPr lang="en-US" b="1" dirty="0" smtClean="0">
                <a:solidFill>
                  <a:srgbClr val="7030A0"/>
                </a:solidFill>
              </a:rPr>
              <a:t>  </a:t>
            </a:r>
            <a:r>
              <a:rPr lang="en-US" b="1" dirty="0" err="1" smtClean="0">
                <a:solidFill>
                  <a:srgbClr val="7030A0"/>
                </a:solidFill>
              </a:rPr>
              <a:t>devraient</a:t>
            </a:r>
            <a:r>
              <a:rPr lang="en-US" b="1" dirty="0" smtClean="0">
                <a:solidFill>
                  <a:srgbClr val="7030A0"/>
                </a:solidFill>
              </a:rPr>
              <a:t>  augmenter  en  </a:t>
            </a:r>
            <a:r>
              <a:rPr lang="en-US" b="1" dirty="0" err="1" smtClean="0">
                <a:solidFill>
                  <a:srgbClr val="7030A0"/>
                </a:solidFill>
              </a:rPr>
              <a:t>moyenne</a:t>
            </a:r>
            <a:r>
              <a:rPr lang="en-US" b="1" dirty="0" smtClean="0">
                <a:solidFill>
                  <a:srgbClr val="7030A0"/>
                </a:solidFill>
              </a:rPr>
              <a:t>  de  1,6</a:t>
            </a:r>
            <a:r>
              <a:rPr lang="en-US" b="1" dirty="0" smtClean="0">
                <a:solidFill>
                  <a:srgbClr val="7030A0"/>
                </a:solidFill>
                <a:latin typeface="Arial"/>
                <a:cs typeface="Arial"/>
              </a:rPr>
              <a:t>%  et  le  </a:t>
            </a:r>
            <a:r>
              <a:rPr lang="en-US" b="1" dirty="0" err="1" smtClean="0">
                <a:solidFill>
                  <a:srgbClr val="7030A0"/>
                </a:solidFill>
                <a:latin typeface="Arial"/>
                <a:cs typeface="Arial"/>
              </a:rPr>
              <a:t>pourcentage</a:t>
            </a:r>
            <a:r>
              <a:rPr lang="en-US" b="1" dirty="0" smtClean="0">
                <a:solidFill>
                  <a:srgbClr val="7030A0"/>
                </a:solidFill>
                <a:latin typeface="Arial"/>
                <a:cs typeface="Arial"/>
              </a:rPr>
              <a:t>  </a:t>
            </a:r>
            <a:r>
              <a:rPr lang="en-US" b="1" dirty="0" err="1" smtClean="0">
                <a:solidFill>
                  <a:srgbClr val="7030A0"/>
                </a:solidFill>
                <a:latin typeface="Arial"/>
                <a:cs typeface="Arial"/>
              </a:rPr>
              <a:t>d’étudiants</a:t>
            </a:r>
            <a:r>
              <a:rPr lang="en-US" b="1" dirty="0" smtClean="0">
                <a:solidFill>
                  <a:srgbClr val="7030A0"/>
                </a:solidFill>
                <a:latin typeface="Arial"/>
                <a:cs typeface="Arial"/>
              </a:rPr>
              <a:t>  </a:t>
            </a:r>
            <a:r>
              <a:rPr lang="en-US" b="1" dirty="0" err="1" smtClean="0">
                <a:solidFill>
                  <a:srgbClr val="7030A0"/>
                </a:solidFill>
                <a:latin typeface="Arial"/>
                <a:cs typeface="Arial"/>
              </a:rPr>
              <a:t>étrangers</a:t>
            </a:r>
            <a:r>
              <a:rPr lang="en-US" b="1" dirty="0" smtClean="0">
                <a:solidFill>
                  <a:srgbClr val="7030A0"/>
                </a:solidFill>
                <a:latin typeface="Arial"/>
                <a:cs typeface="Arial"/>
              </a:rPr>
              <a:t>  </a:t>
            </a:r>
            <a:r>
              <a:rPr lang="en-US" b="1" dirty="0" err="1" smtClean="0">
                <a:solidFill>
                  <a:srgbClr val="7030A0"/>
                </a:solidFill>
                <a:latin typeface="Arial"/>
                <a:cs typeface="Arial"/>
              </a:rPr>
              <a:t>augmenterait</a:t>
            </a:r>
            <a:r>
              <a:rPr lang="en-US" b="1" dirty="0" smtClean="0">
                <a:solidFill>
                  <a:srgbClr val="7030A0"/>
                </a:solidFill>
                <a:latin typeface="Arial"/>
                <a:cs typeface="Arial"/>
              </a:rPr>
              <a:t>.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283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5486"/>
            <a:ext cx="8832707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5244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05" y="641680"/>
            <a:ext cx="7135813" cy="360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378114" y="285482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0000"/>
                </a:solidFill>
              </a:rPr>
              <a:t>Solution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380312" y="970183"/>
            <a:ext cx="122341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solidFill>
                  <a:srgbClr val="C00000"/>
                </a:solidFill>
              </a:rPr>
              <a:t>1) enverrai</a:t>
            </a:r>
          </a:p>
          <a:p>
            <a:r>
              <a:rPr lang="fr-FR" sz="1600" b="1" dirty="0" smtClean="0">
                <a:solidFill>
                  <a:srgbClr val="C00000"/>
                </a:solidFill>
              </a:rPr>
              <a:t>2) courira</a:t>
            </a:r>
          </a:p>
          <a:p>
            <a:r>
              <a:rPr lang="fr-FR" sz="1600" b="1" dirty="0" smtClean="0">
                <a:solidFill>
                  <a:srgbClr val="C00000"/>
                </a:solidFill>
              </a:rPr>
              <a:t>3) pourra</a:t>
            </a:r>
          </a:p>
          <a:p>
            <a:r>
              <a:rPr lang="fr-FR" sz="1600" b="1" dirty="0" smtClean="0">
                <a:solidFill>
                  <a:srgbClr val="C00000"/>
                </a:solidFill>
              </a:rPr>
              <a:t>4) pourra 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87924" y="2801982"/>
            <a:ext cx="24160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solidFill>
                  <a:srgbClr val="C00000"/>
                </a:solidFill>
              </a:rPr>
              <a:t>j</a:t>
            </a:r>
            <a:r>
              <a:rPr lang="fr-FR" sz="1600" b="1" dirty="0" smtClean="0">
                <a:solidFill>
                  <a:srgbClr val="C00000"/>
                </a:solidFill>
              </a:rPr>
              <a:t>’irai  chez  ma  mamie.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68864" y="3140536"/>
            <a:ext cx="360387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1" dirty="0">
                <a:solidFill>
                  <a:srgbClr val="C00000"/>
                </a:solidFill>
              </a:rPr>
              <a:t>notre  maman  aura  mal  à  la  tête.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95176" y="3465874"/>
            <a:ext cx="421942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1" dirty="0">
                <a:solidFill>
                  <a:srgbClr val="C00000"/>
                </a:solidFill>
              </a:rPr>
              <a:t>et  vous  obtiendrez  le  meilleur  résultat.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824028" y="3804428"/>
            <a:ext cx="191097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1" dirty="0" smtClean="0">
                <a:solidFill>
                  <a:srgbClr val="C00000"/>
                </a:solidFill>
              </a:rPr>
              <a:t>il  </a:t>
            </a:r>
            <a:r>
              <a:rPr lang="fr-FR" sz="1600" b="1" dirty="0">
                <a:solidFill>
                  <a:srgbClr val="C00000"/>
                </a:solidFill>
              </a:rPr>
              <a:t>pourra  réussir.</a:t>
            </a:r>
            <a:endParaRPr lang="ru-RU" sz="1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962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82" t="14945" r="12844" b="5328"/>
          <a:stretch/>
        </p:blipFill>
        <p:spPr bwMode="auto">
          <a:xfrm>
            <a:off x="323528" y="519522"/>
            <a:ext cx="6192688" cy="4536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98217"/>
            <a:ext cx="60846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/>
              <a:t>Lisez la chronique. Quel est le thème abordé?</a:t>
            </a:r>
            <a:endParaRPr lang="ru-RU" sz="16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60" b="100000" l="9896" r="8997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928" r="20594"/>
          <a:stretch/>
        </p:blipFill>
        <p:spPr>
          <a:xfrm flipH="1">
            <a:off x="6968167" y="98217"/>
            <a:ext cx="201608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37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195"/>
          <a:stretch/>
        </p:blipFill>
        <p:spPr bwMode="auto">
          <a:xfrm>
            <a:off x="0" y="267494"/>
            <a:ext cx="9144000" cy="4356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119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" t="3462"/>
          <a:stretch/>
        </p:blipFill>
        <p:spPr bwMode="auto">
          <a:xfrm>
            <a:off x="-6856" y="267494"/>
            <a:ext cx="7920362" cy="3500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68344" y="267494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Solution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776356" y="771550"/>
            <a:ext cx="9637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63525" indent="-263525">
              <a:buAutoNum type="arabicPeriod"/>
            </a:pPr>
            <a:r>
              <a:rPr lang="fr-FR" dirty="0" smtClean="0">
                <a:solidFill>
                  <a:srgbClr val="000000"/>
                </a:solidFill>
              </a:rPr>
              <a:t>Vrai</a:t>
            </a:r>
          </a:p>
          <a:p>
            <a:pPr marL="263525" indent="-263525">
              <a:buAutoNum type="arabicPeriod"/>
            </a:pPr>
            <a:r>
              <a:rPr lang="fr-FR" dirty="0" smtClean="0">
                <a:solidFill>
                  <a:srgbClr val="000000"/>
                </a:solidFill>
              </a:rPr>
              <a:t>Faux</a:t>
            </a:r>
          </a:p>
          <a:p>
            <a:pPr marL="263525" indent="-263525">
              <a:buAutoNum type="arabicPeriod"/>
            </a:pPr>
            <a:r>
              <a:rPr lang="fr-FR" dirty="0" smtClean="0">
                <a:solidFill>
                  <a:srgbClr val="000000"/>
                </a:solidFill>
              </a:rPr>
              <a:t>vrai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4964" y="3768483"/>
            <a:ext cx="87095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1" dirty="0" smtClean="0"/>
              <a:t>À  </a:t>
            </a:r>
            <a:r>
              <a:rPr lang="en-US" sz="1400" b="1" dirty="0" err="1" smtClean="0"/>
              <a:t>l’horizon</a:t>
            </a:r>
            <a:r>
              <a:rPr lang="en-US" sz="1400" b="1" dirty="0" smtClean="0"/>
              <a:t>  2022,  la  </a:t>
            </a:r>
            <a:r>
              <a:rPr lang="en-US" sz="1400" b="1" dirty="0" smtClean="0"/>
              <a:t>France  </a:t>
            </a:r>
            <a:r>
              <a:rPr lang="en-US" sz="1400" b="1" dirty="0" err="1" smtClean="0"/>
              <a:t>devrait</a:t>
            </a:r>
            <a:r>
              <a:rPr lang="en-US" sz="1400" b="1" dirty="0" smtClean="0"/>
              <a:t>  </a:t>
            </a:r>
            <a:r>
              <a:rPr lang="en-US" sz="1400" b="1" dirty="0" err="1" smtClean="0"/>
              <a:t>compter</a:t>
            </a:r>
            <a:r>
              <a:rPr lang="en-US" sz="1400" b="1" dirty="0" smtClean="0"/>
              <a:t>  2,6 millions  </a:t>
            </a:r>
            <a:r>
              <a:rPr lang="en-US" sz="1400" b="1" dirty="0" err="1" smtClean="0"/>
              <a:t>d’étudiants</a:t>
            </a:r>
            <a:r>
              <a:rPr lang="en-US" sz="1400" b="1" dirty="0" smtClean="0"/>
              <a:t>  </a:t>
            </a:r>
            <a:r>
              <a:rPr lang="en-US" sz="1400" b="1" dirty="0" err="1" smtClean="0"/>
              <a:t>contre</a:t>
            </a:r>
            <a:r>
              <a:rPr lang="en-US" sz="1400" b="1" dirty="0" smtClean="0"/>
              <a:t>  2,4 </a:t>
            </a:r>
            <a:r>
              <a:rPr lang="en-US" sz="1400" b="1" dirty="0" err="1" smtClean="0"/>
              <a:t>aujourd’hui</a:t>
            </a:r>
            <a:r>
              <a:rPr lang="en-US" sz="1400" b="1" dirty="0" smtClean="0"/>
              <a:t>.</a:t>
            </a:r>
          </a:p>
          <a:p>
            <a:pPr indent="263525">
              <a:buFont typeface="Arial" pitchFamily="34" charset="0"/>
              <a:buChar char="•"/>
            </a:pPr>
            <a:r>
              <a:rPr lang="en-US" sz="1400" b="1" dirty="0" err="1" smtClean="0"/>
              <a:t>Projet</a:t>
            </a:r>
            <a:r>
              <a:rPr lang="en-US" sz="1400" b="1" dirty="0" smtClean="0"/>
              <a:t>  </a:t>
            </a:r>
            <a:r>
              <a:rPr lang="en-US" sz="1400" b="1" dirty="0" err="1" smtClean="0"/>
              <a:t>dans</a:t>
            </a:r>
            <a:r>
              <a:rPr lang="en-US" sz="1400" b="1" dirty="0" smtClean="0"/>
              <a:t>  le  </a:t>
            </a:r>
            <a:r>
              <a:rPr lang="en-US" sz="1400" b="1" dirty="0" err="1" smtClean="0"/>
              <a:t>futur</a:t>
            </a:r>
            <a:r>
              <a:rPr lang="en-US" sz="1400" b="1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1" dirty="0" smtClean="0"/>
              <a:t>Les  </a:t>
            </a:r>
            <a:r>
              <a:rPr lang="en-US" sz="1400" b="1" dirty="0" err="1" smtClean="0"/>
              <a:t>universités</a:t>
            </a:r>
            <a:r>
              <a:rPr lang="en-US" sz="1400" b="1" dirty="0" smtClean="0"/>
              <a:t>  </a:t>
            </a:r>
            <a:r>
              <a:rPr lang="en-US" sz="1400" b="1" dirty="0" err="1" smtClean="0"/>
              <a:t>devraient</a:t>
            </a:r>
            <a:r>
              <a:rPr lang="en-US" sz="1400" b="1" dirty="0" smtClean="0"/>
              <a:t>  </a:t>
            </a:r>
            <a:r>
              <a:rPr lang="en-US" sz="1400" b="1" dirty="0" err="1" smtClean="0"/>
              <a:t>aussi</a:t>
            </a:r>
            <a:r>
              <a:rPr lang="en-US" sz="1400" b="1" dirty="0" smtClean="0"/>
              <a:t>  </a:t>
            </a:r>
            <a:r>
              <a:rPr lang="en-US" sz="1400" b="1" dirty="0" err="1" smtClean="0"/>
              <a:t>voir</a:t>
            </a:r>
            <a:r>
              <a:rPr lang="en-US" sz="1400" b="1" dirty="0" smtClean="0"/>
              <a:t>  </a:t>
            </a:r>
            <a:r>
              <a:rPr lang="en-US" sz="1400" b="1" dirty="0" err="1" smtClean="0"/>
              <a:t>leurs</a:t>
            </a:r>
            <a:r>
              <a:rPr lang="en-US" sz="1400" b="1" dirty="0" smtClean="0"/>
              <a:t>  </a:t>
            </a:r>
            <a:r>
              <a:rPr lang="en-US" sz="1400" b="1" dirty="0" err="1" smtClean="0"/>
              <a:t>effectifs</a:t>
            </a:r>
            <a:r>
              <a:rPr lang="en-US" sz="1400" b="1" dirty="0" smtClean="0"/>
              <a:t>  </a:t>
            </a:r>
            <a:r>
              <a:rPr lang="en-US" sz="1400" b="1" dirty="0" err="1" smtClean="0"/>
              <a:t>progresser</a:t>
            </a:r>
            <a:r>
              <a:rPr lang="en-US" sz="1400" b="1" dirty="0" smtClean="0"/>
              <a:t>  de  plus  9 </a:t>
            </a:r>
            <a:r>
              <a:rPr lang="en-US" sz="1400" b="1" dirty="0" smtClean="0">
                <a:latin typeface="Arial"/>
                <a:cs typeface="Arial"/>
              </a:rPr>
              <a:t>%.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smtClean="0">
                <a:latin typeface="Arial"/>
                <a:cs typeface="Arial"/>
              </a:rPr>
              <a:t>Information  </a:t>
            </a:r>
            <a:r>
              <a:rPr lang="en-US" sz="1400" b="1" dirty="0" err="1" smtClean="0">
                <a:latin typeface="Arial"/>
                <a:cs typeface="Arial"/>
              </a:rPr>
              <a:t>qu’on</a:t>
            </a:r>
            <a:r>
              <a:rPr lang="en-US" sz="1400" b="1" dirty="0" smtClean="0">
                <a:latin typeface="Arial"/>
                <a:cs typeface="Arial"/>
              </a:rPr>
              <a:t>  ne   </a:t>
            </a:r>
            <a:r>
              <a:rPr lang="en-US" sz="1400" b="1" dirty="0" err="1" smtClean="0">
                <a:latin typeface="Arial"/>
                <a:cs typeface="Arial"/>
              </a:rPr>
              <a:t>peut</a:t>
            </a:r>
            <a:r>
              <a:rPr lang="en-US" sz="1400" b="1" dirty="0" smtClean="0">
                <a:latin typeface="Arial"/>
                <a:cs typeface="Arial"/>
              </a:rPr>
              <a:t>  encore  </a:t>
            </a:r>
            <a:r>
              <a:rPr lang="en-US" sz="1400" b="1" dirty="0" err="1" smtClean="0">
                <a:latin typeface="Arial"/>
                <a:cs typeface="Arial"/>
              </a:rPr>
              <a:t>vérifier</a:t>
            </a:r>
            <a:r>
              <a:rPr lang="en-US" sz="1400" b="1" dirty="0">
                <a:latin typeface="Arial"/>
                <a:cs typeface="Arial"/>
              </a:rPr>
              <a:t>.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3523467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66" t="17560" r="10129" b="6347"/>
          <a:stretch/>
        </p:blipFill>
        <p:spPr bwMode="auto">
          <a:xfrm>
            <a:off x="179513" y="432718"/>
            <a:ext cx="7164796" cy="465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3" y="100826"/>
            <a:ext cx="7308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/>
              <a:t>Lisez  l’article</a:t>
            </a:r>
            <a:r>
              <a:rPr lang="fr-FR" dirty="0" smtClean="0"/>
              <a:t>.  </a:t>
            </a:r>
            <a:r>
              <a:rPr lang="fr-FR" b="1" dirty="0" smtClean="0"/>
              <a:t>Le  palmarès  des  métiers  qui  recruteront  en  2015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456" b="100000" l="4614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 flipH="1">
            <a:off x="7425368" y="77118"/>
            <a:ext cx="154261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331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151174</TotalTime>
  <Words>767</Words>
  <Application>Microsoft Office PowerPoint</Application>
  <PresentationFormat>Экран (16:9)</PresentationFormat>
  <Paragraphs>91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21</vt:i4>
      </vt:variant>
    </vt:vector>
  </HeadingPairs>
  <TitlesOfParts>
    <vt:vector size="36" baseType="lpstr">
      <vt:lpstr>Arial</vt:lpstr>
      <vt:lpstr>Calibri</vt:lpstr>
      <vt:lpstr>Open Sans</vt:lpstr>
      <vt:lpstr>Open Sans Light</vt:lpstr>
      <vt:lpstr>Wingdings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Français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Le palmarès des métiers qui recruteront en 2015 (p. 107)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1473</cp:revision>
  <dcterms:created xsi:type="dcterms:W3CDTF">2014-10-08T23:03:32Z</dcterms:created>
  <dcterms:modified xsi:type="dcterms:W3CDTF">2020-12-30T10:30:58Z</dcterms:modified>
</cp:coreProperties>
</file>