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356" r:id="rId11"/>
    <p:sldId id="1416" r:id="rId12"/>
    <p:sldId id="1430" r:id="rId13"/>
    <p:sldId id="1417" r:id="rId14"/>
    <p:sldId id="1414" r:id="rId15"/>
    <p:sldId id="1418" r:id="rId16"/>
    <p:sldId id="1415" r:id="rId17"/>
    <p:sldId id="1419" r:id="rId18"/>
    <p:sldId id="1420" r:id="rId19"/>
    <p:sldId id="1431" r:id="rId20"/>
    <p:sldId id="1421" r:id="rId21"/>
    <p:sldId id="1366" r:id="rId22"/>
    <p:sldId id="1422" r:id="rId23"/>
    <p:sldId id="1423" r:id="rId24"/>
    <p:sldId id="1425" r:id="rId25"/>
    <p:sldId id="1424" r:id="rId26"/>
    <p:sldId id="1426" r:id="rId27"/>
    <p:sldId id="1427" r:id="rId28"/>
    <p:sldId id="1428" r:id="rId29"/>
    <p:sldId id="1429" r:id="rId30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6"/>
            <p14:sldId id="1430"/>
            <p14:sldId id="1417"/>
            <p14:sldId id="1414"/>
            <p14:sldId id="1418"/>
            <p14:sldId id="1415"/>
            <p14:sldId id="1419"/>
            <p14:sldId id="1420"/>
            <p14:sldId id="1431"/>
            <p14:sldId id="1421"/>
            <p14:sldId id="1366"/>
            <p14:sldId id="1422"/>
            <p14:sldId id="1423"/>
            <p14:sldId id="1425"/>
            <p14:sldId id="1424"/>
            <p14:sldId id="1426"/>
            <p14:sldId id="1427"/>
            <p14:sldId id="1428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99FF"/>
    <a:srgbClr val="DDDDDD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14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4" y="348917"/>
            <a:ext cx="3789140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1"/>
            <a:ext cx="5724372" cy="2022908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fr-FR" sz="4000" dirty="0">
                <a:solidFill>
                  <a:srgbClr val="002060"/>
                </a:solidFill>
                <a:latin typeface="Arial"/>
                <a:cs typeface="Arial"/>
              </a:rPr>
              <a:t>Thème:  </a:t>
            </a:r>
            <a:endParaRPr lang="fr-FR" sz="40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fr-FR" sz="4000" b="1" dirty="0" smtClean="0">
                <a:solidFill>
                  <a:srgbClr val="002060"/>
                </a:solidFill>
                <a:latin typeface="Arial"/>
                <a:cs typeface="Arial"/>
              </a:rPr>
              <a:t>Les intelligences  </a:t>
            </a:r>
            <a:r>
              <a:rPr lang="fr-FR" sz="4000" b="1" dirty="0">
                <a:solidFill>
                  <a:srgbClr val="002060"/>
                </a:solidFill>
                <a:latin typeface="Arial"/>
                <a:cs typeface="Arial"/>
              </a:rPr>
              <a:t>multiples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6" y="361576"/>
            <a:ext cx="172819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804248" y="453007"/>
            <a:ext cx="1944216" cy="764075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/>
            <a:r>
              <a:rPr lang="fr-FR" sz="2400" b="1" spc="16" dirty="0" smtClean="0">
                <a:solidFill>
                  <a:srgbClr val="FEFEFE"/>
                </a:solidFill>
                <a:latin typeface="Arial"/>
                <a:cs typeface="Arial"/>
              </a:rPr>
              <a:t>10 </a:t>
            </a:r>
          </a:p>
          <a:p>
            <a:pPr algn="ctr"/>
            <a:r>
              <a:rPr lang="fr-FR" sz="2400" b="1" spc="16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725488"/>
            <a:ext cx="8802687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7564" y="26749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Solution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8842" y="1703008"/>
            <a:ext cx="2679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  <a:latin typeface="Arial"/>
                <a:cs typeface="Arial"/>
              </a:rPr>
              <a:t>→ l’énoncé  neutre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9871" y="1384154"/>
            <a:ext cx="15536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</a:rPr>
              <a:t>pronom  objet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32811" y="2041562"/>
            <a:ext cx="15424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</a:rPr>
              <a:t>pronom  sujet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87800" y="3359192"/>
            <a:ext cx="32351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7030A0"/>
                </a:solidFill>
              </a:rPr>
              <a:t>Il  a  réservé  ces  deux  places.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87800" y="3684429"/>
            <a:ext cx="2707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7030A0"/>
                </a:solidFill>
              </a:rPr>
              <a:t>Je  voudrais  vous  parler.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40056" y="4036076"/>
            <a:ext cx="36327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7030A0"/>
                </a:solidFill>
              </a:rPr>
              <a:t>Nous  serons  à  Saint-Malo  le  14 juillet.</a:t>
            </a:r>
            <a:endParaRPr lang="ru-RU" sz="1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88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00"/>
          <a:stretch/>
        </p:blipFill>
        <p:spPr bwMode="auto">
          <a:xfrm>
            <a:off x="114299" y="1"/>
            <a:ext cx="8913813" cy="303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03980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0490" y="3409134"/>
            <a:ext cx="846198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>
              <a:spcAft>
                <a:spcPts val="600"/>
              </a:spcAft>
            </a:pPr>
            <a:r>
              <a:rPr lang="fr-FR" dirty="0" smtClean="0"/>
              <a:t>Pour mettre le sujet d’une phrase en relief, on peut utiliser la construction </a:t>
            </a:r>
            <a:r>
              <a:rPr lang="fr-FR" i="1" dirty="0" smtClean="0"/>
              <a:t>c’est ...  qui. </a:t>
            </a:r>
            <a:r>
              <a:rPr lang="fr-FR" dirty="0" smtClean="0"/>
              <a:t>Dans ce cas, le verbe s’accorde avec le nom et le pronom mise en relief.</a:t>
            </a:r>
          </a:p>
          <a:p>
            <a:pPr indent="355600"/>
            <a:r>
              <a:rPr lang="fr-FR" dirty="0" smtClean="0"/>
              <a:t>Pour mettre un autre élément de la phrase en relief, on peut utiliser la construction  </a:t>
            </a:r>
            <a:r>
              <a:rPr lang="fr-FR" i="1" dirty="0" smtClean="0"/>
              <a:t>c’est  ...  </a:t>
            </a:r>
            <a:r>
              <a:rPr lang="fr-FR" i="1" dirty="0"/>
              <a:t>q</a:t>
            </a:r>
            <a:r>
              <a:rPr lang="fr-FR" i="1" dirty="0" smtClean="0"/>
              <a:t>ue.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6708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465" y="171374"/>
            <a:ext cx="8342005" cy="526512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fr-FR" sz="3200" dirty="0" smtClean="0"/>
              <a:t>Activités (p. 99)  </a:t>
            </a:r>
            <a:r>
              <a:rPr lang="fr-FR" sz="3200" dirty="0"/>
              <a:t>Solution</a:t>
            </a:r>
            <a:endParaRPr sz="3200" dirty="0"/>
          </a:p>
        </p:txBody>
      </p:sp>
      <p:sp>
        <p:nvSpPr>
          <p:cNvPr id="16" name="Right Arrow 14">
            <a:extLst>
              <a:ext uri="{FF2B5EF4-FFF2-40B4-BE49-F238E27FC236}">
                <a16:creationId xmlns:a16="http://schemas.microsoft.com/office/drawing/2014/main" id="{F05DBD00-73E1-4FC4-AA1B-919D9D70960D}"/>
              </a:ext>
            </a:extLst>
          </p:cNvPr>
          <p:cNvSpPr/>
          <p:nvPr/>
        </p:nvSpPr>
        <p:spPr>
          <a:xfrm>
            <a:off x="2189570" y="875921"/>
            <a:ext cx="588396" cy="68537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id="{834DD015-CEA7-472D-A16B-764CE5967173}"/>
              </a:ext>
            </a:extLst>
          </p:cNvPr>
          <p:cNvSpPr/>
          <p:nvPr/>
        </p:nvSpPr>
        <p:spPr>
          <a:xfrm>
            <a:off x="4961878" y="875921"/>
            <a:ext cx="588396" cy="68537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498387" y="1561298"/>
            <a:ext cx="2279579" cy="295371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37147" tIns="137147" rIns="137147" bIns="137147">
            <a:noAutofit/>
          </a:bodyPr>
          <a:lstStyle/>
          <a:p>
            <a:pPr algn="ctr">
              <a:lnSpc>
                <a:spcPct val="94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comprenez-vous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l’intelligence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>
              <a:lnSpc>
                <a:spcPct val="94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L’intelligence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capacités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d’une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faire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travail/affaire.    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A11439A7-9FD2-4A68-ADB6-442286817560}"/>
              </a:ext>
            </a:extLst>
          </p:cNvPr>
          <p:cNvSpPr/>
          <p:nvPr/>
        </p:nvSpPr>
        <p:spPr>
          <a:xfrm>
            <a:off x="3004280" y="1561297"/>
            <a:ext cx="2545994" cy="295371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37147" tIns="137147" rIns="137147" bIns="137147">
            <a:noAutofit/>
          </a:bodyPr>
          <a:lstStyle/>
          <a:p>
            <a:pPr algn="ctr">
              <a:lnSpc>
                <a:spcPct val="94000"/>
              </a:lnSpc>
              <a:spcAft>
                <a:spcPts val="600"/>
              </a:spcAft>
              <a:buClr>
                <a:schemeClr val="accent4"/>
              </a:buClr>
            </a:pPr>
            <a:r>
              <a:rPr lang="fr-FR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Quels  sont  les  types  d’intelligence?  Est-ce  que  vous  présentez  chaque  type  d’intelligence?</a:t>
            </a:r>
          </a:p>
          <a:p>
            <a:pPr algn="ctr">
              <a:lnSpc>
                <a:spcPct val="94000"/>
              </a:lnSpc>
              <a:spcAft>
                <a:spcPts val="600"/>
              </a:spcAft>
              <a:buClr>
                <a:schemeClr val="accent4"/>
              </a:buClr>
            </a:pPr>
            <a:r>
              <a:rPr lang="fr-FR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intelligences sont  multiples. On distingue 8 types  d’intelligence. Je présente  l’intelligence naturaliste, logical-mathématicien,  linguistique.  </a:t>
            </a:r>
            <a:endParaRPr lang="fr-FR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4D8144AD-025D-4ADF-9F26-E22431C3F75D}"/>
              </a:ext>
            </a:extLst>
          </p:cNvPr>
          <p:cNvSpPr/>
          <p:nvPr/>
        </p:nvSpPr>
        <p:spPr>
          <a:xfrm>
            <a:off x="5796136" y="1561299"/>
            <a:ext cx="2804439" cy="295371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37147" tIns="137147" rIns="137147" bIns="137147">
            <a:noAutofit/>
          </a:bodyPr>
          <a:lstStyle/>
          <a:p>
            <a:pPr algn="ctr">
              <a:lnSpc>
                <a:spcPct val="94000"/>
              </a:lnSpc>
              <a:spcAft>
                <a:spcPts val="600"/>
              </a:spcAft>
              <a:buClr>
                <a:schemeClr val="accent5"/>
              </a:buClr>
            </a:pP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Pouvez-vous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connu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parmi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 types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d’intelligence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Et 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connaissez-vous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plus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d’autres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>
              <a:lnSpc>
                <a:spcPct val="94000"/>
              </a:lnSpc>
              <a:spcAft>
                <a:spcPts val="600"/>
              </a:spcAft>
              <a:buClr>
                <a:schemeClr val="accent5"/>
              </a:buClr>
            </a:pP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Parmi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types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d’intelligence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 types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naturaliste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logical-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mathématicien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connu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types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d’intelligence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600"/>
              </a:spcAft>
              <a:buClr>
                <a:schemeClr val="accent5"/>
              </a:buClr>
            </a:pPr>
            <a:endParaRPr lang="en-US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93F01E-BCC4-418C-917E-F22890E1C174}"/>
              </a:ext>
            </a:extLst>
          </p:cNvPr>
          <p:cNvSpPr txBox="1"/>
          <p:nvPr/>
        </p:nvSpPr>
        <p:spPr>
          <a:xfrm>
            <a:off x="498387" y="1026258"/>
            <a:ext cx="1985381" cy="384705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marL="685741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4DAD75-4F36-4D2A-BB18-4DCBF35F8D5E}"/>
              </a:ext>
            </a:extLst>
          </p:cNvPr>
          <p:cNvSpPr txBox="1"/>
          <p:nvPr/>
        </p:nvSpPr>
        <p:spPr>
          <a:xfrm>
            <a:off x="3004281" y="1033800"/>
            <a:ext cx="2251795" cy="384705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marL="644073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68E661-C1A8-4EBE-8982-54E758341FCD}"/>
              </a:ext>
            </a:extLst>
          </p:cNvPr>
          <p:cNvSpPr txBox="1"/>
          <p:nvPr/>
        </p:nvSpPr>
        <p:spPr>
          <a:xfrm>
            <a:off x="5796136" y="1026258"/>
            <a:ext cx="2804439" cy="384705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marL="644073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17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1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9143" r="7275" b="47307"/>
          <a:stretch/>
        </p:blipFill>
        <p:spPr bwMode="auto">
          <a:xfrm>
            <a:off x="313457" y="452790"/>
            <a:ext cx="8521379" cy="469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738" y="114236"/>
            <a:ext cx="8419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Lisez  le  document  et  trouvez  le  nombre  des  intelligences.  Ce  sont  lesquelles?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89878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5" t="53267" r="8008" b="7414"/>
          <a:stretch/>
        </p:blipFill>
        <p:spPr bwMode="auto">
          <a:xfrm>
            <a:off x="227803" y="51470"/>
            <a:ext cx="8757592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79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13"/>
          <a:stretch/>
        </p:blipFill>
        <p:spPr bwMode="auto">
          <a:xfrm>
            <a:off x="1" y="159482"/>
            <a:ext cx="9144000" cy="431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3887924" y="1239602"/>
            <a:ext cx="1872208" cy="187220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3887924" y="2175706"/>
            <a:ext cx="1872208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887924" y="2175706"/>
            <a:ext cx="1872208" cy="18362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887924" y="1311610"/>
            <a:ext cx="1872208" cy="178219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t="41176"/>
          <a:stretch/>
        </p:blipFill>
        <p:spPr bwMode="auto">
          <a:xfrm>
            <a:off x="17253" y="22034"/>
            <a:ext cx="9075488" cy="512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3671900" y="951572"/>
            <a:ext cx="2232248" cy="18362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779912" y="843558"/>
            <a:ext cx="2124236" cy="30353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671900" y="1833669"/>
            <a:ext cx="2304256" cy="214223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671900" y="1635646"/>
            <a:ext cx="2304256" cy="144016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87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93663"/>
            <a:ext cx="8982075" cy="495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7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0"/>
          <a:stretch/>
        </p:blipFill>
        <p:spPr bwMode="auto">
          <a:xfrm>
            <a:off x="123825" y="319489"/>
            <a:ext cx="8896350" cy="426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01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447514"/>
            <a:ext cx="8947150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77786" y="120502"/>
            <a:ext cx="1976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Devoir </a:t>
            </a:r>
            <a:r>
              <a:rPr lang="fr-FR" dirty="0" smtClean="0"/>
              <a:t> (p.  102)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947" y="3291830"/>
            <a:ext cx="4104456" cy="170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1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3657411" y="1314344"/>
            <a:ext cx="22864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610210" y="3429072"/>
            <a:ext cx="2219350" cy="97163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610210" y="2532930"/>
            <a:ext cx="2219350" cy="8961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543087" y="2457440"/>
            <a:ext cx="2400796" cy="2057573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84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" y="-9714"/>
            <a:ext cx="5401575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92080" y="555526"/>
            <a:ext cx="3528392" cy="2800767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Merci  </a:t>
            </a:r>
            <a:endParaRPr lang="en-US" sz="44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pour  </a:t>
            </a:r>
          </a:p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</a:t>
            </a:r>
            <a:r>
              <a:rPr lang="en-US" sz="44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votre</a:t>
            </a:r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</a:p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attention</a:t>
            </a:r>
            <a:r>
              <a:rPr lang="en-US" sz="44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52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6016" y="699542"/>
            <a:ext cx="33123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Les  </a:t>
            </a:r>
          </a:p>
          <a:p>
            <a:r>
              <a:rPr lang="fr-F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intelligences  </a:t>
            </a:r>
          </a:p>
          <a:p>
            <a:r>
              <a:rPr lang="fr-F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multiples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25156" y="3075806"/>
            <a:ext cx="1710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Français  10,  </a:t>
            </a:r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>
                <a:solidFill>
                  <a:srgbClr val="FF0000"/>
                </a:solidFill>
              </a:rPr>
              <a:t>p.p</a:t>
            </a:r>
            <a:r>
              <a:rPr lang="fr-FR" b="1" dirty="0">
                <a:solidFill>
                  <a:srgbClr val="FF0000"/>
                </a:solidFill>
              </a:rPr>
              <a:t>.  95-102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18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9" y="339502"/>
            <a:ext cx="8917242" cy="464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4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9" y="467880"/>
            <a:ext cx="8917242" cy="43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6" y="63294"/>
            <a:ext cx="7026652" cy="502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73060" y="114095"/>
            <a:ext cx="1107589" cy="390865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fr-FR" sz="1600" b="1" dirty="0"/>
              <a:t>Solution</a:t>
            </a:r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73060" y="799951"/>
            <a:ext cx="786918" cy="2640176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pPr marL="362903" indent="-362903">
              <a:buAutoNum type="arabicPeriod"/>
            </a:pPr>
            <a:r>
              <a:rPr lang="fr-FR" dirty="0" smtClean="0"/>
              <a:t>d</a:t>
            </a:r>
          </a:p>
          <a:p>
            <a:pPr marL="362903" indent="-362903">
              <a:buAutoNum type="arabicPeriod"/>
            </a:pPr>
            <a:r>
              <a:rPr lang="fr-FR" dirty="0"/>
              <a:t>e</a:t>
            </a:r>
            <a:endParaRPr lang="fr-FR" dirty="0" smtClean="0"/>
          </a:p>
          <a:p>
            <a:pPr marL="362903" indent="-362903">
              <a:buAutoNum type="arabicPeriod"/>
            </a:pPr>
            <a:r>
              <a:rPr lang="fr-FR" dirty="0"/>
              <a:t>i</a:t>
            </a:r>
            <a:endParaRPr lang="fr-FR" dirty="0" smtClean="0"/>
          </a:p>
          <a:p>
            <a:pPr marL="362903" indent="-362903">
              <a:buAutoNum type="arabicPeriod"/>
            </a:pPr>
            <a:r>
              <a:rPr lang="fr-FR" dirty="0"/>
              <a:t>b</a:t>
            </a:r>
            <a:endParaRPr lang="fr-FR" dirty="0" smtClean="0"/>
          </a:p>
          <a:p>
            <a:pPr marL="362903" indent="-362903">
              <a:buAutoNum type="arabicPeriod"/>
            </a:pPr>
            <a:r>
              <a:rPr lang="fr-FR" dirty="0"/>
              <a:t>a</a:t>
            </a:r>
            <a:endParaRPr lang="fr-FR" dirty="0" smtClean="0"/>
          </a:p>
          <a:p>
            <a:pPr marL="362903" indent="-362903">
              <a:buAutoNum type="arabicPeriod"/>
            </a:pPr>
            <a:r>
              <a:rPr lang="fr-FR" dirty="0"/>
              <a:t>g</a:t>
            </a:r>
            <a:endParaRPr lang="fr-FR" dirty="0" smtClean="0"/>
          </a:p>
          <a:p>
            <a:pPr marL="362903" indent="-362903">
              <a:buAutoNum type="arabicPeriod"/>
            </a:pPr>
            <a:r>
              <a:rPr lang="fr-FR" dirty="0"/>
              <a:t>c</a:t>
            </a:r>
            <a:endParaRPr lang="fr-FR" dirty="0" smtClean="0"/>
          </a:p>
          <a:p>
            <a:pPr marL="362903" indent="-362903">
              <a:buAutoNum type="arabicPeriod"/>
            </a:pPr>
            <a:r>
              <a:rPr lang="fr-FR" dirty="0"/>
              <a:t>f</a:t>
            </a:r>
            <a:endParaRPr lang="fr-FR" dirty="0" smtClean="0"/>
          </a:p>
          <a:p>
            <a:pPr marL="362903" indent="-362903">
              <a:buAutoNum type="arabicPeriod"/>
            </a:pPr>
            <a:r>
              <a:rPr lang="fr-FR" dirty="0" smtClean="0"/>
              <a:t>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752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57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3512" y="3371917"/>
            <a:ext cx="1122859" cy="423641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fr-FR" dirty="0" smtClean="0"/>
              <a:t>Solution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13511" y="3886311"/>
            <a:ext cx="8450977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1. </a:t>
            </a:r>
            <a:r>
              <a:rPr lang="fr-FR" dirty="0" smtClean="0">
                <a:solidFill>
                  <a:srgbClr val="002060"/>
                </a:solidFill>
              </a:rPr>
              <a:t>Paul est </a:t>
            </a:r>
            <a:r>
              <a:rPr lang="fr-FR" dirty="0">
                <a:solidFill>
                  <a:srgbClr val="002060"/>
                </a:solidFill>
              </a:rPr>
              <a:t>musicien.  Ses </a:t>
            </a:r>
            <a:r>
              <a:rPr lang="fr-FR" dirty="0" smtClean="0">
                <a:solidFill>
                  <a:srgbClr val="002060"/>
                </a:solidFill>
              </a:rPr>
              <a:t>capacités sont reconnaître, inerprêter</a:t>
            </a:r>
            <a:r>
              <a:rPr lang="fr-FR" dirty="0">
                <a:solidFill>
                  <a:srgbClr val="002060"/>
                </a:solidFill>
              </a:rPr>
              <a:t>, </a:t>
            </a:r>
            <a:r>
              <a:rPr lang="fr-FR" dirty="0" smtClean="0">
                <a:solidFill>
                  <a:srgbClr val="002060"/>
                </a:solidFill>
              </a:rPr>
              <a:t>créer des  </a:t>
            </a:r>
            <a:r>
              <a:rPr lang="fr-FR" dirty="0">
                <a:solidFill>
                  <a:srgbClr val="002060"/>
                </a:solidFill>
              </a:rPr>
              <a:t>musiques</a:t>
            </a:r>
            <a:r>
              <a:rPr lang="fr-FR" dirty="0" smtClean="0">
                <a:solidFill>
                  <a:srgbClr val="002060"/>
                </a:solidFill>
              </a:rPr>
              <a:t>, </a:t>
            </a:r>
            <a:r>
              <a:rPr lang="fr-FR" dirty="0">
                <a:solidFill>
                  <a:srgbClr val="002060"/>
                </a:solidFill>
              </a:rPr>
              <a:t>rythmes, ...  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" y="159482"/>
            <a:ext cx="9036495" cy="428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01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725488"/>
            <a:ext cx="8802687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32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151095</TotalTime>
  <Words>266</Words>
  <Application>Microsoft Office PowerPoint</Application>
  <PresentationFormat>Экран (16:9)</PresentationFormat>
  <Paragraphs>48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Activités (p. 99)  Solution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1466</cp:revision>
  <dcterms:created xsi:type="dcterms:W3CDTF">2014-10-08T23:03:32Z</dcterms:created>
  <dcterms:modified xsi:type="dcterms:W3CDTF">2020-12-30T10:10:34Z</dcterms:modified>
</cp:coreProperties>
</file>