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1"/>
  </p:notesMasterIdLst>
  <p:sldIdLst>
    <p:sldId id="1356" r:id="rId11"/>
    <p:sldId id="1416" r:id="rId12"/>
    <p:sldId id="1430" r:id="rId13"/>
    <p:sldId id="1417" r:id="rId14"/>
    <p:sldId id="1414" r:id="rId15"/>
    <p:sldId id="1418" r:id="rId16"/>
    <p:sldId id="1415" r:id="rId17"/>
    <p:sldId id="1419" r:id="rId18"/>
    <p:sldId id="1420" r:id="rId19"/>
    <p:sldId id="1431" r:id="rId20"/>
    <p:sldId id="1421" r:id="rId21"/>
    <p:sldId id="1366" r:id="rId22"/>
    <p:sldId id="1422" r:id="rId23"/>
    <p:sldId id="1423" r:id="rId24"/>
    <p:sldId id="1425" r:id="rId25"/>
    <p:sldId id="1424" r:id="rId26"/>
    <p:sldId id="1426" r:id="rId27"/>
    <p:sldId id="1427" r:id="rId28"/>
    <p:sldId id="1428" r:id="rId29"/>
    <p:sldId id="1429" r:id="rId30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6"/>
            <p14:sldId id="1430"/>
            <p14:sldId id="1417"/>
            <p14:sldId id="1414"/>
            <p14:sldId id="1418"/>
            <p14:sldId id="1415"/>
            <p14:sldId id="1419"/>
            <p14:sldId id="1420"/>
            <p14:sldId id="1431"/>
            <p14:sldId id="1421"/>
            <p14:sldId id="1366"/>
            <p14:sldId id="1422"/>
            <p14:sldId id="1423"/>
            <p14:sldId id="1425"/>
            <p14:sldId id="1424"/>
            <p14:sldId id="1426"/>
            <p14:sldId id="1427"/>
            <p14:sldId id="1428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FF"/>
    <a:srgbClr val="DDDDDD"/>
    <a:srgbClr val="B2B2B2"/>
    <a:srgbClr val="FFFFFF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1" d="100"/>
          <a:sy n="141" d="100"/>
        </p:scale>
        <p:origin x="672" y="114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6044" y="348917"/>
            <a:ext cx="3789140" cy="852744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en-US" sz="54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11924" y="2025111"/>
            <a:ext cx="5724372" cy="2022908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fr-FR" sz="4000" dirty="0">
                <a:solidFill>
                  <a:srgbClr val="002060"/>
                </a:solidFill>
                <a:latin typeface="Arial"/>
                <a:cs typeface="Arial"/>
              </a:rPr>
              <a:t>Thème:  </a:t>
            </a:r>
            <a:endParaRPr lang="fr-FR" sz="4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fr-FR" sz="4000" b="1" dirty="0" smtClean="0">
                <a:solidFill>
                  <a:srgbClr val="002060"/>
                </a:solidFill>
                <a:latin typeface="Arial"/>
                <a:cs typeface="Arial"/>
              </a:rPr>
              <a:t>Les intelligences  </a:t>
            </a:r>
            <a:r>
              <a:rPr lang="fr-FR" sz="4000" b="1" dirty="0">
                <a:solidFill>
                  <a:srgbClr val="002060"/>
                </a:solidFill>
                <a:latin typeface="Arial"/>
                <a:cs typeface="Arial"/>
              </a:rPr>
              <a:t>multiples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6" y="361576"/>
            <a:ext cx="172819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804248" y="453007"/>
            <a:ext cx="1944216" cy="764075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algn="ctr"/>
            <a:r>
              <a:rPr lang="fr-FR" sz="2400" b="1" spc="16" dirty="0" smtClean="0">
                <a:solidFill>
                  <a:srgbClr val="FEFEFE"/>
                </a:solidFill>
                <a:latin typeface="Arial"/>
                <a:cs typeface="Arial"/>
              </a:rPr>
              <a:t>10 </a:t>
            </a:r>
          </a:p>
          <a:p>
            <a:pPr algn="ctr"/>
            <a:r>
              <a:rPr lang="fr-FR" sz="2400" b="1" spc="16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725488"/>
            <a:ext cx="88026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564" y="2674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Solution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8842" y="1703008"/>
            <a:ext cx="267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/>
                <a:cs typeface="Arial"/>
              </a:rPr>
              <a:t>→ l’énoncé  neutre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1" y="1384154"/>
            <a:ext cx="15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pronom  objet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2811" y="2041562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pronom  sujet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7800" y="3359192"/>
            <a:ext cx="323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Il  a  réservé  ces  deux  places.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7800" y="3684429"/>
            <a:ext cx="27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Je  voudrais  vous  parler.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0056" y="4036076"/>
            <a:ext cx="3632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</a:rPr>
              <a:t>Nous  serons  à  Saint-Malo  le  14 juillet.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00"/>
          <a:stretch/>
        </p:blipFill>
        <p:spPr bwMode="auto">
          <a:xfrm>
            <a:off x="114299" y="1"/>
            <a:ext cx="8913813" cy="303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0398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Solution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0490" y="3409134"/>
            <a:ext cx="846198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spcAft>
                <a:spcPts val="600"/>
              </a:spcAft>
            </a:pPr>
            <a:r>
              <a:rPr lang="fr-FR" dirty="0" smtClean="0"/>
              <a:t>Pour mettre le sujet d’une phrase en relief, on peut utiliser la construction </a:t>
            </a:r>
            <a:r>
              <a:rPr lang="fr-FR" i="1" dirty="0" smtClean="0"/>
              <a:t>c’est ...  qui. </a:t>
            </a:r>
            <a:r>
              <a:rPr lang="fr-FR" dirty="0" smtClean="0"/>
              <a:t>Dans ce cas, le verbe s’accorde avec le nom et le pronom mise en relief.</a:t>
            </a:r>
          </a:p>
          <a:p>
            <a:pPr indent="355600"/>
            <a:r>
              <a:rPr lang="fr-FR" dirty="0" smtClean="0"/>
              <a:t>Pour mettre un autre élément de la phrase en relief, on peut utiliser la construction  </a:t>
            </a:r>
            <a:r>
              <a:rPr lang="fr-FR" i="1" dirty="0" smtClean="0"/>
              <a:t>c’est  ...  </a:t>
            </a:r>
            <a:r>
              <a:rPr lang="fr-FR" i="1" dirty="0"/>
              <a:t>q</a:t>
            </a:r>
            <a:r>
              <a:rPr lang="fr-FR" i="1" dirty="0" smtClean="0"/>
              <a:t>ue.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670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465" y="171374"/>
            <a:ext cx="8342005" cy="526512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fr-FR" sz="3200" dirty="0" smtClean="0"/>
              <a:t>Activités (p. 99)  </a:t>
            </a:r>
            <a:r>
              <a:rPr lang="fr-FR" sz="3200" dirty="0"/>
              <a:t>Solution</a:t>
            </a:r>
            <a:endParaRPr sz="3200" dirty="0"/>
          </a:p>
        </p:txBody>
      </p:sp>
      <p:sp>
        <p:nvSpPr>
          <p:cNvPr id="16" name="Right Arrow 14">
            <a:extLst>
              <a:ext uri="{FF2B5EF4-FFF2-40B4-BE49-F238E27FC236}">
                <a16:creationId xmlns:a16="http://schemas.microsoft.com/office/drawing/2014/main" id="{F05DBD00-73E1-4FC4-AA1B-919D9D70960D}"/>
              </a:ext>
            </a:extLst>
          </p:cNvPr>
          <p:cNvSpPr/>
          <p:nvPr/>
        </p:nvSpPr>
        <p:spPr>
          <a:xfrm>
            <a:off x="2189570" y="875921"/>
            <a:ext cx="588396" cy="68537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5">
            <a:extLst>
              <a:ext uri="{FF2B5EF4-FFF2-40B4-BE49-F238E27FC236}">
                <a16:creationId xmlns:a16="http://schemas.microsoft.com/office/drawing/2014/main" id="{834DD015-CEA7-472D-A16B-764CE5967173}"/>
              </a:ext>
            </a:extLst>
          </p:cNvPr>
          <p:cNvSpPr/>
          <p:nvPr/>
        </p:nvSpPr>
        <p:spPr>
          <a:xfrm>
            <a:off x="4961878" y="875921"/>
            <a:ext cx="588396" cy="68537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498387" y="1561298"/>
            <a:ext cx="2279579" cy="295371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37147" tIns="137147" rIns="137147" bIns="137147">
            <a:noAutofit/>
          </a:bodyPr>
          <a:lstStyle/>
          <a:p>
            <a:pPr algn="ctr">
              <a:lnSpc>
                <a:spcPct val="94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comprenez-vous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l’intelligence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94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L’intelligence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faire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travail/affaire.   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11439A7-9FD2-4A68-ADB6-442286817560}"/>
              </a:ext>
            </a:extLst>
          </p:cNvPr>
          <p:cNvSpPr/>
          <p:nvPr/>
        </p:nvSpPr>
        <p:spPr>
          <a:xfrm>
            <a:off x="3004280" y="1561297"/>
            <a:ext cx="2545994" cy="295371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37147" tIns="137147" rIns="137147" bIns="137147">
            <a:noAutofit/>
          </a:bodyPr>
          <a:lstStyle/>
          <a:p>
            <a:pPr algn="ctr">
              <a:lnSpc>
                <a:spcPct val="94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 sont  les  types  d’intelligence?  Est-ce  que  vous  présentez  chaque  type  d’intelligence?</a:t>
            </a:r>
          </a:p>
          <a:p>
            <a:pPr algn="ctr">
              <a:lnSpc>
                <a:spcPct val="94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intelligences sont  multiples. On distingue 8 types  d’intelligence. Je présente  l’intelligence naturaliste, logical-mathématicien,  linguistique.  </a:t>
            </a:r>
            <a:endParaRPr lang="fr-FR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D8144AD-025D-4ADF-9F26-E22431C3F75D}"/>
              </a:ext>
            </a:extLst>
          </p:cNvPr>
          <p:cNvSpPr/>
          <p:nvPr/>
        </p:nvSpPr>
        <p:spPr>
          <a:xfrm>
            <a:off x="5796136" y="1561299"/>
            <a:ext cx="2804439" cy="295371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37147" tIns="137147" rIns="137147" bIns="137147">
            <a:noAutofit/>
          </a:bodyPr>
          <a:lstStyle/>
          <a:p>
            <a:pPr algn="ctr">
              <a:lnSpc>
                <a:spcPct val="94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Pouvez-vous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connu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parmi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 types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d’intelligence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Et 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connaissez-vous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plus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d’autres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94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Parmi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types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d’intelligence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 types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naturaliste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logical-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mathématicien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connu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types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d’intelligence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4000"/>
              </a:lnSpc>
              <a:spcAft>
                <a:spcPts val="600"/>
              </a:spcAft>
              <a:buClr>
                <a:schemeClr val="accent5"/>
              </a:buClr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93F01E-BCC4-418C-917E-F22890E1C174}"/>
              </a:ext>
            </a:extLst>
          </p:cNvPr>
          <p:cNvSpPr txBox="1"/>
          <p:nvPr/>
        </p:nvSpPr>
        <p:spPr>
          <a:xfrm>
            <a:off x="498387" y="1026258"/>
            <a:ext cx="1985381" cy="384705"/>
          </a:xfrm>
          <a:prstGeom prst="rect">
            <a:avLst/>
          </a:prstGeom>
          <a:solidFill>
            <a:srgbClr val="0070C0"/>
          </a:solidFill>
        </p:spPr>
        <p:txBody>
          <a:bodyPr wrap="square" lIns="182863" tIns="91432" rIns="182863" bIns="91432" rtlCol="0" anchor="ctr" anchorCtr="0">
            <a:spAutoFit/>
          </a:bodyPr>
          <a:lstStyle/>
          <a:p>
            <a:pPr marL="685741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DAD75-4F36-4D2A-BB18-4DCBF35F8D5E}"/>
              </a:ext>
            </a:extLst>
          </p:cNvPr>
          <p:cNvSpPr txBox="1"/>
          <p:nvPr/>
        </p:nvSpPr>
        <p:spPr>
          <a:xfrm>
            <a:off x="3004281" y="1033800"/>
            <a:ext cx="2251795" cy="384705"/>
          </a:xfrm>
          <a:prstGeom prst="rect">
            <a:avLst/>
          </a:prstGeom>
          <a:solidFill>
            <a:srgbClr val="0070C0"/>
          </a:solidFill>
        </p:spPr>
        <p:txBody>
          <a:bodyPr wrap="square" lIns="182863" tIns="91432" rIns="182863" bIns="91432" rtlCol="0" anchor="ctr" anchorCtr="0">
            <a:spAutoFit/>
          </a:bodyPr>
          <a:lstStyle/>
          <a:p>
            <a:pPr marL="644073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68E661-C1A8-4EBE-8982-54E758341FCD}"/>
              </a:ext>
            </a:extLst>
          </p:cNvPr>
          <p:cNvSpPr txBox="1"/>
          <p:nvPr/>
        </p:nvSpPr>
        <p:spPr>
          <a:xfrm>
            <a:off x="5796136" y="1026258"/>
            <a:ext cx="2804439" cy="384705"/>
          </a:xfrm>
          <a:prstGeom prst="rect">
            <a:avLst/>
          </a:prstGeom>
          <a:solidFill>
            <a:srgbClr val="0070C0"/>
          </a:solidFill>
        </p:spPr>
        <p:txBody>
          <a:bodyPr wrap="square" lIns="182863" tIns="91432" rIns="182863" bIns="91432" rtlCol="0" anchor="ctr" anchorCtr="0">
            <a:spAutoFit/>
          </a:bodyPr>
          <a:lstStyle/>
          <a:p>
            <a:pPr marL="644073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09E-7 3.64527E-6 L -0.04134 3.64527E-6 " pathEditMode="relative" rAng="0" ptsTypes="AA">
                                      <p:cBhvr>
                                        <p:cTn id="17" dur="3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72E-6 3.64527E-6 L -0.04134 3.64527E-6 " pathEditMode="relative" rAng="0" ptsTypes="AA">
                                      <p:cBhvr>
                                        <p:cTn id="31" dur="3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9143" r="7275" b="47307"/>
          <a:stretch/>
        </p:blipFill>
        <p:spPr bwMode="auto">
          <a:xfrm>
            <a:off x="313457" y="452790"/>
            <a:ext cx="8521379" cy="469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738" y="114236"/>
            <a:ext cx="841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Lisez  le  document  et  trouvez  le  nombre  des  intelligences.  Ce  sont  lesquelles?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987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5" t="53267" r="8008" b="7414"/>
          <a:stretch/>
        </p:blipFill>
        <p:spPr bwMode="auto">
          <a:xfrm>
            <a:off x="227803" y="51470"/>
            <a:ext cx="87575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3"/>
          <a:stretch/>
        </p:blipFill>
        <p:spPr bwMode="auto">
          <a:xfrm>
            <a:off x="1" y="159482"/>
            <a:ext cx="9144000" cy="431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887924" y="1239602"/>
            <a:ext cx="1872208" cy="187220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887924" y="2175706"/>
            <a:ext cx="1872208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87924" y="2175706"/>
            <a:ext cx="1872208" cy="18362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887924" y="1311610"/>
            <a:ext cx="1872208" cy="178219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41176"/>
          <a:stretch/>
        </p:blipFill>
        <p:spPr bwMode="auto">
          <a:xfrm>
            <a:off x="17253" y="22034"/>
            <a:ext cx="9075488" cy="512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671900" y="951572"/>
            <a:ext cx="2232248" cy="1836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779912" y="843558"/>
            <a:ext cx="2124236" cy="30353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671900" y="1833669"/>
            <a:ext cx="2304256" cy="21422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71900" y="1635646"/>
            <a:ext cx="2304256" cy="14401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8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93663"/>
            <a:ext cx="898207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7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0"/>
          <a:stretch/>
        </p:blipFill>
        <p:spPr bwMode="auto">
          <a:xfrm>
            <a:off x="123825" y="319489"/>
            <a:ext cx="8896350" cy="42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47514"/>
            <a:ext cx="89471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7786" y="120502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Devoir </a:t>
            </a:r>
            <a:r>
              <a:rPr lang="fr-FR" dirty="0" smtClean="0"/>
              <a:t> (p.  102)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47" y="3291830"/>
            <a:ext cx="4104456" cy="17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657411" y="1314344"/>
            <a:ext cx="2286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610210" y="3429072"/>
            <a:ext cx="2219350" cy="9716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610210" y="2532930"/>
            <a:ext cx="2219350" cy="896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43087" y="2457440"/>
            <a:ext cx="2400796" cy="205757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" y="-9714"/>
            <a:ext cx="5401575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080" y="555526"/>
            <a:ext cx="3528392" cy="2800767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defTabSz="914298"/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Merci  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defTabSz="914298"/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pour  </a:t>
            </a:r>
          </a:p>
          <a:p>
            <a:pPr defTabSz="914298"/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votre</a:t>
            </a:r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</a:p>
          <a:p>
            <a:pPr defTabSz="914298"/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attention</a:t>
            </a:r>
            <a:r>
              <a:rPr lang="en-US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52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699542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Les  </a:t>
            </a:r>
          </a:p>
          <a:p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intelligences  </a:t>
            </a:r>
          </a:p>
          <a:p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multiples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5156" y="307580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Français  10, 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p.p</a:t>
            </a:r>
            <a:r>
              <a:rPr lang="fr-FR" b="1" dirty="0">
                <a:solidFill>
                  <a:srgbClr val="FF0000"/>
                </a:solidFill>
              </a:rPr>
              <a:t>.  95-102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" y="339502"/>
            <a:ext cx="8917242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" y="467880"/>
            <a:ext cx="8917242" cy="43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" y="63294"/>
            <a:ext cx="7026652" cy="502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3060" y="114095"/>
            <a:ext cx="1107589" cy="390865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fr-FR" sz="1600" b="1" dirty="0"/>
              <a:t>Solution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73060" y="799951"/>
            <a:ext cx="786918" cy="2640176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pPr marL="362903" indent="-362903">
              <a:buAutoNum type="arabicPeriod"/>
            </a:pPr>
            <a:r>
              <a:rPr lang="fr-FR" dirty="0" smtClean="0"/>
              <a:t>d</a:t>
            </a:r>
          </a:p>
          <a:p>
            <a:pPr marL="362903" indent="-362903">
              <a:buAutoNum type="arabicPeriod"/>
            </a:pPr>
            <a:r>
              <a:rPr lang="fr-FR" dirty="0"/>
              <a:t>e</a:t>
            </a:r>
            <a:endParaRPr lang="fr-FR" dirty="0" smtClean="0"/>
          </a:p>
          <a:p>
            <a:pPr marL="362903" indent="-362903">
              <a:buAutoNum type="arabicPeriod"/>
            </a:pPr>
            <a:r>
              <a:rPr lang="fr-FR" dirty="0"/>
              <a:t>i</a:t>
            </a:r>
            <a:endParaRPr lang="fr-FR" dirty="0" smtClean="0"/>
          </a:p>
          <a:p>
            <a:pPr marL="362903" indent="-362903">
              <a:buAutoNum type="arabicPeriod"/>
            </a:pPr>
            <a:r>
              <a:rPr lang="fr-FR" dirty="0"/>
              <a:t>b</a:t>
            </a:r>
            <a:endParaRPr lang="fr-FR" dirty="0" smtClean="0"/>
          </a:p>
          <a:p>
            <a:pPr marL="362903" indent="-362903">
              <a:buAutoNum type="arabicPeriod"/>
            </a:pPr>
            <a:r>
              <a:rPr lang="fr-FR" dirty="0"/>
              <a:t>a</a:t>
            </a:r>
            <a:endParaRPr lang="fr-FR" dirty="0" smtClean="0"/>
          </a:p>
          <a:p>
            <a:pPr marL="362903" indent="-362903">
              <a:buAutoNum type="arabicPeriod"/>
            </a:pPr>
            <a:r>
              <a:rPr lang="fr-FR" dirty="0"/>
              <a:t>g</a:t>
            </a:r>
            <a:endParaRPr lang="fr-FR" dirty="0" smtClean="0"/>
          </a:p>
          <a:p>
            <a:pPr marL="362903" indent="-362903">
              <a:buAutoNum type="arabicPeriod"/>
            </a:pPr>
            <a:r>
              <a:rPr lang="fr-FR" dirty="0"/>
              <a:t>c</a:t>
            </a:r>
            <a:endParaRPr lang="fr-FR" dirty="0" smtClean="0"/>
          </a:p>
          <a:p>
            <a:pPr marL="362903" indent="-362903">
              <a:buAutoNum type="arabicPeriod"/>
            </a:pPr>
            <a:r>
              <a:rPr lang="fr-FR" dirty="0"/>
              <a:t>f</a:t>
            </a:r>
            <a:endParaRPr lang="fr-FR" dirty="0" smtClean="0"/>
          </a:p>
          <a:p>
            <a:pPr marL="362903" indent="-362903">
              <a:buAutoNum type="arabicPeriod"/>
            </a:pPr>
            <a:r>
              <a:rPr lang="fr-FR" dirty="0" smtClean="0"/>
              <a:t>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5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512" y="3371917"/>
            <a:ext cx="1122859" cy="423641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fr-FR" dirty="0" smtClean="0"/>
              <a:t>Solution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3511" y="3886311"/>
            <a:ext cx="8450977" cy="70057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1. </a:t>
            </a:r>
            <a:r>
              <a:rPr lang="fr-FR" dirty="0" smtClean="0">
                <a:solidFill>
                  <a:srgbClr val="002060"/>
                </a:solidFill>
              </a:rPr>
              <a:t>Paul est </a:t>
            </a:r>
            <a:r>
              <a:rPr lang="fr-FR" dirty="0">
                <a:solidFill>
                  <a:srgbClr val="002060"/>
                </a:solidFill>
              </a:rPr>
              <a:t>musicien.  Ses </a:t>
            </a:r>
            <a:r>
              <a:rPr lang="fr-FR" dirty="0" smtClean="0">
                <a:solidFill>
                  <a:srgbClr val="002060"/>
                </a:solidFill>
              </a:rPr>
              <a:t>capacités sont reconnaître, inerprêter</a:t>
            </a:r>
            <a:r>
              <a:rPr lang="fr-FR" dirty="0">
                <a:solidFill>
                  <a:srgbClr val="002060"/>
                </a:solidFill>
              </a:rPr>
              <a:t>, </a:t>
            </a:r>
            <a:r>
              <a:rPr lang="fr-FR" dirty="0" smtClean="0">
                <a:solidFill>
                  <a:srgbClr val="002060"/>
                </a:solidFill>
              </a:rPr>
              <a:t>créer des  </a:t>
            </a:r>
            <a:r>
              <a:rPr lang="fr-FR" dirty="0">
                <a:solidFill>
                  <a:srgbClr val="002060"/>
                </a:solidFill>
              </a:rPr>
              <a:t>musiques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  <a:r>
              <a:rPr lang="fr-FR" dirty="0">
                <a:solidFill>
                  <a:srgbClr val="002060"/>
                </a:solidFill>
              </a:rPr>
              <a:t>rythmes, ...   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" y="159482"/>
            <a:ext cx="9036495" cy="42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0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725488"/>
            <a:ext cx="88026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151095</TotalTime>
  <Words>266</Words>
  <Application>Microsoft Office PowerPoint</Application>
  <PresentationFormat>Экран (16:9)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Activités (p. 99)  Solution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1466</cp:revision>
  <dcterms:created xsi:type="dcterms:W3CDTF">2014-10-08T23:03:32Z</dcterms:created>
  <dcterms:modified xsi:type="dcterms:W3CDTF">2020-12-30T10:10:34Z</dcterms:modified>
</cp:coreProperties>
</file>