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2" r:id="rId3"/>
    <p:sldId id="263" r:id="rId4"/>
    <p:sldId id="264" r:id="rId5"/>
    <p:sldId id="302" r:id="rId6"/>
    <p:sldId id="303" r:id="rId7"/>
    <p:sldId id="265" r:id="rId8"/>
    <p:sldId id="301" r:id="rId9"/>
    <p:sldId id="304" r:id="rId10"/>
    <p:sldId id="305" r:id="rId11"/>
    <p:sldId id="306" r:id="rId12"/>
    <p:sldId id="307" r:id="rId13"/>
    <p:sldId id="308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2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9475BF7-1D56-4CAA-8F43-785ABB551A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79A93DCB-00D3-4AB8-A4BC-B46DB806E1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F6DFA811-CF4B-48A1-8DA5-198E9E0309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F93D9-F015-48C0-80B3-13C53D6369E2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D93F9584-78BF-4B71-BB6B-6A24C5CD82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517F9958-C8E3-4772-9B66-6D0D6F934C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443C1-53AD-4052-9B52-109B0D1DB2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20150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2DABEF8-31FB-42D3-BCED-636B76ED27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E9390C84-D6A2-4DE4-812E-D81C565230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8962D302-AAC8-429B-88D7-6BD067AC03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F93D9-F015-48C0-80B3-13C53D6369E2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56C54B58-3F2E-494E-9AE9-AA36B43D2C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851BF96A-53B1-487B-9D02-E66CC15D4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443C1-53AD-4052-9B52-109B0D1DB2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76808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B3FFAD5E-0C9C-4D2A-91B9-66B709CE09B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12BBB7C1-2146-4B1C-88EB-93B497EAC7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BD6B8265-FD29-47E7-9B3A-C5B424EC33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F93D9-F015-48C0-80B3-13C53D6369E2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A478360C-38C8-4DB7-906D-47986F831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ACEBDE74-588B-4C94-B1A4-684C1CF8AF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443C1-53AD-4052-9B52-109B0D1DB2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76091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9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690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ABE1C98-B7B0-42E4-8594-71CBEEBE3D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6209201-210E-4550-BCA4-A43585AE97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67143315-E68F-40BF-A8FC-00D1B41FFD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F93D9-F015-48C0-80B3-13C53D6369E2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EDB74090-2825-4B23-895B-020F9F3646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2EACC863-8EFE-4667-B6BF-8AFD5DF6EB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443C1-53AD-4052-9B52-109B0D1DB2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5443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3BFFA09-64F4-4A1A-8CA5-7A982757E5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4441D804-D03E-4300-B8F2-1825B3182F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41976F05-874D-4698-99C3-0A20C7B569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F93D9-F015-48C0-80B3-13C53D6369E2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A9679783-BCD1-4C91-B09A-B99F710224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AACA7975-A7F8-42EA-B351-1ABE0E1B9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443C1-53AD-4052-9B52-109B0D1DB2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82508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AE47063-E076-4153-9427-D147FF2D46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C2572EEE-5962-42C5-9686-9C544CB0DE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9C0EFB7D-2D4F-48F2-8D40-64ADDB0E3B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38D47414-6C1F-4C67-B780-86C67E994E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F93D9-F015-48C0-80B3-13C53D6369E2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962F410C-7B6A-4734-B23A-30C21C2D7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E1A95852-86DA-45F2-BDF2-E01C395F25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443C1-53AD-4052-9B52-109B0D1DB2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6473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D8AE5E9-0178-4E3A-8653-B7ED0897F6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63A5C5E7-3E17-4CA0-B85D-52B5032EFA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25004935-6B52-40BB-8C0C-CD6725B302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9ED4944E-5D33-4E25-AEF7-673442180B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840EA217-AF16-4AB3-9D3E-9EEA52ECBD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E6A7E901-D242-4360-A9F9-3DC32BC1A7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F93D9-F015-48C0-80B3-13C53D6369E2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60C84B2E-066E-4075-91EC-ED4423D6F8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6454AD58-00A3-4EC2-A331-9A3C7BBE34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443C1-53AD-4052-9B52-109B0D1DB2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83270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DC9D169-566B-41FD-9D95-4E692608DE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E794E49E-6136-4992-B8A9-65C9700B59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F93D9-F015-48C0-80B3-13C53D6369E2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974FB046-2EDF-4EC3-9A2B-8F6940D813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BF97B547-B9FD-488B-B55E-49EA66DF5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443C1-53AD-4052-9B52-109B0D1DB2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89596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7A8B7D32-2759-47A0-B491-FF91469371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F93D9-F015-48C0-80B3-13C53D6369E2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075C64CF-8B55-4906-B254-57B040C386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F94FDD55-9C4E-4AD8-99CB-8CB43EC0AE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443C1-53AD-4052-9B52-109B0D1DB2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47244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32AE96B-F225-4D59-A890-90FC1C6D9C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3AD0F31D-3A64-4400-B279-7CAD84E9B9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452AF6FE-8735-445F-8536-5C7A46D7EB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ED5EAA80-2317-44F2-91BA-1FE091884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F93D9-F015-48C0-80B3-13C53D6369E2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FB328C95-61C6-4441-B01F-880EDE697E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050F120B-AB74-4594-8F04-C9DD7EEB2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443C1-53AD-4052-9B52-109B0D1DB2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4029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83B0E03-F055-4681-B857-A5329806A8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A7CF61A6-9E41-411C-9793-F9B0EC506EA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03C1ED71-999B-414A-9E8F-F0A8377DFB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C34E2DE6-5827-4FF6-91AC-D91EF0A96D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F93D9-F015-48C0-80B3-13C53D6369E2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A66A12E0-1D8E-4F0A-8119-38D1403B89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79818FAB-7D46-46C6-A702-CEB2B6CF16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443C1-53AD-4052-9B52-109B0D1DB2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6454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8DEF326-ADBC-4413-A75B-9920B5C291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49BC194B-1A18-4576-995E-40BB3A0E76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6EE9A852-B0E4-40D3-B396-9021E4ECF8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1F93D9-F015-48C0-80B3-13C53D6369E2}" type="datetimeFigureOut">
              <a:rPr lang="ru-RU" smtClean="0"/>
              <a:t>18.01.2021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C0C4F58D-7215-486A-811A-A6781BA47E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0D0F5FF1-9AD5-47C5-969F-1C973D7BF4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6443C1-53AD-4052-9B52-109B0D1DB2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72063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7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2985" y="3247"/>
            <a:ext cx="12189015" cy="179904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xmlns="" id="{96789AA7-9596-4F83-89FD-AEC28EE179F1}"/>
              </a:ext>
            </a:extLst>
          </p:cNvPr>
          <p:cNvSpPr txBox="1"/>
          <p:nvPr/>
        </p:nvSpPr>
        <p:spPr>
          <a:xfrm>
            <a:off x="2153790" y="2028794"/>
            <a:ext cx="7297861" cy="2236123"/>
          </a:xfrm>
          <a:prstGeom prst="rect">
            <a:avLst/>
          </a:prstGeom>
        </p:spPr>
        <p:txBody>
          <a:bodyPr vert="horz" wrap="square" lIns="0" tIns="29525" rIns="0" bIns="0" rtlCol="0">
            <a:spAutoFit/>
          </a:bodyPr>
          <a:lstStyle/>
          <a:p>
            <a:pPr marL="38918" algn="ctr">
              <a:lnSpc>
                <a:spcPts val="4132"/>
              </a:lnSpc>
              <a:spcBef>
                <a:spcPts val="233"/>
              </a:spcBef>
            </a:pPr>
            <a:r>
              <a:rPr lang="uz-Latn-UZ" sz="5400" b="1" dirty="0" smtClean="0">
                <a:solidFill>
                  <a:srgbClr val="2365C7"/>
                </a:solidFill>
                <a:latin typeface="Arial"/>
                <a:cs typeface="Arial"/>
              </a:rPr>
              <a:t>  </a:t>
            </a:r>
            <a:r>
              <a:rPr lang="en-US" sz="54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endParaRPr lang="en-US" sz="5400" dirty="0">
              <a:solidFill>
                <a:srgbClr val="2365C7"/>
              </a:solidFill>
              <a:latin typeface="Arial"/>
              <a:cs typeface="Arial"/>
            </a:endParaRPr>
          </a:p>
          <a:p>
            <a:pPr marL="38918" algn="ctr">
              <a:lnSpc>
                <a:spcPts val="4132"/>
              </a:lnSpc>
              <a:spcBef>
                <a:spcPts val="233"/>
              </a:spcBef>
            </a:pPr>
            <a:r>
              <a:rPr lang="uz-Latn-UZ" sz="5400" dirty="0">
                <a:solidFill>
                  <a:srgbClr val="002060"/>
                </a:solidFill>
                <a:latin typeface="Arial"/>
                <a:cs typeface="Arial"/>
              </a:rPr>
              <a:t>Mavzu: </a:t>
            </a:r>
            <a:endParaRPr lang="en-US" sz="5400" dirty="0">
              <a:solidFill>
                <a:srgbClr val="002060"/>
              </a:solidFill>
              <a:latin typeface="Arial"/>
              <a:cs typeface="Arial"/>
            </a:endParaRPr>
          </a:p>
          <a:p>
            <a:pPr marL="38918" algn="ctr">
              <a:lnSpc>
                <a:spcPts val="4132"/>
              </a:lnSpc>
              <a:spcBef>
                <a:spcPts val="233"/>
              </a:spcBef>
            </a:pPr>
            <a:endParaRPr lang="en-US" sz="5400" dirty="0">
              <a:solidFill>
                <a:srgbClr val="2365C7"/>
              </a:solidFill>
              <a:latin typeface="Arial"/>
              <a:cs typeface="Arial"/>
            </a:endParaRPr>
          </a:p>
          <a:p>
            <a:pPr marL="38918" algn="ctr">
              <a:lnSpc>
                <a:spcPts val="4132"/>
              </a:lnSpc>
              <a:spcBef>
                <a:spcPts val="233"/>
              </a:spcBef>
            </a:pPr>
            <a:r>
              <a:rPr lang="uz-Latn-UZ" sz="5400" b="1" dirty="0">
                <a:solidFill>
                  <a:srgbClr val="002060"/>
                </a:solidFill>
                <a:latin typeface="Arial"/>
                <a:cs typeface="Arial"/>
              </a:rPr>
              <a:t>Masalalar yechish.</a:t>
            </a:r>
            <a:endParaRPr lang="en-US" sz="54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591717" y="2030961"/>
            <a:ext cx="727405" cy="161483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xmlns="" id="{F294EAD7-CAB8-401C-B12D-6064AA1177E0}"/>
              </a:ext>
            </a:extLst>
          </p:cNvPr>
          <p:cNvSpPr/>
          <p:nvPr/>
        </p:nvSpPr>
        <p:spPr>
          <a:xfrm>
            <a:off x="8892210" y="430695"/>
            <a:ext cx="2261956" cy="1005347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xmlns="" id="{27824596-7DE1-4136-95E4-49A51856B6D3}"/>
              </a:ext>
            </a:extLst>
          </p:cNvPr>
          <p:cNvSpPr/>
          <p:nvPr/>
        </p:nvSpPr>
        <p:spPr>
          <a:xfrm>
            <a:off x="8892210" y="430695"/>
            <a:ext cx="2261955" cy="1005347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xmlns="" id="{CAFE6579-511C-4CCB-9A5C-300ACC2F553A}"/>
              </a:ext>
            </a:extLst>
          </p:cNvPr>
          <p:cNvSpPr txBox="1"/>
          <p:nvPr/>
        </p:nvSpPr>
        <p:spPr>
          <a:xfrm>
            <a:off x="8892210" y="609251"/>
            <a:ext cx="2133600" cy="765747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 algn="ctr">
              <a:spcBef>
                <a:spcPts val="265"/>
              </a:spcBef>
            </a:pPr>
            <a:r>
              <a:rPr lang="uz-Latn-UZ" sz="4756" b="1" spc="21" dirty="0">
                <a:solidFill>
                  <a:srgbClr val="FEFEFE"/>
                </a:solidFill>
                <a:latin typeface="Arial"/>
                <a:cs typeface="Arial"/>
              </a:rPr>
              <a:t>10-sinf</a:t>
            </a:r>
            <a:endParaRPr sz="4756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xmlns="" id="{33B3743F-69E5-4A0A-9505-41E75798E9CF}"/>
              </a:ext>
            </a:extLst>
          </p:cNvPr>
          <p:cNvSpPr txBox="1">
            <a:spLocks/>
          </p:cNvSpPr>
          <p:nvPr/>
        </p:nvSpPr>
        <p:spPr>
          <a:xfrm>
            <a:off x="2060486" y="476759"/>
            <a:ext cx="7424708" cy="1138567"/>
          </a:xfrm>
          <a:prstGeom prst="rect">
            <a:avLst/>
          </a:prstGeom>
        </p:spPr>
        <p:txBody>
          <a:bodyPr vert="horz" wrap="square" lIns="0" tIns="30911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1" algn="ctr" defTabSz="1935419">
              <a:spcBef>
                <a:spcPts val="241"/>
              </a:spcBef>
              <a:defRPr/>
            </a:pPr>
            <a:r>
              <a:rPr lang="en-US" sz="7196" kern="0" spc="11" dirty="0" err="1">
                <a:solidFill>
                  <a:sysClr val="window" lastClr="FFFFFF"/>
                </a:solidFill>
              </a:rPr>
              <a:t>Fizika</a:t>
            </a:r>
            <a:endParaRPr lang="en-US" sz="7196" kern="0" spc="11" dirty="0">
              <a:solidFill>
                <a:sysClr val="window" lastClr="FFFFFF"/>
              </a:solidFill>
            </a:endParaRPr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xmlns="" id="{CF4C4251-150C-409F-BB4F-13D887806802}"/>
              </a:ext>
            </a:extLst>
          </p:cNvPr>
          <p:cNvSpPr/>
          <p:nvPr/>
        </p:nvSpPr>
        <p:spPr>
          <a:xfrm>
            <a:off x="703724" y="430695"/>
            <a:ext cx="901290" cy="10053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" name="object 6">
            <a:extLst>
              <a:ext uri="{FF2B5EF4-FFF2-40B4-BE49-F238E27FC236}">
                <a16:creationId xmlns:a16="http://schemas.microsoft.com/office/drawing/2014/main" xmlns="" id="{F05B6658-0136-473A-903A-272AA544F9A9}"/>
              </a:ext>
            </a:extLst>
          </p:cNvPr>
          <p:cNvSpPr/>
          <p:nvPr/>
        </p:nvSpPr>
        <p:spPr>
          <a:xfrm>
            <a:off x="591716" y="4248288"/>
            <a:ext cx="727405" cy="161483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sz="2396"/>
          </a:p>
        </p:txBody>
      </p:sp>
    </p:spTree>
    <p:extLst>
      <p:ext uri="{BB962C8B-B14F-4D97-AF65-F5344CB8AC3E}">
        <p14:creationId xmlns:p14="http://schemas.microsoft.com/office/powerpoint/2010/main" val="4197103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xmlns="" id="{A9941E72-F7BB-4003-A70A-F8AD012D167E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5748695" y="187553"/>
                <a:ext cx="5528901" cy="3403786"/>
              </a:xfrm>
            </p:spPr>
            <p:txBody>
              <a:bodyPr/>
              <a:lstStyle/>
              <a:p>
                <a:pPr algn="ctr"/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Formula: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𝐴𝑐𝑜𝑠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𝜔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uz-Latn-UZ" sz="3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𝜔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uz-Latn-UZ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𝑘</m:t>
                            </m:r>
                          </m:num>
                          <m:den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den>
                        </m:f>
                      </m:e>
                    </m:rad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5748695" y="187553"/>
                <a:ext cx="5528901" cy="3403786"/>
              </a:xfrm>
              <a:blipFill>
                <a:blip r:embed="rId2"/>
                <a:stretch>
                  <a:fillRect t="-322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xmlns="" id="{EBB494ED-E982-4FFD-92D6-05B811471AC6}"/>
              </a:ext>
            </a:extLst>
          </p:cNvPr>
          <p:cNvCxnSpPr>
            <a:cxnSpLocks/>
          </p:cNvCxnSpPr>
          <p:nvPr/>
        </p:nvCxnSpPr>
        <p:spPr>
          <a:xfrm flipH="1">
            <a:off x="5340628" y="859010"/>
            <a:ext cx="1" cy="22817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xmlns="" id="{1AA31EA8-E4F8-48A1-B32D-B34E40401B85}"/>
              </a:ext>
            </a:extLst>
          </p:cNvPr>
          <p:cNvCxnSpPr>
            <a:cxnSpLocks/>
          </p:cNvCxnSpPr>
          <p:nvPr/>
        </p:nvCxnSpPr>
        <p:spPr>
          <a:xfrm>
            <a:off x="748469" y="2693217"/>
            <a:ext cx="406841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xmlns="" id="{BFD3E70D-B3C1-4417-B987-133A28B5F26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22852" y="3591340"/>
                <a:ext cx="11529388" cy="300362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uz-Latn-UZ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uz-Latn-UZ" sz="4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𝜔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uz-Latn-UZ" sz="4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uz-Latn-UZ" sz="4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1200 </m:t>
                            </m:r>
                            <m:r>
                              <a:rPr lang="uz-Latn-UZ" sz="4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𝑁</m:t>
                            </m:r>
                            <m:r>
                              <a:rPr lang="uz-Latn-UZ" sz="4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/</m:t>
                            </m:r>
                            <m:r>
                              <a:rPr lang="uz-Latn-UZ" sz="4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num>
                          <m:den>
                            <m:r>
                              <a:rPr lang="uz-Latn-UZ" sz="4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3 </m:t>
                            </m:r>
                            <m:r>
                              <a:rPr lang="uz-Latn-UZ" sz="4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𝑘𝑔</m:t>
                            </m:r>
                          </m:den>
                        </m:f>
                      </m:e>
                    </m:rad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=20 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𝑟𝑎𝑑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𝑠</m:t>
                    </m:r>
                  </m:oMath>
                </a14:m>
                <a:r>
                  <a:rPr lang="uz-Latn-UZ" sz="40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=0,025</m:t>
                    </m:r>
                    <m:r>
                      <m:rPr>
                        <m:sty m:val="p"/>
                      </m:rPr>
                      <a:rPr lang="uz-Latn-UZ" sz="40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cos</m:t>
                    </m:r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⁡(20</m:t>
                    </m:r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uz-Latn-UZ" sz="40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uz-Latn-UZ" sz="40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:r>
                  <a:rPr lang="uz-Latn-UZ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</a:t>
                </a:r>
                <a14:m>
                  <m:oMath xmlns:m="http://schemas.openxmlformats.org/officeDocument/2006/math">
                    <m:r>
                      <a:rPr lang="uz-Latn-UZ" sz="4000" b="1" i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 </m:t>
                    </m:r>
                    <m:r>
                      <a:rPr lang="uz-Latn-UZ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𝒙</m:t>
                    </m:r>
                    <m:r>
                      <a:rPr lang="uz-Latn-UZ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𝟎</m:t>
                    </m:r>
                    <m:r>
                      <a:rPr lang="uz-Latn-UZ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uz-Latn-UZ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𝟎𝟐𝟓</m:t>
                    </m:r>
                    <m:r>
                      <a:rPr lang="uz-Latn-UZ" sz="4000" b="1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𝒄𝒐𝒔</m:t>
                    </m:r>
                    <m:r>
                      <a:rPr lang="uz-Latn-UZ" sz="4000" b="1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⁡(</m:t>
                    </m:r>
                    <m:r>
                      <a:rPr lang="uz-Latn-UZ" sz="4000" b="1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𝟐𝟎</m:t>
                    </m:r>
                    <m:r>
                      <a:rPr lang="uz-Latn-UZ" sz="4000" b="1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𝒕</m:t>
                    </m:r>
                    <m:r>
                      <a:rPr lang="uz-Latn-UZ" sz="4000" b="1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endParaRPr lang="uz-Latn-UZ" sz="40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2852" y="3591340"/>
                <a:ext cx="11529388" cy="3003628"/>
              </a:xfrm>
              <a:prstGeom prst="rect">
                <a:avLst/>
              </a:prstGeom>
              <a:blipFill>
                <a:blip r:embed="rId3"/>
                <a:stretch>
                  <a:fillRect l="-158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xmlns="" id="{1EEE983A-1D03-454E-90EF-CB202336A02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22852" y="187553"/>
                <a:ext cx="5125843" cy="324144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</a:p>
              <a:p>
                <a14:m>
                  <m:oMath xmlns:m="http://schemas.openxmlformats.org/officeDocument/2006/math"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=1200 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𝑁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=3 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𝑘𝑔</m:t>
                    </m:r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=2,5 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𝑐𝑚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=0,025 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 kerak: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3600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x</m:t>
                    </m:r>
                    <m:r>
                      <a:rPr lang="uz-Latn-UZ" sz="360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</p:txBody>
          </p:sp>
        </mc:Choice>
        <mc:Fallback xmlns="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2852" y="187553"/>
                <a:ext cx="5125843" cy="3241447"/>
              </a:xfrm>
              <a:prstGeom prst="rect">
                <a:avLst/>
              </a:prstGeom>
              <a:blipFill>
                <a:blip r:embed="rId4"/>
                <a:stretch>
                  <a:fillRect l="-3567" t="-3383" b="-338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2043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2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66F52DE-C9FD-450D-A89F-6371383A9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7220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sz="4800" b="1" dirty="0"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xmlns="" id="{38A0F179-EA9D-4326-B15B-AAF569E0227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08382" y="1696278"/>
                <a:ext cx="10899355" cy="4585252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buNone/>
                </a:pPr>
                <a:r>
                  <a:rPr lang="uz-Latn-UZ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Muhitda tezligi </a:t>
                </a:r>
                <a:r>
                  <a:rPr lang="uz-Latn-UZ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4 m/s </a:t>
                </a: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bo‘lgan ko‘ndalang to‘lqin hosil qilinmoqda. Uning to‘lqin uzunligini aniqlang (m). Bunda: muhit zarrachalarining amplitudasi </a:t>
                </a:r>
                <a:r>
                  <a:rPr lang="uz-Latn-UZ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20 cm</a:t>
                </a: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, maksimal tezlanishi </a:t>
                </a:r>
                <a14:m>
                  <m:oMath xmlns:m="http://schemas.openxmlformats.org/officeDocument/2006/math">
                    <m:r>
                      <a:rPr lang="uz-Latn-UZ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𝟓</m:t>
                    </m:r>
                    <m:r>
                      <a:rPr lang="uz-Latn-UZ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𝒄𝒎</m:t>
                    </m:r>
                    <m:r>
                      <a:rPr lang="uz-Latn-UZ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sSup>
                      <m:sSupPr>
                        <m:ctrlPr>
                          <a:rPr lang="uz-Latn-UZ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𝒔</m:t>
                        </m:r>
                      </m:e>
                      <m:sup>
                        <m:r>
                          <a:rPr lang="uz-Latn-UZ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(</a:t>
                </a:r>
                <a14:m>
                  <m:oMath xmlns:m="http://schemas.openxmlformats.org/officeDocument/2006/math">
                    <m:r>
                      <a:rPr lang="uz-Latn-UZ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𝝅</m:t>
                    </m:r>
                    <m:r>
                      <a:rPr lang="uz-Latn-UZ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𝟑</m:t>
                    </m:r>
                  </m:oMath>
                </a14:m>
                <a:r>
                  <a:rPr lang="uz-Latn-UZ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deb oling).</a:t>
                </a: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8A0F179-EA9D-4326-B15B-AAF569E0227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08382" y="1696278"/>
                <a:ext cx="10899355" cy="4585252"/>
              </a:xfrm>
              <a:blipFill>
                <a:blip r:embed="rId2"/>
                <a:stretch>
                  <a:fillRect l="-2013" t="-2793" r="-19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88161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xmlns="" id="{A9941E72-F7BB-4003-A70A-F8AD012D167E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5748695" y="187553"/>
                <a:ext cx="5528901" cy="3867612"/>
              </a:xfrm>
            </p:spPr>
            <p:txBody>
              <a:bodyPr/>
              <a:lstStyle/>
              <a:p>
                <a:pPr algn="ctr"/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Formula: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uz-Latn-UZ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𝜆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𝜗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𝑇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z-Latn-UZ" sz="32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𝑇</m:t>
                      </m:r>
                      <m:r>
                        <a:rPr lang="uz-Latn-UZ" sz="32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uz-Latn-UZ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uz-Latn-UZ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  <m:r>
                            <a:rPr lang="uz-Latn-UZ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𝜋</m:t>
                          </m:r>
                        </m:num>
                        <m:den>
                          <m:r>
                            <a:rPr lang="uz-Latn-UZ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𝜔</m:t>
                          </m:r>
                        </m:den>
                      </m:f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   </m:t>
                      </m:r>
                      <m:r>
                        <a:rPr lang="uz-Latn-UZ" sz="32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⇒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    </m:t>
                      </m:r>
                      <m:r>
                        <a:rPr lang="uz-Latn-UZ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𝜆</m:t>
                      </m:r>
                      <m:r>
                        <a:rPr lang="uz-Latn-UZ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uz-Latn-UZ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𝜗</m:t>
                      </m:r>
                      <m:f>
                        <m:fPr>
                          <m:ctrlPr>
                            <a:rPr lang="uz-Latn-UZ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uz-Latn-UZ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  <m:r>
                            <a:rPr lang="uz-Latn-UZ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𝜋</m:t>
                          </m:r>
                        </m:num>
                        <m:den>
                          <m:r>
                            <a:rPr lang="uz-Latn-UZ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𝜔</m:t>
                          </m:r>
                        </m:den>
                      </m:f>
                    </m:oMath>
                  </m:oMathPara>
                </a14:m>
                <a:endParaRPr lang="uz-Latn-UZ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uz-Latn-UZ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</m:e>
                      <m:sub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sub>
                    </m:sSub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p>
                      <m:sSupPr>
                        <m:ctrlP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𝜔</m:t>
                        </m:r>
                      </m:e>
                      <m:sup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 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⇒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𝜔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uz-Latn-UZ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uz-Latn-UZ" sz="32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bPr>
                              <m:e>
                                <m:r>
                                  <a:rPr lang="uz-Latn-UZ" sz="32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𝑎</m:t>
                                </m:r>
                              </m:e>
                              <m:sub>
                                <m:r>
                                  <a:rPr lang="uz-Latn-UZ" sz="32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𝑚</m:t>
                                </m:r>
                              </m:sub>
                            </m:sSub>
                          </m:num>
                          <m:den>
                            <m:r>
                              <a:rPr lang="uz-Latn-UZ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𝐴</m:t>
                            </m:r>
                          </m:den>
                        </m:f>
                      </m:e>
                    </m:rad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uz-Latn-UZ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𝜆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=2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𝜋𝜗</m:t>
                    </m:r>
                    <m:rad>
                      <m:radPr>
                        <m:degHide m:val="on"/>
                        <m:ctrlP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uz-Latn-UZ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uz-Latn-UZ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𝐴</m:t>
                            </m:r>
                          </m:num>
                          <m:den>
                            <m:sSub>
                              <m:sSubPr>
                                <m:ctrlPr>
                                  <a:rPr lang="uz-Latn-UZ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bPr>
                              <m:e>
                                <m:r>
                                  <a:rPr lang="uz-Latn-UZ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𝑎</m:t>
                                </m:r>
                              </m:e>
                              <m:sub>
                                <m:r>
                                  <a:rPr lang="uz-Latn-UZ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𝑚</m:t>
                                </m:r>
                              </m:sub>
                            </m:sSub>
                          </m:den>
                        </m:f>
                      </m:e>
                    </m:rad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5748695" y="187553"/>
                <a:ext cx="5528901" cy="3867612"/>
              </a:xfrm>
              <a:blipFill>
                <a:blip r:embed="rId2"/>
                <a:stretch>
                  <a:fillRect t="-1104" b="-50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xmlns="" id="{EBB494ED-E982-4FFD-92D6-05B811471AC6}"/>
              </a:ext>
            </a:extLst>
          </p:cNvPr>
          <p:cNvCxnSpPr>
            <a:cxnSpLocks/>
          </p:cNvCxnSpPr>
          <p:nvPr/>
        </p:nvCxnSpPr>
        <p:spPr>
          <a:xfrm flipH="1">
            <a:off x="4890055" y="1015189"/>
            <a:ext cx="1" cy="28809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xmlns="" id="{1AA31EA8-E4F8-48A1-B32D-B34E40401B85}"/>
              </a:ext>
            </a:extLst>
          </p:cNvPr>
          <p:cNvCxnSpPr>
            <a:cxnSpLocks/>
          </p:cNvCxnSpPr>
          <p:nvPr/>
        </p:nvCxnSpPr>
        <p:spPr>
          <a:xfrm>
            <a:off x="622852" y="3183546"/>
            <a:ext cx="406841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xmlns="" id="{BFD3E70D-B3C1-4417-B987-133A28B5F26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22852" y="4386471"/>
                <a:ext cx="11529388" cy="220849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uz-Latn-UZ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uz-Latn-UZ" sz="40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𝜆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=2∙3∙4</m:t>
                    </m:r>
                    <m:f>
                      <m:fPr>
                        <m:ctrlP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num>
                      <m:den>
                        <m: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𝑠</m:t>
                        </m:r>
                      </m:den>
                    </m:f>
                    <m:r>
                      <a:rPr lang="uz-Latn-UZ" sz="40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ad>
                      <m:radPr>
                        <m:degHide m:val="on"/>
                        <m:ctrlPr>
                          <a:rPr lang="uz-Latn-UZ" sz="40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uz-Latn-UZ" sz="40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uz-Latn-UZ" sz="4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0,2 </m:t>
                            </m:r>
                            <m:r>
                              <a:rPr lang="uz-Latn-UZ" sz="4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num>
                          <m:den>
                            <m:r>
                              <a:rPr lang="uz-Latn-UZ" sz="4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0,05</m:t>
                            </m:r>
                            <m:f>
                              <m:fPr>
                                <m:ctrlPr>
                                  <a:rPr lang="uz-Latn-UZ" sz="40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fPr>
                              <m:num>
                                <m:r>
                                  <a:rPr lang="uz-Latn-UZ" sz="40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𝑚</m:t>
                                </m:r>
                              </m:num>
                              <m:den>
                                <m:sSup>
                                  <m:sSupPr>
                                    <m:ctrlPr>
                                      <a:rPr lang="uz-Latn-UZ" sz="40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uz-Latn-UZ" sz="40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𝑠</m:t>
                                    </m:r>
                                  </m:e>
                                  <m:sup>
                                    <m:r>
                                      <a:rPr lang="uz-Latn-UZ" sz="40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2</m:t>
                                    </m:r>
                                  </m:sup>
                                </m:sSup>
                              </m:den>
                            </m:f>
                          </m:den>
                        </m:f>
                      </m:e>
                    </m:rad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=48 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r>
                  <a:rPr lang="uz-Latn-UZ" sz="40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uz-Latn-UZ" sz="40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:r>
                  <a:rPr lang="uz-Latn-UZ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uz-Latn-UZ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𝝀</m:t>
                    </m:r>
                    <m:r>
                      <a:rPr lang="uz-Latn-UZ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𝟒𝟖</m:t>
                    </m:r>
                    <m:r>
                      <a:rPr lang="uz-Latn-UZ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𝒎</m:t>
                    </m:r>
                  </m:oMath>
                </a14:m>
                <a:r>
                  <a:rPr lang="uz-Latn-UZ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uz-Latn-UZ" sz="40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2852" y="4386471"/>
                <a:ext cx="11529388" cy="2208496"/>
              </a:xfrm>
              <a:prstGeom prst="rect">
                <a:avLst/>
              </a:prstGeom>
              <a:blipFill>
                <a:blip r:embed="rId3"/>
                <a:stretch>
                  <a:fillRect l="-158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xmlns="" id="{1EEE983A-1D03-454E-90EF-CB202336A02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22852" y="187553"/>
                <a:ext cx="5125843" cy="408958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</a:p>
              <a:p>
                <a14:m>
                  <m:oMath xmlns:m="http://schemas.openxmlformats.org/officeDocument/2006/math">
                    <m:r>
                      <a:rPr lang="uz-Latn-UZ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𝜗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=4 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𝑠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=20 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𝑐𝑚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=0,2 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uz-Latn-UZ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</m:e>
                      <m:sub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sub>
                    </m:sSub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=5</m:t>
                    </m:r>
                    <m:f>
                      <m:fPr>
                        <m:ctrlP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𝑐𝑚</m:t>
                        </m:r>
                      </m:num>
                      <m:den>
                        <m:sSup>
                          <m:sSupPr>
                            <m:ctrlPr>
                              <a:rPr lang="uz-Latn-UZ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𝑠</m:t>
                            </m:r>
                          </m:e>
                          <m:sup>
                            <m:r>
                              <a:rPr lang="uz-Latn-UZ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=0,05 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sSup>
                      <m:sSupPr>
                        <m:ctrlP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𝑠</m:t>
                        </m:r>
                      </m:e>
                      <m:sup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uz-Latn-UZ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𝜋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=3</m:t>
                    </m:r>
                  </m:oMath>
                </a14:m>
                <a:endParaRPr lang="uz-Latn-UZ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 kerak: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λ</m:t>
                    </m:r>
                    <m:r>
                      <a:rPr lang="uz-Latn-UZ" sz="320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</p:txBody>
          </p:sp>
        </mc:Choice>
        <mc:Fallback xmlns="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2852" y="187553"/>
                <a:ext cx="5125843" cy="4089586"/>
              </a:xfrm>
              <a:prstGeom prst="rect">
                <a:avLst/>
              </a:prstGeom>
              <a:blipFill>
                <a:blip r:embed="rId4"/>
                <a:stretch>
                  <a:fillRect l="-2973" t="-208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94586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2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66F52DE-C9FD-450D-A89F-6371383A9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7220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sz="4800" dirty="0">
                <a:latin typeface="Arial" panose="020B0604020202020204" pitchFamily="34" charset="0"/>
                <a:cs typeface="Arial" panose="020B0604020202020204" pitchFamily="34" charset="0"/>
              </a:rPr>
              <a:t>Mustaqil bajarish uchun topshiriqlar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xmlns="" id="{38A0F179-EA9D-4326-B15B-AAF569E0227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16835" y="1537252"/>
                <a:ext cx="11039061" cy="4744278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1. Uzunligi </a:t>
                </a:r>
                <a14:m>
                  <m:oMath xmlns:m="http://schemas.openxmlformats.org/officeDocument/2006/math">
                    <m:r>
                      <a:rPr lang="uz-Latn-UZ" sz="3200" b="1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𝟐</m:t>
                    </m:r>
                    <m:r>
                      <a:rPr lang="uz-Latn-UZ" sz="3200" b="1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uz-Latn-UZ" sz="3200" b="1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𝟓</m:t>
                    </m:r>
                    <m:r>
                      <a:rPr lang="en-US" sz="3200" b="1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3200" b="1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𝒄𝒎</m:t>
                    </m:r>
                    <m:r>
                      <a:rPr lang="en-US" sz="3200" b="1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bo‘lgan  ipning bir uchiga osilgan sharcha </a:t>
                </a:r>
                <a14:m>
                  <m:oMath xmlns:m="http://schemas.openxmlformats.org/officeDocument/2006/math">
                    <m:r>
                      <a:rPr lang="uz-Latn-UZ" sz="3200" b="1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𝟓</m:t>
                    </m:r>
                    <m:r>
                      <a:rPr lang="uz-Latn-UZ" sz="3200" b="1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3200" b="1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𝒄𝒎</m:t>
                    </m:r>
                    <m:r>
                      <a:rPr lang="uz-Latn-UZ" sz="3200" b="1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amplituda bilan tebranmoqda. Tebranishning maksimal tezligini </a:t>
                </a:r>
                <a14:m>
                  <m:oMath xmlns:m="http://schemas.openxmlformats.org/officeDocument/2006/math">
                    <m:r>
                      <a:rPr lang="uz-Latn-UZ" sz="3200" b="1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𝒄𝒎</m:t>
                    </m:r>
                    <m:r>
                      <a:rPr lang="uz-Latn-UZ" sz="3200" b="1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r>
                      <a:rPr lang="uz-Latn-UZ" sz="3200" b="1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𝒔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da toping.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	2. Muhitda tezligi </a:t>
                </a:r>
                <a14:m>
                  <m:oMath xmlns:m="http://schemas.openxmlformats.org/officeDocument/2006/math">
                    <m:r>
                      <a:rPr lang="uz-Latn-UZ" sz="3200" b="1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  <m:r>
                      <a:rPr lang="uz-Latn-UZ" sz="3200" b="1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3200" b="1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𝒎</m:t>
                    </m:r>
                    <m:r>
                      <a:rPr lang="uz-Latn-UZ" sz="3200" b="1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r>
                      <a:rPr lang="uz-Latn-UZ" sz="3200" b="1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𝒔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, to‘lqin uzunligi </a:t>
                </a:r>
                <a14:m>
                  <m:oMath xmlns:m="http://schemas.openxmlformats.org/officeDocument/2006/math">
                    <m:r>
                      <a:rPr lang="uz-Latn-UZ" sz="32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𝟐</m:t>
                    </m:r>
                    <m:r>
                      <a:rPr lang="uz-Latn-UZ" sz="32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𝝅</m:t>
                    </m:r>
                    <m:r>
                      <a:rPr lang="uz-Latn-UZ" sz="32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32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𝒎</m:t>
                    </m:r>
                  </m:oMath>
                </a14:m>
                <a:r>
                  <a:rPr lang="uz-Latn-UZ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bo‘lgan ko‘ndalang to‘lqin hosil qilinmoqda. Agar muhit zarralarining maksimal tezlanishi </a:t>
                </a:r>
                <a14:m>
                  <m:oMath xmlns:m="http://schemas.openxmlformats.org/officeDocument/2006/math">
                    <m:r>
                      <a:rPr lang="uz-Latn-UZ" sz="32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𝟏𝟎</m:t>
                    </m:r>
                    <m:r>
                      <a:rPr lang="uz-Latn-UZ" sz="32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32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𝒄𝒎</m:t>
                    </m:r>
                    <m:r>
                      <a:rPr lang="uz-Latn-UZ" sz="32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sSup>
                      <m:sSupPr>
                        <m:ctrlPr>
                          <a:rPr lang="uz-Latn-UZ" sz="32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32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𝒔</m:t>
                        </m:r>
                      </m:e>
                      <m:sup>
                        <m:r>
                          <a:rPr lang="uz-Latn-UZ" sz="32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bo‘lsa, tebranishlar amplitudasini toping. </a:t>
                </a: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8A0F179-EA9D-4326-B15B-AAF569E0227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16835" y="1537252"/>
                <a:ext cx="11039061" cy="4744278"/>
              </a:xfrm>
              <a:blipFill>
                <a:blip r:embed="rId2"/>
                <a:stretch>
                  <a:fillRect l="-1436" r="-138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7018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66F52DE-C9FD-450D-A89F-6371383A9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7220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b="1" dirty="0">
                <a:latin typeface="Arial" panose="020B0604020202020204" pitchFamily="34" charset="0"/>
                <a:cs typeface="Arial" panose="020B0604020202020204" pitchFamily="34" charset="0"/>
              </a:rPr>
              <a:t>Savol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38A0F179-EA9D-4326-B15B-AAF569E022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8383" y="4360163"/>
            <a:ext cx="10545417" cy="217315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uz-Latn-UZ" sz="3200" dirty="0">
                <a:latin typeface="Arial" panose="020B0604020202020204" pitchFamily="34" charset="0"/>
                <a:cs typeface="Arial" panose="020B0604020202020204" pitchFamily="34" charset="0"/>
              </a:rPr>
              <a:t>Rasmda tasvirlangan ko‘ndalang to‘lqin uzunligi qaysi raqam bilan ko‘rsatilgan?</a:t>
            </a:r>
          </a:p>
          <a:p>
            <a:pPr marL="0" indent="0" algn="just">
              <a:buNone/>
            </a:pPr>
            <a:r>
              <a:rPr lang="uz-Latn-UZ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Javob: 4-kesma</a:t>
            </a:r>
          </a:p>
          <a:p>
            <a:pPr marL="0" indent="0" algn="just">
              <a:buNone/>
            </a:pP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220BD821-B840-4D7C-B581-DD611E847109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20000"/>
          </a:blip>
          <a:stretch>
            <a:fillRect/>
          </a:stretch>
        </p:blipFill>
        <p:spPr>
          <a:xfrm>
            <a:off x="3671074" y="1392418"/>
            <a:ext cx="4820034" cy="29677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11026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66F52DE-C9FD-450D-A89F-6371383A9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7220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sz="4800" b="1" dirty="0"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xmlns="" id="{38A0F179-EA9D-4326-B15B-AAF569E0227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08383" y="1696278"/>
                <a:ext cx="10591707" cy="4585252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lnSpc>
                    <a:spcPts val="6000"/>
                  </a:lnSpc>
                  <a:spcBef>
                    <a:spcPts val="0"/>
                  </a:spcBef>
                  <a:buNone/>
                </a:pPr>
                <a:r>
                  <a:rPr lang="uz-Latn-UZ" sz="5400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:r>
                  <a:rPr lang="uz-Latn-UZ" sz="4800" dirty="0">
                    <a:latin typeface="Arial" panose="020B0604020202020204" pitchFamily="34" charset="0"/>
                    <a:cs typeface="Arial" panose="020B0604020202020204" pitchFamily="34" charset="0"/>
                  </a:rPr>
                  <a:t>Garmonik tebranish </a:t>
                </a:r>
                <a14:m>
                  <m:oMath xmlns:m="http://schemas.openxmlformats.org/officeDocument/2006/math">
                    <m:r>
                      <a:rPr lang="uz-Latn-UZ" sz="48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𝒙</m:t>
                    </m:r>
                    <m:r>
                      <a:rPr lang="uz-Latn-UZ" sz="48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48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𝑨𝒔𝒊𝒏</m:t>
                    </m:r>
                    <m:d>
                      <m:dPr>
                        <m:ctrlPr>
                          <a:rPr lang="uz-Latn-UZ" sz="4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uz-Latn-UZ" sz="48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uz-Latn-UZ" sz="48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𝝅</m:t>
                            </m:r>
                          </m:num>
                          <m:den>
                            <m:r>
                              <a:rPr lang="uz-Latn-UZ" sz="48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𝟑</m:t>
                            </m:r>
                          </m:den>
                        </m:f>
                        <m:r>
                          <a:rPr lang="uz-Latn-UZ" sz="4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𝒕</m:t>
                        </m:r>
                      </m:e>
                    </m:d>
                  </m:oMath>
                </a14:m>
                <a:r>
                  <a:rPr lang="uz-Latn-UZ" sz="4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4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qonuniyat</a:t>
                </a:r>
                <a:r>
                  <a:rPr lang="en-US" sz="4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4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bo‘yicha </a:t>
                </a:r>
                <a:r>
                  <a:rPr lang="uz-Latn-UZ" sz="4800" dirty="0">
                    <a:latin typeface="Arial" panose="020B0604020202020204" pitchFamily="34" charset="0"/>
                    <a:cs typeface="Arial" panose="020B0604020202020204" pitchFamily="34" charset="0"/>
                  </a:rPr>
                  <a:t>ro‘y bermoqda tebranish chastotasini toping.</a:t>
                </a:r>
                <a:endParaRPr lang="ru-RU" sz="4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8A0F179-EA9D-4326-B15B-AAF569E0227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08383" y="1696278"/>
                <a:ext cx="10591707" cy="4585252"/>
              </a:xfrm>
              <a:blipFill>
                <a:blip r:embed="rId2"/>
                <a:stretch>
                  <a:fillRect l="-2648" t="-4787" r="-259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71203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xmlns="" id="{38A0F179-EA9D-4326-B15B-AAF569E0227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08383" y="357809"/>
                <a:ext cx="10545417" cy="5923721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buNone/>
                </a:pPr>
                <a:r>
                  <a:rPr lang="en-US" sz="4000" i="1" dirty="0">
                    <a:latin typeface="Cambria Math" panose="02040503050406030204" pitchFamily="18" charset="0"/>
                    <a:cs typeface="Arial" panose="020B0604020202020204" pitchFamily="34" charset="0"/>
                  </a:rPr>
                  <a:t>  </a:t>
                </a:r>
                <a:r>
                  <a:rPr lang="en-US" sz="40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en-US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endParaRPr lang="en-US" sz="4000" b="1" dirty="0">
                  <a:solidFill>
                    <a:schemeClr val="accent1"/>
                  </a:solidFill>
                  <a:latin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 marL="0" indent="0" algn="just">
                  <a:buNone/>
                </a:pPr>
                <a14:m>
                  <m:oMath xmlns:m="http://schemas.openxmlformats.org/officeDocument/2006/math"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𝐴𝑠𝑖𝑛</m:t>
                    </m:r>
                    <m:d>
                      <m:dPr>
                        <m:ctrlP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uz-Latn-UZ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uz-Latn-UZ" sz="4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𝜋</m:t>
                            </m:r>
                          </m:num>
                          <m:den>
                            <m:r>
                              <a:rPr lang="uz-Latn-UZ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3</m:t>
                            </m:r>
                          </m:den>
                        </m:f>
                        <m: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</m:e>
                    </m:d>
                  </m:oMath>
                </a14:m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uz-Latn-UZ" sz="40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uz-Latn-UZ" sz="40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40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𝐴𝑠𝑖𝑛</m:t>
                    </m:r>
                    <m:r>
                      <a:rPr lang="uz-Latn-UZ" sz="40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r>
                      <a:rPr lang="uz-Latn-UZ" sz="40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𝜔</m:t>
                    </m:r>
                    <m:r>
                      <a:rPr lang="uz-Latn-UZ" sz="40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  <m:r>
                      <a:rPr lang="uz-Latn-UZ" sz="40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US" sz="4000" i="1" dirty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 marL="0" indent="0" algn="just">
                  <a:buNone/>
                </a:pPr>
                <a:r>
                  <a:rPr lang="en-US" sz="4000" dirty="0">
                    <a:ea typeface="Cambria Math" panose="02040503050406030204" pitchFamily="18" charset="0"/>
                    <a:cs typeface="Arial" panose="020B0604020202020204" pitchFamily="34" charset="0"/>
                  </a:rPr>
                  <a:t>                                   </a:t>
                </a:r>
                <a14:m>
                  <m:oMath xmlns:m="http://schemas.openxmlformats.org/officeDocument/2006/math">
                    <m:r>
                      <a:rPr lang="ru-RU" sz="4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𝜔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𝜋</m:t>
                        </m:r>
                      </m:num>
                      <m:den>
                        <m: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den>
                    </m:f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𝑟𝑎𝑑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𝑠</m:t>
                    </m:r>
                  </m:oMath>
                </a14:m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endParaRPr lang="en-US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r>
                      <a:rPr lang="ru-RU" sz="4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𝜔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=2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𝜋𝜈</m:t>
                    </m:r>
                  </m:oMath>
                </a14:m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US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z-Latn-UZ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2</m:t>
                      </m:r>
                      <m:r>
                        <a:rPr lang="uz-Latn-UZ" sz="4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𝜋𝜈</m:t>
                      </m:r>
                      <m:r>
                        <a:rPr lang="uz-Latn-UZ" sz="4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uz-Latn-UZ" sz="4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uz-Latn-UZ" sz="4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𝜋</m:t>
                          </m:r>
                        </m:num>
                        <m:den>
                          <m:r>
                            <a:rPr lang="uz-Latn-UZ" sz="4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uz-Latn-UZ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ctr">
                  <a:buNone/>
                </a:pPr>
                <a:r>
                  <a:rPr lang="en-US" sz="4000" dirty="0">
                    <a:ea typeface="Cambria Math" panose="02040503050406030204" pitchFamily="18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uz-Latn-UZ" sz="4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𝜈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𝐻𝑧</m:t>
                    </m:r>
                  </m:oMath>
                </a14:m>
                <a:endParaRPr lang="uz-Latn-UZ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ctr">
                  <a:buNone/>
                </a:pPr>
                <a:r>
                  <a:rPr lang="en-US" sz="40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  </a:t>
                </a:r>
                <a:r>
                  <a:rPr lang="uz-Latn-UZ" sz="4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</a:t>
                </a:r>
                <a:r>
                  <a:rPr lang="uz-Latn-UZ" sz="4000" dirty="0"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uz-Latn-UZ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𝝂</m:t>
                    </m:r>
                    <m:r>
                      <a:rPr lang="uz-Latn-UZ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4000" b="1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1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num>
                      <m:den>
                        <m:r>
                          <a:rPr lang="en-US" sz="4000" b="1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𝟔</m:t>
                        </m:r>
                      </m:den>
                    </m:f>
                  </m:oMath>
                </a14:m>
                <a:r>
                  <a:rPr lang="en-US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b="1" i="1" dirty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𝑯𝒛</m:t>
                    </m:r>
                  </m:oMath>
                </a14:m>
                <a:endParaRPr lang="ru-RU" sz="40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8A0F179-EA9D-4326-B15B-AAF569E0227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08383" y="357809"/>
                <a:ext cx="10545417" cy="5923721"/>
              </a:xfrm>
              <a:blipFill>
                <a:blip r:embed="rId2"/>
                <a:stretch>
                  <a:fillRect t="-2884" b="-175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98599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66F52DE-C9FD-450D-A89F-6371383A9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7220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sz="4800" b="1" dirty="0"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xmlns="" id="{38A0F179-EA9D-4326-B15B-AAF569E0227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08383" y="1696278"/>
                <a:ext cx="11036088" cy="4585252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buNone/>
                </a:pP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	Garmonik tebranish </a:t>
                </a:r>
                <a14:m>
                  <m:oMath xmlns:m="http://schemas.openxmlformats.org/officeDocument/2006/math">
                    <m:r>
                      <a:rPr lang="uz-Latn-UZ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𝒙</m:t>
                    </m:r>
                    <m:r>
                      <a:rPr lang="uz-Latn-UZ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𝟎</m:t>
                    </m:r>
                    <m:r>
                      <a:rPr lang="uz-Latn-UZ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uz-Latn-UZ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  <m:r>
                      <a:rPr lang="uz-Latn-UZ" sz="4000" b="1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𝐬𝐢𝐧</m:t>
                    </m:r>
                    <m:r>
                      <a:rPr lang="uz-Latn-UZ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⁡(</m:t>
                    </m:r>
                    <m:f>
                      <m:fPr>
                        <m:ctrlPr>
                          <a:rPr lang="uz-Latn-UZ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𝝅</m:t>
                        </m:r>
                      </m:num>
                      <m:den>
                        <m:r>
                          <a:rPr lang="uz-Latn-UZ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𝟔</m:t>
                        </m:r>
                      </m:den>
                    </m:f>
                    <m:r>
                      <a:rPr lang="uz-Latn-UZ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𝒕</m:t>
                    </m:r>
                    <m:r>
                      <a:rPr lang="uz-Latn-UZ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uz-Latn-UZ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qonun bo‘yicha </a:t>
                </a:r>
                <a:r>
                  <a:rPr lang="uz-Latn-UZ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ro‘y </a:t>
                </a: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bermoqda, jism tezlansihning maksimal qiymatini toping (</a:t>
                </a:r>
                <a14:m>
                  <m:oMath xmlns:m="http://schemas.openxmlformats.org/officeDocument/2006/math">
                    <m:r>
                      <a:rPr lang="uz-Latn-UZ" sz="4000" b="1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𝝅</m:t>
                    </m:r>
                    <m:r>
                      <a:rPr lang="uz-Latn-UZ" sz="4000" b="1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4000" b="1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𝟑</m:t>
                    </m:r>
                  </m:oMath>
                </a14:m>
                <a:r>
                  <a:rPr lang="uz-Latn-UZ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deb oling).</a:t>
                </a:r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8A0F179-EA9D-4326-B15B-AAF569E0227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08383" y="1696278"/>
                <a:ext cx="11036088" cy="4585252"/>
              </a:xfrm>
              <a:blipFill>
                <a:blip r:embed="rId2"/>
                <a:stretch>
                  <a:fillRect l="-1989" t="-2394" r="-193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24603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xmlns="" id="{38A0F179-EA9D-4326-B15B-AAF569E0227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08383" y="265043"/>
                <a:ext cx="10545417" cy="6016487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buNone/>
                </a:pPr>
                <a:r>
                  <a:rPr lang="en-US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Yechish:</a:t>
                </a:r>
              </a:p>
              <a:p>
                <a:pPr marL="0" indent="0" algn="just">
                  <a:buNone/>
                </a:pPr>
                <a14:m>
                  <m:oMath xmlns:m="http://schemas.openxmlformats.org/officeDocument/2006/math"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=0,1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𝑠𝑖𝑛</m:t>
                    </m:r>
                    <m:d>
                      <m:dPr>
                        <m:ctrlP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uz-Latn-UZ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uz-Latn-UZ" sz="4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𝜋</m:t>
                            </m:r>
                          </m:num>
                          <m:den>
                            <m:r>
                              <a:rPr lang="uz-Latn-UZ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6</m:t>
                            </m:r>
                          </m:den>
                        </m:f>
                        <m: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</m:e>
                    </m:d>
                  </m:oMath>
                </a14:m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14:m>
                  <m:oMath xmlns:m="http://schemas.openxmlformats.org/officeDocument/2006/math">
                    <m:r>
                      <a:rPr lang="uz-Latn-UZ" sz="40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uz-Latn-UZ" sz="40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40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𝐴𝑠𝑖𝑛</m:t>
                    </m:r>
                    <m:d>
                      <m:dPr>
                        <m:ctrlPr>
                          <a:rPr lang="uz-Latn-UZ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uz-Latn-UZ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𝜔</m:t>
                        </m:r>
                        <m:r>
                          <a:rPr lang="uz-Latn-UZ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</m:e>
                    </m:d>
                  </m:oMath>
                </a14:m>
                <a:endParaRPr lang="en-US" sz="4000" b="0" i="1" dirty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 marL="0" indent="0" algn="just">
                  <a:buNone/>
                </a:pPr>
                <a14:m>
                  <m:oMath xmlns:m="http://schemas.openxmlformats.org/officeDocument/2006/math">
                    <m:r>
                      <a:rPr lang="ru-RU" sz="4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𝜔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𝜋</m:t>
                        </m:r>
                      </m:num>
                      <m:den>
                        <m: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6</m:t>
                        </m:r>
                      </m:den>
                    </m:f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𝑟𝑎𝑑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𝑠</m:t>
                    </m:r>
                  </m:oMath>
                </a14:m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;   </a:t>
                </a: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uz-Latn-UZ" sz="40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r>
                      <a:rPr lang="uz-Latn-UZ" sz="40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=0,1 </m:t>
                    </m:r>
                    <m:r>
                      <a:rPr lang="uz-Latn-UZ" sz="40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;</a:t>
                </a: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uz-Latn-UZ" sz="40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𝜋</m:t>
                    </m:r>
                    <m:r>
                      <a:rPr lang="uz-Latn-UZ" sz="40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=3</m:t>
                    </m:r>
                  </m:oMath>
                </a14:m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:pPr marL="0" indent="0" algn="ctr">
                  <a:buNone/>
                </a:pPr>
                <a:r>
                  <a:rPr lang="en-US" sz="4000" dirty="0">
                    <a:ea typeface="Cambria Math" panose="02040503050406030204" pitchFamily="18" charset="0"/>
                    <a:cs typeface="Arial" panose="020B0604020202020204" pitchFamily="34" charset="0"/>
                  </a:rPr>
                  <a:t>                    </a:t>
                </a:r>
                <a14:m>
                  <m:oMath xmlns:m="http://schemas.openxmlformats.org/officeDocument/2006/math">
                    <m:r>
                      <a:rPr lang="uz-Latn-UZ" sz="4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𝜔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num>
                      <m:den>
                        <m: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6</m:t>
                        </m:r>
                      </m:den>
                    </m:f>
                    <m:f>
                      <m:fPr>
                        <m:ctrlP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𝑟𝑎𝑑</m:t>
                        </m:r>
                      </m:num>
                      <m:den>
                        <m: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𝑠</m:t>
                        </m:r>
                      </m:den>
                    </m:f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=0,5</m:t>
                    </m:r>
                    <m:f>
                      <m:fPr>
                        <m:ctrlP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𝑟𝑎𝑑</m:t>
                        </m:r>
                      </m:num>
                      <m:den>
                        <m: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𝑠</m:t>
                        </m:r>
                      </m:den>
                    </m:f>
                  </m:oMath>
                </a14:m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 algn="ctr">
                  <a:buNone/>
                </a:pPr>
                <a:r>
                  <a:rPr lang="en-US" sz="4000" dirty="0">
                    <a:solidFill>
                      <a:schemeClr val="tx1"/>
                    </a:solidFill>
                    <a:cs typeface="Arial" panose="020B0604020202020204" pitchFamily="34" charset="0"/>
                  </a:rPr>
                  <a:t>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z-Latn-UZ" sz="4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</m:e>
                      <m:sub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sub>
                    </m:sSub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p>
                      <m:sSupPr>
                        <m:ctrlP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𝜔</m:t>
                        </m:r>
                      </m:e>
                      <m:sup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uz-Latn-UZ" sz="40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uz-Latn-UZ" sz="4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</m:e>
                      <m:sub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sub>
                    </m:sSub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p>
                      <m:sSupPr>
                        <m:ctrlP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(0,5</m:t>
                        </m:r>
                        <m:f>
                          <m:fPr>
                            <m:ctrlPr>
                              <a:rPr lang="uz-Latn-UZ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uz-Latn-UZ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𝑟𝑎𝑑</m:t>
                            </m:r>
                          </m:num>
                          <m:den>
                            <m:r>
                              <a:rPr lang="uz-Latn-UZ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𝑠</m:t>
                            </m:r>
                          </m:den>
                        </m:f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</m:t>
                        </m:r>
                      </m:e>
                      <m:sup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∙0,1 </m:t>
                    </m:r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=0,025 </m:t>
                    </m:r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uz-Latn-UZ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sSup>
                      <m:sSupPr>
                        <m:ctrlP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𝑠</m:t>
                        </m:r>
                      </m:e>
                      <m:sup>
                        <m:r>
                          <a:rPr lang="uz-Latn-UZ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uz-Latn-UZ" sz="40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 algn="ctr">
                  <a:buNone/>
                </a:pPr>
                <a:r>
                  <a:rPr lang="uz-Latn-UZ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z-Latn-UZ" sz="40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40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𝒂</m:t>
                        </m:r>
                      </m:e>
                      <m:sub>
                        <m:r>
                          <a:rPr lang="uz-Latn-UZ" sz="40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𝒎</m:t>
                        </m:r>
                      </m:sub>
                    </m:sSub>
                    <m:r>
                      <a:rPr lang="uz-Latn-UZ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𝟎</m:t>
                    </m:r>
                    <m:r>
                      <a:rPr lang="uz-Latn-UZ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uz-Latn-UZ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𝟎𝟐𝟓</m:t>
                    </m:r>
                    <m:r>
                      <a:rPr lang="uz-Latn-UZ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𝒓𝒂𝒅</m:t>
                    </m:r>
                    <m:r>
                      <a:rPr lang="uz-Latn-UZ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sSup>
                      <m:sSupPr>
                        <m:ctrlPr>
                          <a:rPr lang="uz-Latn-UZ" sz="40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40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𝒔</m:t>
                        </m:r>
                      </m:e>
                      <m:sup>
                        <m:r>
                          <a:rPr lang="uz-Latn-UZ" sz="40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uz-Latn-UZ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4000" b="1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8A0F179-EA9D-4326-B15B-AAF569E0227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08383" y="265043"/>
                <a:ext cx="10545417" cy="6016487"/>
              </a:xfrm>
              <a:blipFill>
                <a:blip r:embed="rId2"/>
                <a:stretch>
                  <a:fillRect l="-2081" t="-283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9157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66F52DE-C9FD-450D-A89F-6371383A9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7220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sz="4800" b="1" dirty="0"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xmlns="" id="{38A0F179-EA9D-4326-B15B-AAF569E0227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08383" y="1696278"/>
                <a:ext cx="11121546" cy="4585252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buNone/>
                </a:pPr>
                <a:r>
                  <a:rPr lang="uz-Latn-UZ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Garmonik tebranayotgan jismning maksimal tezlanishi </a:t>
                </a:r>
                <a14:m>
                  <m:oMath xmlns:m="http://schemas.openxmlformats.org/officeDocument/2006/math">
                    <m:r>
                      <a:rPr lang="uz-Latn-UZ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𝟓</m:t>
                    </m:r>
                    <m:f>
                      <m:fPr>
                        <m:ctrlPr>
                          <a:rPr lang="uz-Latn-UZ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𝒎</m:t>
                        </m:r>
                      </m:num>
                      <m:den>
                        <m:sSup>
                          <m:sSupPr>
                            <m:ctrlPr>
                              <a:rPr lang="uz-Latn-UZ" sz="40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40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𝒔</m:t>
                            </m:r>
                          </m:e>
                          <m:sup>
                            <m:r>
                              <a:rPr lang="uz-Latn-UZ" sz="40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𝟐</m:t>
                            </m:r>
                          </m:sup>
                        </m:sSup>
                      </m:den>
                    </m:f>
                    <m:r>
                      <a:rPr lang="uz-Latn-UZ" sz="4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</m:oMath>
                </a14:m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siklik chastotasi </a:t>
                </a:r>
                <a14:m>
                  <m:oMath xmlns:m="http://schemas.openxmlformats.org/officeDocument/2006/math">
                    <m:r>
                      <a:rPr lang="uz-Latn-UZ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𝟐</m:t>
                    </m:r>
                    <m:r>
                      <a:rPr lang="uz-Latn-UZ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𝒓𝒂𝒅</m:t>
                    </m:r>
                    <m:r>
                      <a:rPr lang="uz-Latn-UZ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r>
                      <a:rPr lang="uz-Latn-UZ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𝒔</m:t>
                    </m:r>
                  </m:oMath>
                </a14:m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bo‘lsa, tebranishning maksimal tezligini toping. </a:t>
                </a:r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8A0F179-EA9D-4326-B15B-AAF569E0227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08383" y="1696278"/>
                <a:ext cx="11121546" cy="4585252"/>
              </a:xfrm>
              <a:blipFill>
                <a:blip r:embed="rId2"/>
                <a:stretch>
                  <a:fillRect l="-1974" t="-2793" r="-191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59205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xmlns="" id="{A9941E72-F7BB-4003-A70A-F8AD012D167E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5748695" y="187553"/>
                <a:ext cx="5528901" cy="3403786"/>
              </a:xfrm>
            </p:spPr>
            <p:txBody>
              <a:bodyPr/>
              <a:lstStyle/>
              <a:p>
                <a:pPr algn="ctr"/>
                <a:r>
                  <a:rPr lang="uz-Latn-UZ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Formula:</a:t>
                </a:r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uz-Latn-UZ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</m:e>
                      <m:sub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sub>
                    </m:sSub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</m:e>
                      <m:sub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sub>
                    </m:sSub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𝜔</m:t>
                    </m:r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5748695" y="187553"/>
                <a:ext cx="5528901" cy="3403786"/>
              </a:xfrm>
              <a:blipFill>
                <a:blip r:embed="rId2"/>
                <a:stretch>
                  <a:fillRect t="-322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xmlns="" id="{EBB494ED-E982-4FFD-92D6-05B811471AC6}"/>
              </a:ext>
            </a:extLst>
          </p:cNvPr>
          <p:cNvCxnSpPr>
            <a:cxnSpLocks/>
          </p:cNvCxnSpPr>
          <p:nvPr/>
        </p:nvCxnSpPr>
        <p:spPr>
          <a:xfrm flipH="1">
            <a:off x="6095999" y="623641"/>
            <a:ext cx="1" cy="22817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xmlns="" id="{1AA31EA8-E4F8-48A1-B32D-B34E40401B85}"/>
              </a:ext>
            </a:extLst>
          </p:cNvPr>
          <p:cNvCxnSpPr>
            <a:cxnSpLocks/>
          </p:cNvCxnSpPr>
          <p:nvPr/>
        </p:nvCxnSpPr>
        <p:spPr>
          <a:xfrm>
            <a:off x="1119530" y="2126687"/>
            <a:ext cx="406841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xmlns="" id="{BFD3E70D-B3C1-4417-B987-133A28B5F26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22852" y="3684104"/>
                <a:ext cx="11529388" cy="291086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uz-Latn-UZ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z-Latn-UZ" sz="4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40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</m:e>
                      <m:sub>
                        <m: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sub>
                    </m:sSub>
                    <m:r>
                      <a:rPr lang="uz-Latn-UZ" sz="4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=5</m:t>
                    </m:r>
                    <m:f>
                      <m:fPr>
                        <m:ctrlPr>
                          <a:rPr lang="uz-Latn-UZ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num>
                      <m:den>
                        <m:sSup>
                          <m:sSupPr>
                            <m:ctrlPr>
                              <a:rPr lang="uz-Latn-UZ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𝑠</m:t>
                            </m:r>
                          </m:e>
                          <m:sup>
                            <m:r>
                              <a:rPr lang="uz-Latn-UZ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uz-Latn-UZ" sz="40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∙2</m:t>
                    </m:r>
                    <m:f>
                      <m:fPr>
                        <m:ctrlPr>
                          <a:rPr lang="uz-Latn-UZ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𝑟𝑎𝑑</m:t>
                        </m:r>
                      </m:num>
                      <m:den>
                        <m: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𝑠</m:t>
                        </m:r>
                      </m:den>
                    </m:f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=10 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𝑠</m:t>
                    </m:r>
                  </m:oMath>
                </a14:m>
                <a:endParaRPr lang="en-US" sz="4000" dirty="0" smtClean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uz-Latn-UZ" sz="40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uz-Latn-UZ" sz="40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:r>
                  <a:rPr lang="uz-Latn-UZ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</a:t>
                </a:r>
                <a:r>
                  <a:rPr lang="uz-Latn-UZ" sz="4000" b="1" i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l-GR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𝝑</m:t>
                    </m:r>
                    <m:r>
                      <a:rPr lang="uz-Latn-UZ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𝟏𝟎</m:t>
                    </m:r>
                    <m:r>
                      <a:rPr lang="uz-Latn-UZ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𝒎</m:t>
                    </m:r>
                    <m:r>
                      <a:rPr lang="uz-Latn-UZ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r>
                      <a:rPr lang="uz-Latn-UZ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𝒔</m:t>
                    </m:r>
                  </m:oMath>
                </a14:m>
                <a:r>
                  <a:rPr lang="uz-Latn-UZ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endParaRPr lang="uz-Latn-UZ" sz="40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2852" y="3684104"/>
                <a:ext cx="11529388" cy="2910864"/>
              </a:xfrm>
              <a:prstGeom prst="rect">
                <a:avLst/>
              </a:prstGeom>
              <a:blipFill>
                <a:blip r:embed="rId3"/>
                <a:stretch>
                  <a:fillRect l="-1586" t="-167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xmlns="" id="{1EEE983A-1D03-454E-90EF-CB202336A02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119530" y="187553"/>
                <a:ext cx="4629165" cy="324144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uz-Latn-UZ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</m:e>
                      <m:sub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sub>
                    </m:sSub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=5 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sSup>
                      <m:sSupPr>
                        <m:ctrlP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𝑠</m:t>
                        </m:r>
                      </m:e>
                      <m:sup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uz-Latn-UZ" sz="3600" i="1" dirty="0">
                    <a:latin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uz-Latn-UZ" sz="3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𝜔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=2 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𝑟𝑎𝑑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𝑠</m:t>
                    </m:r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 kerak: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z-Latn-UZ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</m:e>
                      <m:sub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sub>
                    </m:sSub>
                    <m:r>
                      <a:rPr lang="uz-Latn-UZ" sz="360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</p:txBody>
          </p:sp>
        </mc:Choice>
        <mc:Fallback xmlns="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9530" y="187553"/>
                <a:ext cx="4629165" cy="3241447"/>
              </a:xfrm>
              <a:prstGeom prst="rect">
                <a:avLst/>
              </a:prstGeom>
              <a:blipFill>
                <a:blip r:embed="rId4"/>
                <a:stretch>
                  <a:fillRect l="-4084" t="-338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90827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66F52DE-C9FD-450D-A89F-6371383A9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7220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sz="4800" b="1" dirty="0"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38A0F179-EA9D-4326-B15B-AAF569E022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8382" y="1696278"/>
            <a:ext cx="10916447" cy="458525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z-Latn-UZ" sz="44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uz-Latn-UZ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Bikrligi </a:t>
            </a:r>
            <a:r>
              <a:rPr lang="uz-Latn-UZ" sz="4000" b="1" dirty="0">
                <a:latin typeface="Arial" panose="020B0604020202020204" pitchFamily="34" charset="0"/>
                <a:cs typeface="Arial" panose="020B0604020202020204" pitchFamily="34" charset="0"/>
              </a:rPr>
              <a:t>1200 N/m 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bo‘lgan prujinaning bir uchiga mahkamlangan </a:t>
            </a:r>
            <a:r>
              <a:rPr lang="uz-Latn-UZ" sz="4000" b="1" dirty="0">
                <a:latin typeface="Arial" panose="020B0604020202020204" pitchFamily="34" charset="0"/>
                <a:cs typeface="Arial" panose="020B0604020202020204" pitchFamily="34" charset="0"/>
              </a:rPr>
              <a:t>3 kg 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li jism </a:t>
            </a:r>
            <a:r>
              <a:rPr lang="uz-Latn-UZ" sz="4000" b="1" dirty="0">
                <a:latin typeface="Arial" panose="020B0604020202020204" pitchFamily="34" charset="0"/>
                <a:cs typeface="Arial" panose="020B0604020202020204" pitchFamily="34" charset="0"/>
              </a:rPr>
              <a:t>2,5 cm 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amplituda bilan tebranmoqda. Agar kuzatish boshlanganda jism muvozanat nuqtasidan o‘tgan bo‘lsa jism harakat tenglamasini yozing </a:t>
            </a:r>
            <a:r>
              <a:rPr lang="uz-Latn-UZ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(boshlang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uz-Latn-UZ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ich faza 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nolga teng deb oling).</a:t>
            </a:r>
          </a:p>
        </p:txBody>
      </p:sp>
    </p:spTree>
    <p:extLst>
      <p:ext uri="{BB962C8B-B14F-4D97-AF65-F5344CB8AC3E}">
        <p14:creationId xmlns:p14="http://schemas.microsoft.com/office/powerpoint/2010/main" val="2087202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</TotalTime>
  <Words>128</Words>
  <Application>Microsoft Office PowerPoint</Application>
  <PresentationFormat>Широкоэкранный</PresentationFormat>
  <Paragraphs>69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Cambria Math</vt:lpstr>
      <vt:lpstr>Тема Office</vt:lpstr>
      <vt:lpstr>Презентация PowerPoint</vt:lpstr>
      <vt:lpstr>Savol</vt:lpstr>
      <vt:lpstr>Masala</vt:lpstr>
      <vt:lpstr>Презентация PowerPoint</vt:lpstr>
      <vt:lpstr>Masala</vt:lpstr>
      <vt:lpstr>Презентация PowerPoint</vt:lpstr>
      <vt:lpstr>Masala</vt:lpstr>
      <vt:lpstr>Презентация PowerPoint</vt:lpstr>
      <vt:lpstr>Masala</vt:lpstr>
      <vt:lpstr>Презентация PowerPoint</vt:lpstr>
      <vt:lpstr>Masala</vt:lpstr>
      <vt:lpstr>Презентация PowerPoint</vt:lpstr>
      <vt:lpstr>Mustaqil bajarish uchun topshiriqlar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Davronbek Salimbekov</dc:creator>
  <cp:lastModifiedBy>Teacher</cp:lastModifiedBy>
  <cp:revision>19</cp:revision>
  <dcterms:created xsi:type="dcterms:W3CDTF">2021-01-17T19:03:48Z</dcterms:created>
  <dcterms:modified xsi:type="dcterms:W3CDTF">2021-01-18T11:43:20Z</dcterms:modified>
</cp:coreProperties>
</file>