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302" r:id="rId6"/>
    <p:sldId id="303" r:id="rId7"/>
    <p:sldId id="265" r:id="rId8"/>
    <p:sldId id="301" r:id="rId9"/>
    <p:sldId id="304" r:id="rId10"/>
    <p:sldId id="305" r:id="rId11"/>
    <p:sldId id="306" r:id="rId12"/>
    <p:sldId id="307" r:id="rId13"/>
    <p:sldId id="30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475BF7-1D56-4CAA-8F43-785ABB551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9A93DCB-00D3-4AB8-A4BC-B46DB806E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6DFA811-CF4B-48A1-8DA5-198E9E030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3F9584-78BF-4B71-BB6B-6A24C5CD8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17F9958-C8E3-4772-9B66-6D0D6F934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01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DABEF8-31FB-42D3-BCED-636B76ED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9390C84-D6A2-4DE4-812E-D81C56523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962D302-AAC8-429B-88D7-6BD067AC0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6C54B58-3F2E-494E-9AE9-AA36B43D2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51BF96A-53B1-487B-9D02-E66CC15D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68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3FFAD5E-0C9C-4D2A-91B9-66B709CE0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2BBB7C1-2146-4B1C-88EB-93B497EAC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D6B8265-FD29-47E7-9B3A-C5B424EC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478360C-38C8-4DB7-906D-47986F831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CEBDE74-588B-4C94-B1A4-684C1CF8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09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90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BE1C98-B7B0-42E4-8594-71CBEEBE3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6209201-210E-4550-BCA4-A43585AE9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7143315-E68F-40BF-A8FC-00D1B41FF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DB74090-2825-4B23-895B-020F9F364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EACC863-8EFE-4667-B6BF-8AFD5DF6E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44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3BFFA09-64F4-4A1A-8CA5-7A98275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441D804-D03E-4300-B8F2-1825B3182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1976F05-874D-4698-99C3-0A20C7B56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9679783-BCD1-4C91-B09A-B99F71022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ACA7975-A7F8-42EA-B351-1ABE0E1B9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25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E47063-E076-4153-9427-D147FF2D4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572EEE-5962-42C5-9686-9C544CB0D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C0EFB7D-2D4F-48F2-8D40-64ADDB0E3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8D47414-6C1F-4C67-B780-86C67E994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62F410C-7B6A-4734-B23A-30C21C2D7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1A95852-86DA-45F2-BDF2-E01C395F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47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8AE5E9-0178-4E3A-8653-B7ED0897F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3A5C5E7-3E17-4CA0-B85D-52B5032EF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5004935-6B52-40BB-8C0C-CD6725B30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ED4944E-5D33-4E25-AEF7-673442180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40EA217-AF16-4AB3-9D3E-9EEA52ECBD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6A7E901-D242-4360-A9F9-3DC32BC1A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0C84B2E-066E-4075-91EC-ED4423D6F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454AD58-00A3-4EC2-A331-9A3C7BBE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32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C9D169-566B-41FD-9D95-4E692608D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794E49E-6136-4992-B8A9-65C9700B5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74FB046-2EDF-4EC3-9A2B-8F6940D81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F97B547-B9FD-488B-B55E-49EA66DF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95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A8B7D32-2759-47A0-B491-FF9146937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75C64CF-8B55-4906-B254-57B040C3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94FDD55-9C4E-4AD8-99CB-8CB43EC0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72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2AE96B-F225-4D59-A890-90FC1C6D9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AD0F31D-3A64-4400-B279-7CAD84E9B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52AF6FE-8735-445F-8536-5C7A46D7E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D5EAA80-2317-44F2-91BA-1FE091884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B328C95-61C6-4441-B01F-880EDE697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50F120B-AB74-4594-8F04-C9DD7EEB2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02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3B0E03-F055-4681-B857-A5329806A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7CF61A6-9E41-411C-9793-F9B0EC506E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3C1ED71-999B-414A-9E8F-F0A8377DF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34E2DE6-5827-4FF6-91AC-D91EF0A96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66A12E0-1D8E-4F0A-8119-38D1403B8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9818FAB-7D46-46C6-A702-CEB2B6CF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5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DEF326-ADBC-4413-A75B-9920B5C29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9BC194B-1A18-4576-995E-40BB3A0E7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EE9A852-B0E4-40D3-B396-9021E4ECF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F93D9-F015-48C0-80B3-13C53D6369E2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0C4F58D-7215-486A-811A-A6781BA47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D0F5FF1-9AD5-47C5-969F-1C973D7BF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20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153790" y="2028794"/>
            <a:ext cx="7297861" cy="2236123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 smtClean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54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54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5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591717" y="2030961"/>
            <a:ext cx="727405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8892210" y="609251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10-sinf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xmlns="" id="{F05B6658-0136-473A-903A-272AA544F9A9}"/>
              </a:ext>
            </a:extLst>
          </p:cNvPr>
          <p:cNvSpPr/>
          <p:nvPr/>
        </p:nvSpPr>
        <p:spPr>
          <a:xfrm>
            <a:off x="591716" y="4248288"/>
            <a:ext cx="727405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xmlns="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748695" y="187553"/>
                <a:ext cx="5528901" cy="3403786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𝐴𝑐𝑜𝑠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den>
                        </m:f>
                      </m:e>
                    </m:rad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748695" y="187553"/>
                <a:ext cx="5528901" cy="3403786"/>
              </a:xfrm>
              <a:blipFill>
                <a:blip r:embed="rId2"/>
                <a:stretch>
                  <a:fillRect t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340628" y="859010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48469" y="2693217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xmlns="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3591340"/>
                <a:ext cx="11529388" cy="30036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1200 </m:t>
                            </m:r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/</m:t>
                            </m:r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3 </m:t>
                            </m:r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den>
                        </m:f>
                      </m:e>
                    </m:rad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𝑟𝑎𝑑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=0,025</m:t>
                    </m:r>
                    <m:r>
                      <m:rPr>
                        <m:sty m:val="p"/>
                      </m:rPr>
                      <a:rPr lang="uz-Latn-UZ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cos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⁡(20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14:m>
                  <m:oMath xmlns:m="http://schemas.openxmlformats.org/officeDocument/2006/math">
                    <m:r>
                      <a:rPr lang="uz-Latn-UZ" sz="40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𝟎𝟐𝟓</m:t>
                    </m:r>
                    <m:r>
                      <a:rPr lang="uz-Latn-UZ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𝒄𝒐𝒔</m:t>
                    </m:r>
                    <m:r>
                      <a:rPr lang="uz-Latn-UZ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⁡(</m:t>
                    </m:r>
                    <m:r>
                      <a:rPr lang="uz-Latn-UZ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𝟐𝟎</m:t>
                    </m:r>
                    <m:r>
                      <a:rPr lang="uz-Latn-UZ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uz-Latn-UZ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3591340"/>
                <a:ext cx="11529388" cy="3003628"/>
              </a:xfrm>
              <a:prstGeom prst="rect">
                <a:avLst/>
              </a:prstGeom>
              <a:blipFill>
                <a:blip r:embed="rId3"/>
                <a:stretch>
                  <a:fillRect l="-15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xmlns="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187553"/>
                <a:ext cx="5125843" cy="32414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=1200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=2,5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=0,025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x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187553"/>
                <a:ext cx="5125843" cy="3241447"/>
              </a:xfrm>
              <a:prstGeom prst="rect">
                <a:avLst/>
              </a:prstGeom>
              <a:blipFill>
                <a:blip r:embed="rId4"/>
                <a:stretch>
                  <a:fillRect l="-3567" t="-3383" b="-3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04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2" y="1696278"/>
                <a:ext cx="10899355" cy="45852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Muhitda tezligi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 m/s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bo‘lgan ko‘ndalang to‘lqin hosil qilinmoqda. Uning to‘lqin uzunligini aniqlang (m). Bunda: muhit zarrachalarining amplitudasi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20 cm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maksimal tezlanishi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e>
                      <m:sup>
                        <m:r>
                          <a:rPr lang="uz-Latn-UZ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𝝅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deb oling).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2" y="1696278"/>
                <a:ext cx="10899355" cy="4585252"/>
              </a:xfrm>
              <a:blipFill>
                <a:blip r:embed="rId2"/>
                <a:stretch>
                  <a:fillRect l="-2013" t="-2793" r="-19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816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xmlns="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748695" y="187553"/>
                <a:ext cx="5528901" cy="3867612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𝑇</m:t>
                      </m:r>
                      <m:r>
                        <a:rPr lang="uz-Latn-UZ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uz-Latn-UZ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uz-Latn-U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</m:num>
                        <m:den>
                          <m:r>
                            <a:rPr lang="uz-Latn-U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𝜔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  <m:r>
                        <a:rPr lang="uz-Latn-UZ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</m:t>
                      </m:r>
                      <m:r>
                        <a:rPr lang="uz-Latn-UZ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𝜆</m:t>
                      </m:r>
                      <m:r>
                        <a:rPr lang="uz-Latn-U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uz-Latn-U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𝜗</m:t>
                      </m:r>
                      <m:f>
                        <m:fPr>
                          <m:ctrlPr>
                            <a:rPr lang="uz-Latn-U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uz-Latn-U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</m:num>
                        <m:den>
                          <m:r>
                            <a:rPr lang="uz-Latn-UZ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𝜔</m:t>
                          </m:r>
                        </m:den>
                      </m:f>
                    </m:oMath>
                  </m:oMathPara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z-Latn-UZ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sub>
                            </m:sSub>
                          </m:num>
                          <m:den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den>
                        </m:f>
                      </m:e>
                    </m:rad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𝜋𝜗</m:t>
                    </m:r>
                    <m:rad>
                      <m:radPr>
                        <m:degHide m:val="on"/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num>
                          <m:den>
                            <m:sSub>
                              <m:sSubPr>
                                <m:ctrlPr>
                                  <a:rPr lang="uz-Latn-UZ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uz-Latn-UZ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748695" y="187553"/>
                <a:ext cx="5528901" cy="3867612"/>
              </a:xfrm>
              <a:blipFill>
                <a:blip r:embed="rId2"/>
                <a:stretch>
                  <a:fillRect t="-1104" b="-50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890055" y="1015189"/>
            <a:ext cx="1" cy="2880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622852" y="3183546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xmlns="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4386471"/>
                <a:ext cx="11529388" cy="22084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=2∙3∙4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4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0,2 </m:t>
                            </m:r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0,05</m:t>
                            </m:r>
                            <m:f>
                              <m:f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den>
                        </m:f>
                      </m:e>
                    </m:rad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=48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𝝀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𝟒𝟖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4386471"/>
                <a:ext cx="11529388" cy="2208496"/>
              </a:xfrm>
              <a:prstGeom prst="rect">
                <a:avLst/>
              </a:prstGeom>
              <a:blipFill>
                <a:blip r:embed="rId3"/>
                <a:stretch>
                  <a:fillRect l="-15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xmlns="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187553"/>
                <a:ext cx="5125843" cy="408958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𝑐𝑚</m:t>
                        </m:r>
                      </m:num>
                      <m:den>
                        <m:sSup>
                          <m:s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=0,05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λ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187553"/>
                <a:ext cx="5125843" cy="4089586"/>
              </a:xfrm>
              <a:prstGeom prst="rect">
                <a:avLst/>
              </a:prstGeom>
              <a:blipFill>
                <a:blip r:embed="rId4"/>
                <a:stretch>
                  <a:fillRect l="-2973" t="-20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458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16835" y="1537252"/>
                <a:ext cx="11039061" cy="4744278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1. Uzunligi </a:t>
                </a:r>
                <a14:m>
                  <m:oMath xmlns:m="http://schemas.openxmlformats.org/officeDocument/2006/math"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3200" b="1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en-US" sz="3200" b="1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bo‘lgan  ipning bir uchiga osilgan sharcha </a:t>
                </a:r>
                <a14:m>
                  <m:oMath xmlns:m="http://schemas.openxmlformats.org/officeDocument/2006/math"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amplituda bilan tebranmoqda. Tebranishning maksimal tezligini </a:t>
                </a:r>
                <a14:m>
                  <m:oMath xmlns:m="http://schemas.openxmlformats.org/officeDocument/2006/math"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da toping.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2. Muhitda tezligi </a:t>
                </a:r>
                <a14:m>
                  <m:oMath xmlns:m="http://schemas.openxmlformats.org/officeDocument/2006/math"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2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to‘lqin uzunligi </a:t>
                </a:r>
                <a14:m>
                  <m:oMath xmlns:m="http://schemas.openxmlformats.org/officeDocument/2006/math">
                    <m:r>
                      <a:rPr lang="uz-Latn-UZ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𝝅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uz-Latn-UZ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bo‘lgan ko‘ndalang to‘lqin hosil qilinmoqda. Agar muhit zarralarining maksimal tezlanishi </a:t>
                </a:r>
                <a14:m>
                  <m:oMath xmlns:m="http://schemas.openxmlformats.org/officeDocument/2006/math">
                    <m:r>
                      <a:rPr lang="uz-Latn-UZ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𝒄𝒎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e>
                      <m:sup>
                        <m:r>
                          <a:rPr lang="uz-Latn-UZ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bo‘lsa, tebranishlar amplitudasini toping. 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6835" y="1537252"/>
                <a:ext cx="11039061" cy="4744278"/>
              </a:xfrm>
              <a:blipFill>
                <a:blip r:embed="rId2"/>
                <a:stretch>
                  <a:fillRect l="-1436" r="-13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01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Savol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4360163"/>
            <a:ext cx="10545417" cy="21731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Rasmda tasvirlangan ko‘ndalang to‘lqin uzunligi qaysi raqam bilan ko‘rsatilgan?</a:t>
            </a:r>
          </a:p>
          <a:p>
            <a:pPr marL="0" indent="0" algn="just">
              <a:buNone/>
            </a:pPr>
            <a:r>
              <a:rPr lang="uz-Latn-UZ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Javob: 4-kesma</a:t>
            </a:r>
          </a:p>
          <a:p>
            <a:pPr marL="0" indent="0" algn="just">
              <a:buNone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20BD821-B840-4D7C-B581-DD611E84710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20000"/>
          </a:blip>
          <a:stretch>
            <a:fillRect/>
          </a:stretch>
        </p:blipFill>
        <p:spPr>
          <a:xfrm>
            <a:off x="3671074" y="1392418"/>
            <a:ext cx="4820034" cy="296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0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696278"/>
                <a:ext cx="10591707" cy="45852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ts val="6000"/>
                  </a:lnSpc>
                  <a:spcBef>
                    <a:spcPts val="0"/>
                  </a:spcBef>
                  <a:buNone/>
                </a:pPr>
                <a:r>
                  <a:rPr lang="uz-Latn-UZ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Garmonik tebranish </a:t>
                </a:r>
                <a14:m>
                  <m:oMath xmlns:m="http://schemas.openxmlformats.org/officeDocument/2006/math">
                    <m:r>
                      <a:rPr lang="uz-Latn-UZ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uz-Latn-UZ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𝑨𝒔𝒊𝒏</m:t>
                    </m:r>
                    <m:d>
                      <m:dPr>
                        <m:ctrlPr>
                          <a:rPr lang="uz-Latn-UZ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uz-Latn-UZ" sz="48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uz-Latn-UZ" sz="48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den>
                        </m:f>
                        <m:r>
                          <a:rPr lang="uz-Latn-UZ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</m:d>
                  </m:oMath>
                </a14:m>
                <a:r>
                  <a:rPr lang="uz-Latn-UZ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qonuniyat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bo‘yicha </a:t>
                </a:r>
                <a:r>
                  <a:rPr lang="uz-Latn-UZ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ro‘y bermoqda tebranish chastotasini toping.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696278"/>
                <a:ext cx="10591707" cy="4585252"/>
              </a:xfrm>
              <a:blipFill>
                <a:blip r:embed="rId2"/>
                <a:stretch>
                  <a:fillRect l="-2648" t="-4787" r="-25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120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357809"/>
                <a:ext cx="10545417" cy="592372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40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en-US" sz="4000" b="1" dirty="0">
                  <a:solidFill>
                    <a:schemeClr val="accent1"/>
                  </a:solidFill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𝐴𝑠𝑖𝑛</m:t>
                    </m:r>
                    <m:d>
                      <m:d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den>
                        </m:f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𝐴𝑠𝑖𝑛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00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en-US" sz="40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                                  </a:t>
                </a:r>
                <a14:m>
                  <m:oMath xmlns:m="http://schemas.openxmlformats.org/officeDocument/2006/math">
                    <m:r>
                      <a:rPr 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𝑟𝑎𝑑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𝜋𝜈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𝜋𝜈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</m:num>
                        <m:den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en-US" sz="40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en-US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uz-Latn-UZ" sz="40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𝝂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𝑯𝒛</m:t>
                    </m:r>
                  </m:oMath>
                </a14:m>
                <a:endParaRPr lang="ru-RU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357809"/>
                <a:ext cx="10545417" cy="5923721"/>
              </a:xfrm>
              <a:blipFill>
                <a:blip r:embed="rId2"/>
                <a:stretch>
                  <a:fillRect t="-2884" b="-17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859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696278"/>
                <a:ext cx="11036088" cy="45852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Garmonik tebranish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uz-Latn-UZ" sz="40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𝐬𝐢𝐧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⁡(</m:t>
                    </m:r>
                    <m:f>
                      <m:fPr>
                        <m:ctrlPr>
                          <a:rPr lang="uz-Latn-UZ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𝝅</m:t>
                        </m:r>
                      </m:num>
                      <m:den>
                        <m:r>
                          <a:rPr lang="uz-Latn-UZ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qonun bo‘yicha </a:t>
                </a:r>
                <a:r>
                  <a:rPr lang="uz-Latn-UZ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ro‘y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bermoqda, jism tezlansihning maksimal qiymatini toping (</a:t>
                </a:r>
                <a14:m>
                  <m:oMath xmlns:m="http://schemas.openxmlformats.org/officeDocument/2006/math">
                    <m:r>
                      <a:rPr lang="uz-Latn-UZ" sz="4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𝝅</m:t>
                    </m:r>
                    <m:r>
                      <a:rPr lang="uz-Latn-UZ" sz="4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deb oling).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696278"/>
                <a:ext cx="11036088" cy="4585252"/>
              </a:xfrm>
              <a:blipFill>
                <a:blip r:embed="rId2"/>
                <a:stretch>
                  <a:fillRect l="-1989" t="-2394" r="-1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46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265043"/>
                <a:ext cx="10545417" cy="6016487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=0,1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𝑠𝑖𝑛</m:t>
                    </m:r>
                    <m:d>
                      <m:d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den>
                        </m:f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𝐴𝑠𝑖𝑛</m:t>
                    </m:r>
                    <m:d>
                      <m:dPr>
                        <m:ctrlPr>
                          <a:rPr lang="uz-Latn-UZ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</m:d>
                  </m:oMath>
                </a14:m>
                <a:endParaRPr lang="en-US" sz="40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𝑟𝑎𝑑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;  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=0,1 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 algn="ctr">
                  <a:buNone/>
                </a:pPr>
                <a:r>
                  <a:rPr lang="en-US" sz="40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𝑟𝑎𝑑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=0,5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𝑟𝑎𝑑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en-US" sz="40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b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(0,5</m:t>
                        </m:r>
                        <m:f>
                          <m:fPr>
                            <m:ctrlP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𝑟𝑎𝑑</m:t>
                            </m:r>
                          </m:num>
                          <m:den>
                            <m:r>
                              <a:rPr lang="uz-Latn-UZ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den>
                        </m:f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∙0,1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=0,025 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uz-Latn-UZ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  <m:sub>
                        <m: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sub>
                    </m:sSub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𝟎𝟐𝟓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𝒓𝒂𝒅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e>
                      <m:sup>
                        <m: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265043"/>
                <a:ext cx="10545417" cy="6016487"/>
              </a:xfrm>
              <a:blipFill>
                <a:blip r:embed="rId2"/>
                <a:stretch>
                  <a:fillRect l="-2081" t="-28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5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696278"/>
                <a:ext cx="11121546" cy="45852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Garmonik tebranayotgan jismning maksimal tezlanishi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f>
                      <m:fPr>
                        <m:ctrlPr>
                          <a:rPr lang="uz-Latn-UZ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num>
                      <m:den>
                        <m:sSup>
                          <m:sSupPr>
                            <m:ctrlPr>
                              <a:rPr lang="uz-Latn-UZ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𝒔</m:t>
                            </m:r>
                          </m:e>
                          <m:sup>
                            <m:r>
                              <a:rPr lang="uz-Latn-UZ" sz="40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siklik chastotasi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𝒓𝒂𝒅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bo‘lsa, tebranishning maksimal tezligini toping.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696278"/>
                <a:ext cx="11121546" cy="4585252"/>
              </a:xfrm>
              <a:blipFill>
                <a:blip r:embed="rId2"/>
                <a:stretch>
                  <a:fillRect l="-1974" t="-2793" r="-19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92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xmlns="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748695" y="187553"/>
                <a:ext cx="5528901" cy="3403786"/>
              </a:xfrm>
            </p:spPr>
            <p:txBody>
              <a:bodyPr/>
              <a:lstStyle/>
              <a:p>
                <a:pPr algn="ctr"/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748695" y="187553"/>
                <a:ext cx="5528901" cy="3403786"/>
              </a:xfrm>
              <a:blipFill>
                <a:blip r:embed="rId2"/>
                <a:stretch>
                  <a:fillRect t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095999" y="623641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119530" y="2126687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xmlns="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3684104"/>
                <a:ext cx="11529388" cy="29108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4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  <m:f>
                      <m:fPr>
                        <m:ctrlP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∙2</m:t>
                    </m:r>
                    <m:f>
                      <m:fPr>
                        <m:ctrlP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𝑟𝑎𝑑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endParaRPr lang="en-US" sz="40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uz-Latn-UZ" sz="4000" b="1" i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𝝑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3684104"/>
                <a:ext cx="11529388" cy="2910864"/>
              </a:xfrm>
              <a:prstGeom prst="rect">
                <a:avLst/>
              </a:prstGeom>
              <a:blipFill>
                <a:blip r:embed="rId3"/>
                <a:stretch>
                  <a:fillRect l="-1586" t="-16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xmlns="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187553"/>
                <a:ext cx="4629165" cy="324144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6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𝑟𝑎𝑑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187553"/>
                <a:ext cx="4629165" cy="3241447"/>
              </a:xfrm>
              <a:prstGeom prst="rect">
                <a:avLst/>
              </a:prstGeom>
              <a:blipFill>
                <a:blip r:embed="rId4"/>
                <a:stretch>
                  <a:fillRect l="-4084" t="-3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2" y="1696278"/>
            <a:ext cx="10916447" cy="45852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Bikrligi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1200 N/m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bo‘lgan prujinaning bir uchiga mahkamlangan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3 kg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li jism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2,5 cm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amplituda bilan tebranmoqda. Agar kuzatish boshlanganda jism muvozanat nuqtasidan o‘tgan bo‘lsa jism harakat tenglamasini yozing 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(boshlang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Latn-U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ich faza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nolga teng deb oling).</a:t>
            </a:r>
          </a:p>
        </p:txBody>
      </p:sp>
    </p:spTree>
    <p:extLst>
      <p:ext uri="{BB962C8B-B14F-4D97-AF65-F5344CB8AC3E}">
        <p14:creationId xmlns:p14="http://schemas.microsoft.com/office/powerpoint/2010/main" val="20872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128</Words>
  <Application>Microsoft Office PowerPoint</Application>
  <PresentationFormat>Широкоэкранный</PresentationFormat>
  <Paragraphs>69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Savol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Teacher</cp:lastModifiedBy>
  <cp:revision>19</cp:revision>
  <dcterms:created xsi:type="dcterms:W3CDTF">2021-01-17T19:03:48Z</dcterms:created>
  <dcterms:modified xsi:type="dcterms:W3CDTF">2021-01-18T11:43:20Z</dcterms:modified>
</cp:coreProperties>
</file>