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58" r:id="rId3"/>
    <p:sldId id="261" r:id="rId4"/>
    <p:sldId id="26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60.png"/><Relationship Id="rId1" Type="http://schemas.openxmlformats.org/officeDocument/2006/relationships/image" Target="../media/image5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  <m:r>
                    <a:rPr lang="uz-Latn-UZ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𝜀</m:t>
                      </m:r>
                      <m:sSup>
                        <m:sSup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den>
                  </m:f>
                </m:oMath>
              </a14:m>
              <a:r>
                <a:rPr lang="uz-Latn-UZ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=𝑘</a:t>
              </a:r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 𝑞</a:t>
              </a:r>
              <a:r>
                <a:rPr lang="uz-Latn-UZ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/(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𝜀</a:t>
              </a:r>
              <a:r>
                <a:rPr lang="en-US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𝑟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^</a:t>
              </a:r>
              <a:r>
                <a:rPr lang="en-US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2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 )</a:t>
              </a:r>
              <a:r>
                <a:rPr lang="uz-Latn-UZ" sz="4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440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𝜑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𝑞</m:t>
                          </m:r>
                        </m:sub>
                      </m:sSub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𝜀</m:t>
                      </m:r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</m:den>
                  </m:f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𝜀</m:t>
                      </m:r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</m:den>
                  </m:f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ru-RU" sz="44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𝜑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</a:t>
              </a:r>
              <a:r>
                <a:rPr lang="en-US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𝑊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_𝑞/𝜀𝑞=𝑘 𝑞/𝜀𝑟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/>
                <a:t> </a:t>
              </a:r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</a:rPr>
                    <m:t>𝑈</m:t>
                  </m:r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−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/>
                <a:t> </a:t>
              </a:r>
              <a:r>
                <a:rPr lang="uz-Latn-UZ" sz="4000" b="0" i="0">
                  <a:latin typeface="Cambria Math" panose="02040503050406030204" pitchFamily="18" charset="0"/>
                </a:rPr>
                <a:t>𝑈=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𝜑_</a:t>
              </a:r>
              <a:r>
                <a:rPr lang="uz-Latn-UZ" sz="4000" b="0" i="0">
                  <a:latin typeface="Cambria Math" panose="02040503050406030204" pitchFamily="18" charset="0"/>
                </a:rPr>
                <a:t>1−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𝜑_</a:t>
              </a:r>
              <a:r>
                <a:rPr lang="uz-Latn-UZ" sz="4000" b="0" i="0">
                  <a:latin typeface="Cambria Math" panose="02040503050406030204" pitchFamily="18" charset="0"/>
                </a:rPr>
                <a:t>2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</m:num>
                    <m:den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den>
                  </m:f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𝐸=𝑈/𝑑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𝐴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𝑞𝐸𝑆</m:t>
                  </m:r>
                  <m:func>
                    <m:func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lang="uz-Latn-UZ" sz="36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cos</m:t>
                      </m:r>
                    </m:fName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𝛼</m:t>
                      </m:r>
                    </m:e>
                  </m:func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𝐴=𝑞𝐸𝑆 cos⁡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𝛼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/>
                <a:t> </a:t>
              </a:r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</a:rPr>
                    <m:t>𝑈</m:t>
                  </m:r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−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/>
                <a:t> </a:t>
              </a:r>
              <a:r>
                <a:rPr lang="uz-Latn-UZ" sz="4000" b="0" i="0">
                  <a:latin typeface="Cambria Math" panose="02040503050406030204" pitchFamily="18" charset="0"/>
                </a:rPr>
                <a:t>𝑈=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𝜑_</a:t>
              </a:r>
              <a:r>
                <a:rPr lang="uz-Latn-UZ" sz="4000" b="0" i="0">
                  <a:latin typeface="Cambria Math" panose="02040503050406030204" pitchFamily="18" charset="0"/>
                </a:rPr>
                <a:t>1−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𝜑_</a:t>
              </a:r>
              <a:r>
                <a:rPr lang="uz-Latn-UZ" sz="4000" b="0" i="0">
                  <a:latin typeface="Cambria Math" panose="02040503050406030204" pitchFamily="18" charset="0"/>
                </a:rPr>
                <a:t>2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𝐸</m:t>
              </m:r>
              <m:r>
                <a:rPr lang="uz-Latn-UZ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𝑘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𝑞</m:t>
                  </m:r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𝜀</m:t>
                  </m:r>
                  <m:sSup>
                    <m:sSup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</m:e>
                    <m:sup>
                      <m:r>
                        <a:rPr lang="en-US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den>
              </m:f>
            </m:oMath>
          </a14:m>
          <a:r>
            <a:rPr lang="uz-Latn-UZ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ru-RU" sz="440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𝜑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</m:sub>
                  </m:sSub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𝜀</m:t>
                  </m:r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𝑞</m:t>
                  </m:r>
                </m:den>
              </m:f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𝑘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𝑞</m:t>
                  </m:r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𝜀</m:t>
                  </m:r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𝑟</m:t>
                  </m:r>
                </m:den>
              </m:f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56828" y="4361292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4000" kern="1200" dirty="0"/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</a:rPr>
                <m:t>𝑈</m:t>
              </m:r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−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856828" y="4361292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𝐸</m:t>
              </m:r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𝑈</m:t>
                  </m:r>
                </m:num>
                <m:den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𝑑</m:t>
                  </m:r>
                </m:den>
              </m:f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𝐴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𝑞𝐸𝑆</m:t>
              </m:r>
              <m:func>
                <m:func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uncPr>
                <m:fName>
                  <m:r>
                    <m:rPr>
                      <m:sty m:val="p"/>
                    </m:rPr>
                    <a:rPr lang="uz-Latn-UZ" sz="3600" b="0" i="0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cos</m:t>
                  </m:r>
                </m:fName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𝛼</m:t>
                  </m:r>
                </m:e>
              </m:func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56828" y="4361292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4000" kern="1200" dirty="0"/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</a:rPr>
                <m:t>𝑈</m:t>
              </m:r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−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856828" y="4361292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489E6-A048-4390-AE53-B3A36272D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BD2641-94C3-494A-A573-4D1D7773F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BBFC55-33DA-4204-A1AA-76348A780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B70151-E1B0-4E52-B078-AEEE242B3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86455A-2EB4-4CAE-84D3-419C01D3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5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4F1B6-DD1F-472F-B9D4-57A90D0D9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F2E822-B0CB-4FE7-AAAB-5231832BB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C81B34-3F0D-481E-AB48-D26FCC92F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2DAF5C-89A2-46FC-886F-13EEE3E4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1A6D7B-BE42-430A-A0AA-C27B18193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04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AFFD96-EC7A-485C-AE20-30AF6E570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6C1248-B36E-4AC4-AEED-B6D6960B2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04052F-D7B6-44DA-A6E2-D21E609B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FD1A2A-A84F-44DD-9153-46383805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E904F0-0821-4452-B65C-29227155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73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8761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60E29B-9E57-4185-9F97-B42F35C4B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46F1BA-0D1E-436E-98E6-F2BC2FFB1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0C5A34-4EA9-4BE8-8589-0E560B5D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17E9B8-282F-4931-A8BA-3F3694085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57D991-33A6-454D-9072-E211E7657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6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6060BB-371B-495F-B9B1-2FC9D8F5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120448-9C67-41E1-AB59-9BBFA8092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E5EBD5-CD52-4E02-B9EE-2573FAEF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3B63FD-071B-4353-9CCA-8556A37F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AF3811-5935-4A0F-A883-082066BC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52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D76072-5B26-43C6-AC93-6B30308FE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7CC67A-B691-4641-95D4-6EF78775C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E57944-33D0-4724-8817-F789AAA46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47DF95-893E-4053-B29A-781D0160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3389C0-61F7-4444-B103-52EDAB99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95C429-FE09-4598-B2FB-38E1C2359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65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5F969-FA0D-49B8-8284-30200340C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D16B38-A594-4413-904C-2654DCEDA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91A6C3-45CD-45A1-8BEB-3329CE6D0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C5565B-7F5E-4A85-84D5-C84B8C4E2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80D0441-6EC4-47DB-9B6F-2ED9FF368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0482097-563C-4EBC-AFBF-24C26AA0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0808D5B-47D1-41BB-B07D-EF63C863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A2F4ED-B995-4C5B-B91F-A15819821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862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628C4E-F2D4-4455-BAB2-5DDA61881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3EEFE77-8F40-45F0-A2E3-C0BE9572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0176DCC-848B-4333-8244-201A0359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28E800-9449-4EDE-871B-DC3D3B248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16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E7A5C02-A262-43B7-8C97-A013ABC1E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3022F9-A939-4013-829D-8E86DDF74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4F60C5-BCAF-4B3B-BB49-119C83CBF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0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54BB68-8FBC-4D77-9C25-3D9D39936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43C9E4-2E7A-464D-9622-29DABF16E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B154AC-CF10-4BE4-8E05-2A12707AE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D8AC88-F6DD-41F9-9DE5-E7913E73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A88486-2D26-404F-BC0D-ED19E9FA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66231A-B3F8-48EF-914C-389F9DFA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452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537F3-4BEC-4AF2-8C89-3B0D3925C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2319123-ECB4-4391-88EF-064322B02E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C2B6F6-FA2C-4963-8F5C-59EF42A28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4B2AC0-3888-4B89-BF66-F3580399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81ECEB-DFD6-4C44-9D2E-D957C4ED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17AC2B-8479-41B4-BA08-2BEAE5467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17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F7B48-28A7-4337-AFE3-63A9BF3FB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DA7019-2F1E-41FC-9984-A2B29690D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882D80-D6C5-4FC8-944E-EAB084AF3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AA443-DBAF-4565-88B6-4245E79102AA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2967AE-ED73-47F5-91A8-3F98AD0E9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B83B2B-5EB7-441A-82EC-F44076FF1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DD1CA-5F85-4341-8F51-591D9C15E9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42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44487" y="1934788"/>
            <a:ext cx="10561982" cy="225362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38746" y="2030962"/>
            <a:ext cx="615624" cy="161483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51524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C18E46F4-3E02-40BA-A4DD-9BA9909467BA}"/>
              </a:ext>
            </a:extLst>
          </p:cNvPr>
          <p:cNvSpPr/>
          <p:nvPr/>
        </p:nvSpPr>
        <p:spPr>
          <a:xfrm>
            <a:off x="538746" y="4248288"/>
            <a:ext cx="615623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D040230-AA08-4C0B-BDBD-276699A006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210" y="4091799"/>
            <a:ext cx="2637181" cy="228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4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735917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Maydonning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 V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potensialli nuqtasidan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12 V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potensialli boshqa bir nuqtasiga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zaryadni ko‘chirishda qancha ish bajariladi?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735917" cy="4585252"/>
              </a:xfrm>
              <a:blipFill>
                <a:blip r:embed="rId2"/>
                <a:stretch>
                  <a:fillRect l="-2044" r="-19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6821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996070" y="263033"/>
                <a:ext cx="5194852" cy="3643045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𝑈𝑞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996070" y="263033"/>
                <a:ext cx="5194852" cy="3643045"/>
              </a:xfrm>
              <a:blipFill>
                <a:blip r:embed="rId2"/>
                <a:stretch>
                  <a:fillRect t="-23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507381" y="857072"/>
            <a:ext cx="1" cy="2454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060174" y="2710622"/>
            <a:ext cx="3935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631097"/>
                <a:ext cx="11383615" cy="29638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spcAft>
                    <a:spcPts val="1200"/>
                  </a:spcAft>
                </a:pPr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−12 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</m:d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8∙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=64∙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spcAft>
                    <a:spcPts val="1200"/>
                  </a:spcAft>
                </a:pP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𝟔𝟒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p>
                    </m:sSup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𝟔𝟒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</m:oMath>
                </a14:m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631097"/>
                <a:ext cx="11383615" cy="2963870"/>
              </a:xfrm>
              <a:prstGeom prst="rect">
                <a:avLst/>
              </a:prstGeom>
              <a:blipFill>
                <a:blip r:embed="rId3"/>
                <a:stretch>
                  <a:fillRect t="-51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9500" y="364083"/>
                <a:ext cx="5876786" cy="31659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=8∙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2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500" y="364083"/>
                <a:ext cx="5876786" cy="3165966"/>
              </a:xfrm>
              <a:prstGeom prst="rect">
                <a:avLst/>
              </a:prstGeom>
              <a:blipFill>
                <a:blip r:embed="rId4"/>
                <a:stretch>
                  <a:fillRect l="-2593" t="-1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00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946295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130 nC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zaryadni cheksizlikdan elektr maydonning qandaydir nuqtasiga ko‘chirishda bajarilgan ish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𝟔𝟓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ga teng. 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Shu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nuqtaning potensialini toping.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946295" cy="4585252"/>
              </a:xfrm>
              <a:blipFill>
                <a:blip r:embed="rId2"/>
                <a:stretch>
                  <a:fillRect l="-2006" t="-3723" r="-20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09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096000" y="364081"/>
                <a:ext cx="4094922" cy="3541997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096000" y="364081"/>
                <a:ext cx="4094922" cy="3541997"/>
              </a:xfrm>
              <a:blipFill>
                <a:blip r:embed="rId2"/>
                <a:stretch>
                  <a:fillRect t="-2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113117" y="857072"/>
            <a:ext cx="1" cy="2454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97777" y="2084555"/>
            <a:ext cx="3935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3631097"/>
                <a:ext cx="11224590" cy="29638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65∙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−6</m:t>
                            </m:r>
                          </m:sup>
                        </m:sSup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13∙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  <m: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=500 </m:t>
                    </m:r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𝟓𝟎𝟎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𝑽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3631097"/>
                <a:ext cx="11224590" cy="2963870"/>
              </a:xfrm>
              <a:prstGeom prst="rect">
                <a:avLst/>
              </a:prstGeom>
              <a:blipFill>
                <a:blip r:embed="rId3"/>
                <a:stretch>
                  <a:fillRect l="-4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364081"/>
                <a:ext cx="6149009" cy="31659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=130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𝑛𝐶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=13∙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=65∙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2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364081"/>
                <a:ext cx="6149009" cy="3165967"/>
              </a:xfrm>
              <a:prstGeom prst="rect">
                <a:avLst/>
              </a:prstGeom>
              <a:blipFill>
                <a:blip r:embed="rId4"/>
                <a:stretch>
                  <a:fillRect l="-2478" t="-4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38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4692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3339" y="1205948"/>
                <a:ext cx="11211339" cy="5075582"/>
              </a:xfrm>
            </p:spPr>
            <p:txBody>
              <a:bodyPr>
                <a:normAutofit/>
              </a:bodyPr>
              <a:lstStyle/>
              <a:p>
                <a:pPr marL="0" indent="444500" algn="just">
                  <a:buNone/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uz-Latn-U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Bir-biridan </a:t>
                </a:r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50 cm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masofada bo‘lgan </a:t>
                </a:r>
                <a14:m>
                  <m:oMath xmlns:m="http://schemas.openxmlformats.org/officeDocument/2006/math">
                    <m:r>
                      <a:rPr lang="uz-Latn-UZ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zaryadli zarralarning o‘zaro ta’sir energiyasi qanday?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444500" algn="just">
                  <a:buNone/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uz-Latn-U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Maydonning </a:t>
                </a:r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120 V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potensialli nuqtasidan </a:t>
                </a:r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50 V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potensialli boshqa bir nuqtasiga 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zaryadni ko‘chirishda qancha ish </a:t>
                </a:r>
                <a:r>
                  <a:rPr lang="uz-Latn-U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bajariladi?</a:t>
                </a:r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444500" algn="just">
                  <a:buNone/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uz-Latn-UZ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Qandaydir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zaryadni cheksizlikdan elektr maydonning potensiali </a:t>
                </a:r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600 V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nuqtasiga ko‘chirishda bajarilgan ish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</m:oMath>
                </a14:m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zaryad miqdorini toping. </a:t>
                </a:r>
              </a:p>
              <a:p>
                <a:pPr marL="0" indent="0" algn="just">
                  <a:buNone/>
                </a:pP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3339" y="1205948"/>
                <a:ext cx="11211339" cy="5075582"/>
              </a:xfrm>
              <a:blipFill>
                <a:blip r:embed="rId2"/>
                <a:stretch>
                  <a:fillRect l="-1359" t="-2524" r="-14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95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32350685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32350685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60181624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60181624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69176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5119" y="1696278"/>
                <a:ext cx="10947162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Tomoni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30 cm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muntazam uchburchakning ikki uchida har biri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50 nC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dan bo‘lgan zaryadlar bor. 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Uchinchi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uchidagi potensialni toping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en-US" sz="3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sup>
                    </m:sSup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𝑵</m:t>
                        </m:r>
                        <m:r>
                          <a:rPr lang="uz-Latn-UZ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𝑪</m:t>
                            </m:r>
                          </m:e>
                          <m:sup>
                            <m:r>
                              <a:rPr lang="uz-Latn-UZ" sz="3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5119" y="1696278"/>
                <a:ext cx="10947162" cy="4585252"/>
              </a:xfrm>
              <a:blipFill>
                <a:blip r:embed="rId2"/>
                <a:stretch>
                  <a:fillRect l="-1726" t="-2261" r="-16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930887" y="263034"/>
                <a:ext cx="4638259" cy="3643044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uz-Latn-UZ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𝑘𝑞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uz-Latn-UZ" sz="3200" dirty="0"/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930887" y="263034"/>
                <a:ext cx="4638259" cy="3643044"/>
              </a:xfrm>
              <a:blipFill>
                <a:blip r:embed="rId2"/>
                <a:stretch>
                  <a:fillRect t="-23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877878" y="980660"/>
            <a:ext cx="26505" cy="2398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81877" y="2885661"/>
            <a:ext cx="58574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809999"/>
                <a:ext cx="11383615" cy="27849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m:rPr>
                            <m:nor/>
                          </m:rPr>
                          <a:rPr lang="uz-Latn-UZ" sz="400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−8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0,3 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=3000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𝑘𝑉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endParaRPr lang="en-US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𝒌𝑽</m:t>
                    </m:r>
                  </m:oMath>
                </a14:m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809999"/>
                <a:ext cx="11383615" cy="2784967"/>
              </a:xfrm>
              <a:prstGeom prst="rect">
                <a:avLst/>
              </a:prstGeom>
              <a:blipFill>
                <a:blip r:embed="rId3"/>
                <a:stretch>
                  <a:fillRect l="-161" b="-3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263034"/>
                <a:ext cx="6149009" cy="31659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𝑛𝐶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−8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2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263034"/>
                <a:ext cx="6149009" cy="3165966"/>
              </a:xfrm>
              <a:prstGeom prst="rect">
                <a:avLst/>
              </a:prstGeom>
              <a:blipFill>
                <a:blip r:embed="rId4"/>
                <a:stretch>
                  <a:fillRect l="-2478" t="-1346" b="-5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946295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Birinchi zaryaddan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45 cm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ikkinchi zaryaddan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30 cm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uzoqlikda joylashgan nuqtadagi potensial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 kV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ga teng. 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birinchi zaryad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 nC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ikkinchi zaryadni toping.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4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946295" cy="4585252"/>
              </a:xfrm>
              <a:blipFill>
                <a:blip r:embed="rId2"/>
                <a:stretch>
                  <a:fillRect l="-2006" t="-3723" r="-20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1285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41842" y="263034"/>
                <a:ext cx="5897217" cy="4136688"/>
              </a:xfrm>
            </p:spPr>
            <p:txBody>
              <a:bodyPr/>
              <a:lstStyle/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uz-Latn-U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uz-Latn-U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uz-Latn-UZ" sz="2800" dirty="0"/>
                        <m:t> </m:t>
                      </m:r>
                    </m:oMath>
                  </m:oMathPara>
                </a14:m>
                <a:endParaRPr lang="uz-Latn-UZ" sz="28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uz-Latn-UZ" sz="32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uz-Latn-UZ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2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uz-Latn-UZ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28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f>
                          <m:f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2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2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uz-Latn-UZ" sz="32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uz-Latn-UZ" sz="32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2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uz-Latn-UZ" sz="32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sSub>
                          <m:sSubPr>
                            <m:ctrlP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41842" y="263034"/>
                <a:ext cx="5897217" cy="4136688"/>
              </a:xfrm>
              <a:blipFill>
                <a:blip r:embed="rId2"/>
                <a:stretch>
                  <a:fillRect t="-14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141843" y="993913"/>
            <a:ext cx="0" cy="3207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81877" y="3654288"/>
            <a:ext cx="42539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290395"/>
                <a:ext cx="11383615" cy="230457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(2000 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9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𝑁</m:t>
                                </m:r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𝐶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uz-Latn-UZ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8</m:t>
                                </m:r>
                              </m:sup>
                            </m:s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num>
                          <m:den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0,45 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∙0,3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</m:sup>
                        </m:sSup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3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sup>
                    </m:sSup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𝒏𝑪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290395"/>
                <a:ext cx="11383615" cy="2304571"/>
              </a:xfrm>
              <a:prstGeom prst="rect">
                <a:avLst/>
              </a:prstGeom>
              <a:blipFill>
                <a:blip r:embed="rId3"/>
                <a:stretch>
                  <a:fillRect t="-794" b="-9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180511"/>
                <a:ext cx="4479237" cy="33790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𝑛𝐶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−8</m:t>
                        </m:r>
                      </m:sup>
                    </m:sSup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=45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=0,45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𝑘𝑉</m:t>
                    </m:r>
                    <m:r>
                      <a:rPr lang="uz-Latn-UZ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=2000 </m:t>
                    </m:r>
                    <m:r>
                      <m:rPr>
                        <m:sty m:val="p"/>
                      </m:rPr>
                      <a:rPr lang="uz-Latn-UZ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f>
                      <m:fPr>
                        <m:ctrlPr>
                          <a:rPr lang="uz-Latn-U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uz-Latn-U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180511"/>
                <a:ext cx="4479237" cy="3379005"/>
              </a:xfrm>
              <a:prstGeom prst="rect">
                <a:avLst/>
              </a:prstGeom>
              <a:blipFill>
                <a:blip r:embed="rId4"/>
                <a:stretch>
                  <a:fillRect l="-544" b="-211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0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803400"/>
                <a:ext cx="10946295" cy="447813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Bir-biridan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30 cm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masofada bo‘lgan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</m:oMath>
                </a14:m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zaryadli zarralarning o‘zaro ta’sir energiyasi qanday? </a:t>
                </a:r>
                <a:endParaRPr lang="en-US" sz="3600" i="1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6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803400"/>
                <a:ext cx="10946295" cy="4478130"/>
              </a:xfrm>
              <a:blipFill>
                <a:blip r:embed="rId2"/>
                <a:stretch>
                  <a:fillRect l="-1727" t="-1090" r="-17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7375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41842" y="263034"/>
                <a:ext cx="5897217" cy="3990914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dirty="0"/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41842" y="263034"/>
                <a:ext cx="5897217" cy="3990914"/>
              </a:xfrm>
              <a:blipFill>
                <a:blip r:embed="rId2"/>
                <a:stretch>
                  <a:fillRect t="-21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663095" y="790162"/>
            <a:ext cx="0" cy="3463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2852" y="3871291"/>
            <a:ext cx="388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547155"/>
                <a:ext cx="11383615" cy="204781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9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9</m:t>
                                </m:r>
                              </m:sup>
                            </m:sSup>
                            <m:f>
                              <m:f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𝑁</m:t>
                                </m:r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𝑚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𝐶</m:t>
                                    </m:r>
                                  </m:e>
                                  <m:sup>
                                    <m:r>
                                      <a:rPr lang="uz-Latn-UZ" sz="36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uz-Latn-UZ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−6</m:t>
                            </m:r>
                          </m:sup>
                        </m:s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−6</m:t>
                            </m:r>
                          </m:sup>
                        </m:sSup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∙0,3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=240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𝑬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𝟐𝟒𝟎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𝟐𝟒𝟎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𝒎𝑱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547155"/>
                <a:ext cx="11383615" cy="20478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0089" y="117614"/>
                <a:ext cx="4744278" cy="331138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𝜀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89" y="117614"/>
                <a:ext cx="4744278" cy="3311385"/>
              </a:xfrm>
              <a:prstGeom prst="rect">
                <a:avLst/>
              </a:prstGeom>
              <a:blipFill>
                <a:blip r:embed="rId4"/>
                <a:stretch>
                  <a:fillRect l="-1028" b="-372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532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157</Words>
  <Application>Microsoft Office PowerPoint</Application>
  <PresentationFormat>Широкоэкранный</PresentationFormat>
  <Paragraphs>93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User</cp:lastModifiedBy>
  <cp:revision>30</cp:revision>
  <dcterms:created xsi:type="dcterms:W3CDTF">2021-02-04T16:42:36Z</dcterms:created>
  <dcterms:modified xsi:type="dcterms:W3CDTF">2021-02-06T08:50:37Z</dcterms:modified>
</cp:coreProperties>
</file>