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</p:sldMasterIdLst>
  <p:notesMasterIdLst>
    <p:notesMasterId r:id="rId40"/>
  </p:notesMasterIdLst>
  <p:sldIdLst>
    <p:sldId id="1356" r:id="rId4"/>
    <p:sldId id="1445" r:id="rId5"/>
    <p:sldId id="1446" r:id="rId6"/>
    <p:sldId id="1447" r:id="rId7"/>
    <p:sldId id="1448" r:id="rId8"/>
    <p:sldId id="1450" r:id="rId9"/>
    <p:sldId id="1449" r:id="rId10"/>
    <p:sldId id="1402" r:id="rId11"/>
    <p:sldId id="1414" r:id="rId12"/>
    <p:sldId id="1430" r:id="rId13"/>
    <p:sldId id="1431" r:id="rId14"/>
    <p:sldId id="1432" r:id="rId15"/>
    <p:sldId id="1438" r:id="rId16"/>
    <p:sldId id="1417" r:id="rId17"/>
    <p:sldId id="1357" r:id="rId18"/>
    <p:sldId id="1416" r:id="rId19"/>
    <p:sldId id="1418" r:id="rId20"/>
    <p:sldId id="1419" r:id="rId21"/>
    <p:sldId id="1421" r:id="rId22"/>
    <p:sldId id="1420" r:id="rId23"/>
    <p:sldId id="1422" r:id="rId24"/>
    <p:sldId id="1423" r:id="rId25"/>
    <p:sldId id="1434" r:id="rId26"/>
    <p:sldId id="1436" r:id="rId27"/>
    <p:sldId id="1437" r:id="rId28"/>
    <p:sldId id="1442" r:id="rId29"/>
    <p:sldId id="1440" r:id="rId30"/>
    <p:sldId id="1439" r:id="rId31"/>
    <p:sldId id="1441" r:id="rId32"/>
    <p:sldId id="1425" r:id="rId33"/>
    <p:sldId id="1443" r:id="rId34"/>
    <p:sldId id="1427" r:id="rId35"/>
    <p:sldId id="1444" r:id="rId36"/>
    <p:sldId id="1426" r:id="rId37"/>
    <p:sldId id="1428" r:id="rId38"/>
    <p:sldId id="1429" r:id="rId39"/>
  </p:sldIdLst>
  <p:sldSz cx="9144000" cy="5143500" type="screen16x9"/>
  <p:notesSz cx="6858000" cy="9144000"/>
  <p:defaultTextStyle>
    <a:defPPr>
      <a:defRPr lang="en-US"/>
    </a:defPPr>
    <a:lvl1pPr marL="0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3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49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65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2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98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16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33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45"/>
            <p14:sldId id="1446"/>
            <p14:sldId id="1447"/>
            <p14:sldId id="1448"/>
            <p14:sldId id="1450"/>
            <p14:sldId id="1449"/>
            <p14:sldId id="1402"/>
            <p14:sldId id="1414"/>
            <p14:sldId id="1430"/>
            <p14:sldId id="1431"/>
            <p14:sldId id="1432"/>
            <p14:sldId id="1438"/>
            <p14:sldId id="1417"/>
            <p14:sldId id="1357"/>
            <p14:sldId id="1416"/>
            <p14:sldId id="1418"/>
            <p14:sldId id="1419"/>
            <p14:sldId id="1421"/>
            <p14:sldId id="1420"/>
            <p14:sldId id="1422"/>
            <p14:sldId id="1423"/>
            <p14:sldId id="1434"/>
            <p14:sldId id="1436"/>
            <p14:sldId id="1437"/>
            <p14:sldId id="1442"/>
            <p14:sldId id="1440"/>
            <p14:sldId id="1439"/>
            <p14:sldId id="1441"/>
            <p14:sldId id="1425"/>
            <p14:sldId id="1443"/>
            <p14:sldId id="1427"/>
            <p14:sldId id="1444"/>
            <p14:sldId id="1426"/>
            <p14:sldId id="1428"/>
            <p14:sldId id="142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  <p15:guide id="5" orient="horz" pos="1178">
          <p15:clr>
            <a:srgbClr val="A4A3A4"/>
          </p15:clr>
        </p15:guide>
        <p15:guide id="6" orient="horz" pos="821">
          <p15:clr>
            <a:srgbClr val="A4A3A4"/>
          </p15:clr>
        </p15:guide>
        <p15:guide id="7" pos="2988">
          <p15:clr>
            <a:srgbClr val="A4A3A4"/>
          </p15:clr>
        </p15:guide>
        <p15:guide id="8" pos="24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BECE"/>
    <a:srgbClr val="FFFFFF"/>
    <a:srgbClr val="000000"/>
    <a:srgbClr val="DDDDDD"/>
    <a:srgbClr val="B2B2B2"/>
    <a:srgbClr val="808080"/>
    <a:srgbClr val="5F5F5F"/>
    <a:srgbClr val="C0C0C0"/>
    <a:srgbClr val="7F7F7F"/>
    <a:srgbClr val="328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7" autoAdjust="0"/>
    <p:restoredTop sz="95491" autoAdjust="0"/>
  </p:normalViewPr>
  <p:slideViewPr>
    <p:cSldViewPr snapToObjects="1">
      <p:cViewPr varScale="1">
        <p:scale>
          <a:sx n="108" d="100"/>
          <a:sy n="108" d="100"/>
        </p:scale>
        <p:origin x="480" y="120"/>
      </p:cViewPr>
      <p:guideLst>
        <p:guide orient="horz" pos="742"/>
        <p:guide pos="1882"/>
        <p:guide orient="horz" pos="517"/>
        <p:guide pos="1568"/>
        <p:guide orient="horz" pos="1178"/>
        <p:guide orient="horz" pos="821"/>
        <p:guide pos="2988"/>
        <p:guide pos="24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49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65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82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98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16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3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0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0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35087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63316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91544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2"/>
            <a:ext cx="1764195" cy="265175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2"/>
            <a:ext cx="1764195" cy="265175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2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2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6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6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3" y="849895"/>
            <a:ext cx="8961725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106015" y="112796"/>
            <a:ext cx="8961725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0" y="1142502"/>
            <a:ext cx="2893251" cy="341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230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0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5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solidFill>
                  <a:schemeClr val="tx1"/>
                </a:solidFill>
              </a:rPr>
              <a:pPr algn="ctr"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8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799419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8319704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8652658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5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4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5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/>
              <a:pPr algn="ctr"/>
              <a:t>‹#›</a:t>
            </a:fld>
            <a:endParaRPr lang="en-US" sz="900" dirty="0"/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8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8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5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4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3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685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3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3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679" y="2436"/>
            <a:ext cx="9131586" cy="16185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8804" y="437638"/>
            <a:ext cx="5008182" cy="805107"/>
          </a:xfrm>
          <a:prstGeom prst="rect">
            <a:avLst/>
          </a:prstGeom>
        </p:spPr>
        <p:txBody>
          <a:bodyPr vert="horz" wrap="square" lIns="0" tIns="23151" rIns="0" bIns="0" rtlCol="0" anchor="ctr">
            <a:spAutoFit/>
          </a:bodyPr>
          <a:lstStyle/>
          <a:p>
            <a:pPr marL="20131" algn="l">
              <a:lnSpc>
                <a:spcPct val="100000"/>
              </a:lnSpc>
              <a:spcBef>
                <a:spcPts val="181"/>
              </a:spcBef>
            </a:pPr>
            <a:r>
              <a:rPr lang="ru-RU" sz="5100" b="1" spc="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100" b="1" spc="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702871" y="1725001"/>
            <a:ext cx="8587311" cy="2392240"/>
          </a:xfrm>
          <a:prstGeom prst="rect">
            <a:avLst/>
          </a:prstGeom>
        </p:spPr>
        <p:txBody>
          <a:bodyPr vert="horz" wrap="square" lIns="0" tIns="22144" rIns="0" bIns="0" rtlCol="0">
            <a:spAutoFit/>
          </a:bodyPr>
          <a:lstStyle/>
          <a:p>
            <a:pPr marL="29189">
              <a:spcAft>
                <a:spcPts val="1200"/>
              </a:spcAft>
            </a:pPr>
            <a:r>
              <a:rPr sz="36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3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36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6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29189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populatsiya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9189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tushunchasi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9189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mezonlari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28600" y="1725001"/>
            <a:ext cx="412796" cy="10790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228600" y="2934643"/>
            <a:ext cx="412796" cy="10790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xmlns="" id="{AC307203-EAD9-4135-A343-1ED05DD6491A}"/>
              </a:ext>
            </a:extLst>
          </p:cNvPr>
          <p:cNvSpPr/>
          <p:nvPr/>
        </p:nvSpPr>
        <p:spPr>
          <a:xfrm>
            <a:off x="698359" y="511694"/>
            <a:ext cx="628167" cy="626079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7239000" y="361577"/>
            <a:ext cx="1371600" cy="764852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7239000" y="361576"/>
            <a:ext cx="1371600" cy="77619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7337226" y="486171"/>
            <a:ext cx="1237814" cy="456298"/>
          </a:xfrm>
          <a:prstGeom prst="rect">
            <a:avLst/>
          </a:prstGeom>
        </p:spPr>
        <p:txBody>
          <a:bodyPr vert="horz" wrap="square" lIns="0" tIns="25165" rIns="0" bIns="0" rtlCol="0">
            <a:spAutoFit/>
          </a:bodyPr>
          <a:lstStyle/>
          <a:p>
            <a:pPr>
              <a:spcBef>
                <a:spcPts val="198"/>
              </a:spcBef>
            </a:pPr>
            <a:r>
              <a:rPr lang="en-US" sz="2800" b="1" spc="16" dirty="0" smtClean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42547" y="280722"/>
            <a:ext cx="1088151" cy="1088018"/>
            <a:chOff x="608994" y="708185"/>
            <a:chExt cx="518351" cy="518351"/>
          </a:xfrm>
          <a:solidFill>
            <a:schemeClr val="bg1"/>
          </a:solidFill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914298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914298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pic>
        <p:nvPicPr>
          <p:cNvPr id="19" name="Picture 3" descr="D:\rasmlar\263907591_258518.jpg">
            <a:extLst>
              <a:ext uri="{FF2B5EF4-FFF2-40B4-BE49-F238E27FC236}">
                <a16:creationId xmlns:a16="http://schemas.microsoft.com/office/drawing/2014/main" xmlns="" id="{7B208CE0-76E1-4752-8621-E656D5A6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7583" y="3126727"/>
            <a:ext cx="4440642" cy="1935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879186" y="1686460"/>
            <a:ext cx="380693" cy="543880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6303068" y="1726857"/>
            <a:ext cx="506469" cy="451420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2800" y="794130"/>
            <a:ext cx="5816404" cy="4455451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7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deganda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fiziologik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etologik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chatishib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arealiga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populatsiyalar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tushuniladi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88D85EF-FE2F-47E8-9906-D0B659A41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 </a:t>
            </a:r>
            <a:r>
              <a:rPr lang="en-US" dirty="0" err="1"/>
              <a:t>tushunchasi</a:t>
            </a:r>
            <a:endParaRPr lang="ru-RU" dirty="0"/>
          </a:p>
        </p:txBody>
      </p:sp>
      <p:pic>
        <p:nvPicPr>
          <p:cNvPr id="6" name="Picture 2" descr="C:\Documents and Settings\User\Рабочий стол\Новая папка\Новая папка\populyaciya.jpg">
            <a:extLst>
              <a:ext uri="{FF2B5EF4-FFF2-40B4-BE49-F238E27FC236}">
                <a16:creationId xmlns:a16="http://schemas.microsoft.com/office/drawing/2014/main" xmlns="" id="{100FDC76-92D6-46B2-BB52-DE3E321AA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680" y="1464310"/>
            <a:ext cx="3048000" cy="2614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99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879186" y="1686460"/>
            <a:ext cx="380693" cy="543880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6303068" y="1726857"/>
            <a:ext cx="506469" cy="451420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227703" y="171249"/>
            <a:ext cx="8733651" cy="613171"/>
          </a:xfrm>
        </p:spPr>
        <p:txBody>
          <a:bodyPr>
            <a:noAutofit/>
          </a:bodyPr>
          <a:lstStyle/>
          <a:p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D2CD46-3490-4585-9F44-138B06C65F2D}"/>
              </a:ext>
            </a:extLst>
          </p:cNvPr>
          <p:cNvSpPr txBox="1"/>
          <p:nvPr/>
        </p:nvSpPr>
        <p:spPr>
          <a:xfrm>
            <a:off x="-25204" y="878252"/>
            <a:ext cx="5081120" cy="4055230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Populatsiya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turning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populatsiyalaridan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alohidalashgan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tizimdir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ishg‘ol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turning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turning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maydondan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2A18DC-D60A-4F00-AFDA-AE8F17739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5" t="22103" r="34124" b="14702"/>
          <a:stretch/>
        </p:blipFill>
        <p:spPr>
          <a:xfrm>
            <a:off x="4934936" y="1016808"/>
            <a:ext cx="4026416" cy="3732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13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879186" y="1686460"/>
            <a:ext cx="380693" cy="543880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6303068" y="1726857"/>
            <a:ext cx="506469" cy="451420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227703" y="171249"/>
            <a:ext cx="8733651" cy="613171"/>
          </a:xfrm>
        </p:spPr>
        <p:txBody>
          <a:bodyPr>
            <a:noAutofit/>
          </a:bodyPr>
          <a:lstStyle/>
          <a:p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775" y="878251"/>
            <a:ext cx="8952450" cy="1485408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klassifikatsiyalash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tushunchasi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sistematik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qo‘llaniladi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7877F5-27D9-471D-8C4C-437B76A89CF9}"/>
              </a:ext>
            </a:extLst>
          </p:cNvPr>
          <p:cNvSpPr txBox="1"/>
          <p:nvPr/>
        </p:nvSpPr>
        <p:spPr>
          <a:xfrm>
            <a:off x="2526307" y="3660428"/>
            <a:ext cx="4707233" cy="635157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r>
              <a:rPr lang="en-US" sz="29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9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sistematikasi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9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82D274E-00BA-4506-A359-47DD7611CB99}"/>
              </a:ext>
            </a:extLst>
          </p:cNvPr>
          <p:cNvSpPr/>
          <p:nvPr/>
        </p:nvSpPr>
        <p:spPr>
          <a:xfrm>
            <a:off x="216754" y="4386213"/>
            <a:ext cx="725874" cy="60482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Tur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4E19A0C-8B87-4FC2-84E8-7FC46DAE7E06}"/>
              </a:ext>
            </a:extLst>
          </p:cNvPr>
          <p:cNvSpPr/>
          <p:nvPr/>
        </p:nvSpPr>
        <p:spPr>
          <a:xfrm>
            <a:off x="5751313" y="4386213"/>
            <a:ext cx="1209789" cy="60482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 smtClean="0">
                <a:solidFill>
                  <a:srgbClr val="002060"/>
                </a:solidFill>
              </a:rPr>
              <a:t>Bo‘lim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17EAF3A-B851-4468-A2DB-4859457D3A0E}"/>
              </a:ext>
            </a:extLst>
          </p:cNvPr>
          <p:cNvSpPr/>
          <p:nvPr/>
        </p:nvSpPr>
        <p:spPr>
          <a:xfrm>
            <a:off x="7354518" y="4386213"/>
            <a:ext cx="1606835" cy="60482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O‘simliklar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Dunyosi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7CAAD8D-D8E1-4382-85AE-E6C2BAB19A83}"/>
              </a:ext>
            </a:extLst>
          </p:cNvPr>
          <p:cNvSpPr/>
          <p:nvPr/>
        </p:nvSpPr>
        <p:spPr>
          <a:xfrm>
            <a:off x="4428492" y="4386213"/>
            <a:ext cx="869382" cy="60482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Oila</a:t>
            </a:r>
            <a:r>
              <a:rPr lang="en-US" sz="1900" b="1" dirty="0">
                <a:solidFill>
                  <a:srgbClr val="002060"/>
                </a:solidFill>
              </a:rPr>
              <a:t> 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5E574D9-0235-48FD-B12C-F5F8871538CB}"/>
              </a:ext>
            </a:extLst>
          </p:cNvPr>
          <p:cNvSpPr/>
          <p:nvPr/>
        </p:nvSpPr>
        <p:spPr>
          <a:xfrm>
            <a:off x="3120251" y="4386213"/>
            <a:ext cx="846855" cy="60482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Sinf</a:t>
            </a:r>
            <a:r>
              <a:rPr lang="en-US" sz="1900" b="1" dirty="0">
                <a:solidFill>
                  <a:srgbClr val="002060"/>
                </a:solidFill>
              </a:rPr>
              <a:t> 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54D6C4B-A975-473A-9CF0-635223A7EBEE}"/>
              </a:ext>
            </a:extLst>
          </p:cNvPr>
          <p:cNvSpPr/>
          <p:nvPr/>
        </p:nvSpPr>
        <p:spPr>
          <a:xfrm>
            <a:off x="1389650" y="4386213"/>
            <a:ext cx="1246686" cy="60482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Turkum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F2951AA7-77E5-409E-BFFC-64BAE98E76A0}"/>
              </a:ext>
            </a:extLst>
          </p:cNvPr>
          <p:cNvSpPr/>
          <p:nvPr/>
        </p:nvSpPr>
        <p:spPr>
          <a:xfrm>
            <a:off x="977487" y="4611002"/>
            <a:ext cx="362937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46B09723-0E8D-4051-9691-3F6488FF0439}"/>
              </a:ext>
            </a:extLst>
          </p:cNvPr>
          <p:cNvSpPr/>
          <p:nvPr/>
        </p:nvSpPr>
        <p:spPr>
          <a:xfrm>
            <a:off x="6978328" y="4615201"/>
            <a:ext cx="362937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C5432088-59B3-498E-94D8-29A32BBA1DE2}"/>
              </a:ext>
            </a:extLst>
          </p:cNvPr>
          <p:cNvSpPr/>
          <p:nvPr/>
        </p:nvSpPr>
        <p:spPr>
          <a:xfrm>
            <a:off x="5347733" y="4611002"/>
            <a:ext cx="362937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2771BEE8-A8AF-41E5-8537-885108780C45}"/>
              </a:ext>
            </a:extLst>
          </p:cNvPr>
          <p:cNvSpPr/>
          <p:nvPr/>
        </p:nvSpPr>
        <p:spPr>
          <a:xfrm>
            <a:off x="4007745" y="4584490"/>
            <a:ext cx="362937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45B62EBD-1319-4C4C-9050-EB323FD19CE1}"/>
              </a:ext>
            </a:extLst>
          </p:cNvPr>
          <p:cNvSpPr/>
          <p:nvPr/>
        </p:nvSpPr>
        <p:spPr>
          <a:xfrm>
            <a:off x="2630817" y="4591951"/>
            <a:ext cx="362937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7101C8-AF50-4ACB-A5A0-8A7955449853}"/>
              </a:ext>
            </a:extLst>
          </p:cNvPr>
          <p:cNvSpPr txBox="1"/>
          <p:nvPr/>
        </p:nvSpPr>
        <p:spPr>
          <a:xfrm>
            <a:off x="2273399" y="2299485"/>
            <a:ext cx="4707233" cy="635157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r>
              <a:rPr lang="en-US" sz="29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9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9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sistematikasi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9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9F87A3F-7D37-4BBF-9C33-37ADCBFCD161}"/>
              </a:ext>
            </a:extLst>
          </p:cNvPr>
          <p:cNvSpPr/>
          <p:nvPr/>
        </p:nvSpPr>
        <p:spPr>
          <a:xfrm>
            <a:off x="216754" y="2934643"/>
            <a:ext cx="725874" cy="6048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Tur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0C18BB2-8864-48D8-BE5B-A7C43413DE06}"/>
              </a:ext>
            </a:extLst>
          </p:cNvPr>
          <p:cNvSpPr/>
          <p:nvPr/>
        </p:nvSpPr>
        <p:spPr>
          <a:xfrm>
            <a:off x="1184587" y="2934643"/>
            <a:ext cx="1088811" cy="6048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Urug</a:t>
            </a:r>
            <a:r>
              <a:rPr lang="en-US" sz="1900" b="1" dirty="0">
                <a:solidFill>
                  <a:srgbClr val="002060"/>
                </a:solidFill>
              </a:rPr>
              <a:t>‘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7327D03-B40A-40B6-8A56-556C34227630}"/>
              </a:ext>
            </a:extLst>
          </p:cNvPr>
          <p:cNvSpPr/>
          <p:nvPr/>
        </p:nvSpPr>
        <p:spPr>
          <a:xfrm>
            <a:off x="2636335" y="2934643"/>
            <a:ext cx="869382" cy="6048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Oila</a:t>
            </a:r>
            <a:r>
              <a:rPr lang="en-US" sz="1900" b="1" dirty="0">
                <a:solidFill>
                  <a:srgbClr val="002060"/>
                </a:solidFill>
              </a:rPr>
              <a:t> 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ABBC8C8-2F95-4876-9CD3-024BE836E733}"/>
              </a:ext>
            </a:extLst>
          </p:cNvPr>
          <p:cNvSpPr/>
          <p:nvPr/>
        </p:nvSpPr>
        <p:spPr>
          <a:xfrm>
            <a:off x="3809231" y="2934643"/>
            <a:ext cx="1246686" cy="6048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Turkum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6F152B2-C0A9-4C64-AC73-B2BA9661A8CF}"/>
              </a:ext>
            </a:extLst>
          </p:cNvPr>
          <p:cNvSpPr/>
          <p:nvPr/>
        </p:nvSpPr>
        <p:spPr>
          <a:xfrm>
            <a:off x="5297873" y="2934643"/>
            <a:ext cx="846855" cy="6048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Sinf</a:t>
            </a:r>
            <a:r>
              <a:rPr lang="en-US" sz="1900" b="1" dirty="0">
                <a:solidFill>
                  <a:srgbClr val="002060"/>
                </a:solidFill>
              </a:rPr>
              <a:t> 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A9A1D832-C870-48DB-9004-08BB1BBE6100}"/>
              </a:ext>
            </a:extLst>
          </p:cNvPr>
          <p:cNvSpPr/>
          <p:nvPr/>
        </p:nvSpPr>
        <p:spPr>
          <a:xfrm>
            <a:off x="6386686" y="2934643"/>
            <a:ext cx="725874" cy="6048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Tip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0A5E83FE-2459-4A0E-B07D-DECD42B3CABB}"/>
              </a:ext>
            </a:extLst>
          </p:cNvPr>
          <p:cNvSpPr/>
          <p:nvPr/>
        </p:nvSpPr>
        <p:spPr>
          <a:xfrm>
            <a:off x="7354519" y="2934643"/>
            <a:ext cx="1579566" cy="6048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Hayvonot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err="1">
                <a:solidFill>
                  <a:srgbClr val="002060"/>
                </a:solidFill>
              </a:rPr>
              <a:t>Dunyosi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xmlns="" id="{60034106-0F54-44FA-9DF6-D5C452BFD728}"/>
              </a:ext>
            </a:extLst>
          </p:cNvPr>
          <p:cNvSpPr/>
          <p:nvPr/>
        </p:nvSpPr>
        <p:spPr>
          <a:xfrm>
            <a:off x="977487" y="3145135"/>
            <a:ext cx="207100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6DF8BA7F-D398-4426-8D96-B3F9A04B376A}"/>
              </a:ext>
            </a:extLst>
          </p:cNvPr>
          <p:cNvSpPr/>
          <p:nvPr/>
        </p:nvSpPr>
        <p:spPr>
          <a:xfrm>
            <a:off x="2308257" y="3145135"/>
            <a:ext cx="293220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xmlns="" id="{7C681A70-70FC-40DD-A2CE-277F6DF15F8F}"/>
              </a:ext>
            </a:extLst>
          </p:cNvPr>
          <p:cNvSpPr/>
          <p:nvPr/>
        </p:nvSpPr>
        <p:spPr>
          <a:xfrm>
            <a:off x="3518046" y="3145135"/>
            <a:ext cx="256325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xmlns="" id="{AF74A843-B42C-45E2-8DF2-2E753954759B}"/>
              </a:ext>
            </a:extLst>
          </p:cNvPr>
          <p:cNvSpPr/>
          <p:nvPr/>
        </p:nvSpPr>
        <p:spPr>
          <a:xfrm>
            <a:off x="5090774" y="3145135"/>
            <a:ext cx="207100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xmlns="" id="{ADD5490F-7CC8-428A-94F0-E7EF9FE45D09}"/>
              </a:ext>
            </a:extLst>
          </p:cNvPr>
          <p:cNvSpPr/>
          <p:nvPr/>
        </p:nvSpPr>
        <p:spPr>
          <a:xfrm>
            <a:off x="6179586" y="3145135"/>
            <a:ext cx="207100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xmlns="" id="{B8D2475E-5537-44DA-A1C2-B29EE024C83A}"/>
              </a:ext>
            </a:extLst>
          </p:cNvPr>
          <p:cNvSpPr/>
          <p:nvPr/>
        </p:nvSpPr>
        <p:spPr>
          <a:xfrm>
            <a:off x="7147418" y="3145135"/>
            <a:ext cx="207100" cy="1889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52137" y="1120179"/>
            <a:ext cx="6653848" cy="1485408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atamasini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sistematik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fanga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botanigi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Djon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Rey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kiritgan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BAA2777-18F1-4A44-AB30-2F750B42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3" y="179491"/>
            <a:ext cx="7772401" cy="613171"/>
          </a:xfrm>
        </p:spPr>
        <p:txBody>
          <a:bodyPr/>
          <a:lstStyle/>
          <a:p>
            <a:r>
              <a:rPr lang="en-US" dirty="0"/>
              <a:t>“Tur” </a:t>
            </a:r>
            <a:r>
              <a:rPr lang="en-US" dirty="0" err="1"/>
              <a:t>haqida</a:t>
            </a:r>
            <a:r>
              <a:rPr lang="en-US" dirty="0"/>
              <a:t> </a:t>
            </a:r>
            <a:r>
              <a:rPr lang="en-US" dirty="0" err="1"/>
              <a:t>ta’riflar</a:t>
            </a:r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A751FED-F57C-47A5-BC89-E724530A4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4929" r="7442" b="16129"/>
          <a:stretch/>
        </p:blipFill>
        <p:spPr bwMode="auto">
          <a:xfrm>
            <a:off x="216754" y="941069"/>
            <a:ext cx="1840646" cy="1963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D:\C DAGILAR\Desktop\БИОЛОГ  ОЛИМЛАР\Карл  Линней.jpg">
            <a:extLst>
              <a:ext uri="{FF2B5EF4-FFF2-40B4-BE49-F238E27FC236}">
                <a16:creationId xmlns:a16="http://schemas.microsoft.com/office/drawing/2014/main" xmlns="" id="{28A2F46E-CB4A-48C8-9A3D-1AF8BA64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16754" y="3043103"/>
            <a:ext cx="1840646" cy="1917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7473A1B4-CA66-4C76-AC0B-980828130957}"/>
              </a:ext>
            </a:extLst>
          </p:cNvPr>
          <p:cNvSpPr/>
          <p:nvPr/>
        </p:nvSpPr>
        <p:spPr>
          <a:xfrm>
            <a:off x="2252137" y="3297535"/>
            <a:ext cx="6653848" cy="1485408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 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Linney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turning real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mavjudligini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o‘zgarmas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hisoblagan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413514-FDD7-4024-8E19-BD0C2AA8F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14" y="182946"/>
            <a:ext cx="8895825" cy="48858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XX </a:t>
            </a:r>
            <a:r>
              <a:rPr lang="en-US" sz="3200" b="1" dirty="0" err="1" smtClean="0">
                <a:solidFill>
                  <a:schemeClr val="tx1"/>
                </a:solidFill>
              </a:rPr>
              <a:t>asrgacha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Yer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yuzidan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yo‘qolgan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Содержимое 8" descr="дронт1.jpg">
            <a:extLst>
              <a:ext uri="{FF2B5EF4-FFF2-40B4-BE49-F238E27FC236}">
                <a16:creationId xmlns:a16="http://schemas.microsoft.com/office/drawing/2014/main" xmlns="" id="{310DE66E-6E4C-47FB-8EE6-546A1DB950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4605" y="2822871"/>
            <a:ext cx="2231202" cy="1869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Содержимое 7" descr="голубь.jpg">
            <a:extLst>
              <a:ext uri="{FF2B5EF4-FFF2-40B4-BE49-F238E27FC236}">
                <a16:creationId xmlns:a16="http://schemas.microsoft.com/office/drawing/2014/main" xmlns="" id="{F5F28D89-2822-4E92-AC6A-2EF991CFF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091" r="15152"/>
          <a:stretch/>
        </p:blipFill>
        <p:spPr>
          <a:xfrm>
            <a:off x="3416312" y="954743"/>
            <a:ext cx="2636975" cy="1754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Содержимое 7" descr="мкорова.jpg">
            <a:extLst>
              <a:ext uri="{FF2B5EF4-FFF2-40B4-BE49-F238E27FC236}">
                <a16:creationId xmlns:a16="http://schemas.microsoft.com/office/drawing/2014/main" xmlns="" id="{5260526D-8981-4C26-91C1-F7F82224362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697" y="965493"/>
            <a:ext cx="2489107" cy="1829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7D8588-13F2-4667-BCA0-09E4B71753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32" t="57060" r="56615" b="24697"/>
          <a:stretch/>
        </p:blipFill>
        <p:spPr>
          <a:xfrm>
            <a:off x="3088426" y="2859275"/>
            <a:ext cx="3272051" cy="1869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1D3CCA-01C1-4FEB-B9ED-63ECC22C7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385" t="33527" r="42062" b="45293"/>
          <a:stretch/>
        </p:blipFill>
        <p:spPr>
          <a:xfrm>
            <a:off x="262695" y="2891624"/>
            <a:ext cx="2489107" cy="1780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Содержимое 7" descr="дронт.jpg">
            <a:extLst>
              <a:ext uri="{FF2B5EF4-FFF2-40B4-BE49-F238E27FC236}">
                <a16:creationId xmlns:a16="http://schemas.microsoft.com/office/drawing/2014/main" xmlns="" id="{43D51CED-34A2-4260-91A3-6E89472383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7878" t="28571"/>
          <a:stretch/>
        </p:blipFill>
        <p:spPr>
          <a:xfrm>
            <a:off x="6489951" y="951289"/>
            <a:ext cx="2345853" cy="1691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6F8DCFB5-A4C6-49B6-A1AC-EE7886BBCCE9}"/>
              </a:ext>
            </a:extLst>
          </p:cNvPr>
          <p:cNvSpPr txBox="1">
            <a:spLocks/>
          </p:cNvSpPr>
          <p:nvPr/>
        </p:nvSpPr>
        <p:spPr>
          <a:xfrm>
            <a:off x="3229245" y="959532"/>
            <a:ext cx="2626489" cy="215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07988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98" b="0" i="0" kern="800" spc="-6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216976" indent="-108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964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952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940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823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791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759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7726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        </a:t>
            </a:r>
            <a:r>
              <a:rPr lang="en-US" b="1" dirty="0" err="1">
                <a:solidFill>
                  <a:srgbClr val="002060"/>
                </a:solidFill>
              </a:rPr>
              <a:t>Sayyoh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kaptar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AFEF1A45-0E47-40C1-997C-F660D0ECD4C9}"/>
              </a:ext>
            </a:extLst>
          </p:cNvPr>
          <p:cNvSpPr txBox="1">
            <a:spLocks/>
          </p:cNvSpPr>
          <p:nvPr/>
        </p:nvSpPr>
        <p:spPr>
          <a:xfrm>
            <a:off x="447041" y="4738947"/>
            <a:ext cx="8806267" cy="215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07988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98" b="0" i="0" kern="800" spc="-6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216976" indent="-108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964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952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940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823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791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759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7726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   </a:t>
            </a:r>
            <a:r>
              <a:rPr lang="en-US" b="1" dirty="0" err="1">
                <a:solidFill>
                  <a:srgbClr val="002060"/>
                </a:solidFill>
              </a:rPr>
              <a:t>Qalin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junli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karkidon</a:t>
            </a:r>
            <a:r>
              <a:rPr lang="en-US" b="1" dirty="0" smtClean="0">
                <a:solidFill>
                  <a:srgbClr val="002060"/>
                </a:solidFill>
              </a:rPr>
              <a:t>                                                 </a:t>
            </a:r>
            <a:r>
              <a:rPr lang="en-US" b="1" dirty="0" err="1" smtClean="0">
                <a:solidFill>
                  <a:srgbClr val="002060"/>
                </a:solidFill>
              </a:rPr>
              <a:t>Tur</a:t>
            </a:r>
            <a:r>
              <a:rPr lang="en-US" b="1" dirty="0" smtClean="0">
                <a:solidFill>
                  <a:srgbClr val="002060"/>
                </a:solidFill>
              </a:rPr>
              <a:t>                                                   </a:t>
            </a:r>
            <a:r>
              <a:rPr lang="en-US" b="1" dirty="0" err="1">
                <a:solidFill>
                  <a:srgbClr val="002060"/>
                </a:solidFill>
              </a:rPr>
              <a:t>Dront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A334DA5E-E164-4F90-8FEB-70F84DCA371D}"/>
              </a:ext>
            </a:extLst>
          </p:cNvPr>
          <p:cNvSpPr txBox="1">
            <a:spLocks/>
          </p:cNvSpPr>
          <p:nvPr/>
        </p:nvSpPr>
        <p:spPr>
          <a:xfrm>
            <a:off x="68118" y="2451861"/>
            <a:ext cx="2626489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07988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98" b="0" i="0" kern="800" spc="-6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216976" indent="-108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964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952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940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823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791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759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7726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       </a:t>
            </a:r>
            <a:r>
              <a:rPr lang="en-US" sz="1900" b="1" dirty="0" err="1">
                <a:solidFill>
                  <a:schemeClr val="tx1"/>
                </a:solidFill>
              </a:rPr>
              <a:t>Dengiz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1" dirty="0" err="1">
                <a:solidFill>
                  <a:schemeClr val="tx1"/>
                </a:solidFill>
              </a:rPr>
              <a:t>sigiri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xmlns="" id="{6B555A74-F593-452D-8427-551CBFB62AF2}"/>
              </a:ext>
            </a:extLst>
          </p:cNvPr>
          <p:cNvSpPr txBox="1">
            <a:spLocks/>
          </p:cNvSpPr>
          <p:nvPr/>
        </p:nvSpPr>
        <p:spPr>
          <a:xfrm>
            <a:off x="6628644" y="2285674"/>
            <a:ext cx="1209791" cy="31560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rmAutofit/>
          </a:bodyPr>
          <a:lstStyle>
            <a:lvl1pPr marL="107988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45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76" indent="-108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964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952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940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823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791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759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7726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</a:rPr>
              <a:t>Dodo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C642177E-AE55-41C5-AD82-915309387FF9}"/>
              </a:ext>
            </a:extLst>
          </p:cNvPr>
          <p:cNvSpPr txBox="1">
            <a:spLocks/>
          </p:cNvSpPr>
          <p:nvPr/>
        </p:nvSpPr>
        <p:spPr>
          <a:xfrm>
            <a:off x="2152421" y="4386214"/>
            <a:ext cx="690821" cy="31560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normAutofit lnSpcReduction="10000"/>
          </a:bodyPr>
          <a:lstStyle>
            <a:lvl1pPr marL="107988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45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76" indent="-108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964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952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940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823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791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759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7726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xmlns="" id="{E699C01B-918A-43C0-9F50-D308F2711C46}"/>
              </a:ext>
            </a:extLst>
          </p:cNvPr>
          <p:cNvSpPr txBox="1">
            <a:spLocks/>
          </p:cNvSpPr>
          <p:nvPr/>
        </p:nvSpPr>
        <p:spPr>
          <a:xfrm>
            <a:off x="194406" y="4364587"/>
            <a:ext cx="483919" cy="31560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normAutofit fontScale="92500" lnSpcReduction="10000"/>
          </a:bodyPr>
          <a:lstStyle>
            <a:lvl1pPr marL="107988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45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76" indent="-108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964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952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940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823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791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759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7726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500" b="1" dirty="0">
              <a:solidFill>
                <a:srgbClr val="002060"/>
              </a:solidFill>
            </a:endParaRP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xmlns="" id="{6992B65A-4F40-4B60-9581-959AA0940AF2}"/>
              </a:ext>
            </a:extLst>
          </p:cNvPr>
          <p:cNvSpPr txBox="1">
            <a:spLocks/>
          </p:cNvSpPr>
          <p:nvPr/>
        </p:nvSpPr>
        <p:spPr>
          <a:xfrm rot="16200000">
            <a:off x="5711732" y="3865503"/>
            <a:ext cx="1209642" cy="31563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normAutofit lnSpcReduction="10000"/>
          </a:bodyPr>
          <a:lstStyle>
            <a:lvl1pPr marL="107988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45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76" indent="-108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964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952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940" indent="-107988" algn="l" defTabSz="57593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56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823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791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759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7726" indent="-143984" algn="l" defTabSz="57593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25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E7BF7DE-E2DB-468F-BA46-11D8D31D9C30}"/>
              </a:ext>
            </a:extLst>
          </p:cNvPr>
          <p:cNvSpPr txBox="1"/>
          <p:nvPr/>
        </p:nvSpPr>
        <p:spPr>
          <a:xfrm>
            <a:off x="6694266" y="1288954"/>
            <a:ext cx="526764" cy="488583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:a16="http://schemas.microsoft.com/office/drawing/2014/main" xmlns="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5361120" y="3919497"/>
            <a:ext cx="233842" cy="157153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25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:a16="http://schemas.microsoft.com/office/drawing/2014/main" xmlns="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7143862" y="3919497"/>
            <a:ext cx="233842" cy="157153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25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:a16="http://schemas.microsoft.com/office/drawing/2014/main" xmlns="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3559918" y="3931717"/>
            <a:ext cx="233842" cy="157153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25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:a16="http://schemas.microsoft.com/office/drawing/2014/main" xmlns="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755895" y="3931717"/>
            <a:ext cx="233842" cy="157153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25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DB0C7B-FF48-4F7C-8A19-967150F59D25}"/>
              </a:ext>
            </a:extLst>
          </p:cNvPr>
          <p:cNvSpPr txBox="1"/>
          <p:nvPr/>
        </p:nvSpPr>
        <p:spPr>
          <a:xfrm>
            <a:off x="2302937" y="918892"/>
            <a:ext cx="6532869" cy="4163064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Batist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Lamark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realligini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olmagan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individlar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hisoblagan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Charliz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Darvin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fikriga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yo‘qoladi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o‘zgaradi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BB562C-8B99-4DC9-916F-8AEF44392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5" t="11765" r="5882"/>
          <a:stretch/>
        </p:blipFill>
        <p:spPr>
          <a:xfrm>
            <a:off x="278504" y="3032551"/>
            <a:ext cx="1763544" cy="181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C:\Documents and Settings\User\Рабочий стол\Новая папка\Новая папка\250px-Jean-baptiste_lamarck2.jpg">
            <a:extLst>
              <a:ext uri="{FF2B5EF4-FFF2-40B4-BE49-F238E27FC236}">
                <a16:creationId xmlns:a16="http://schemas.microsoft.com/office/drawing/2014/main" xmlns="" id="{2B95BD1F-FA66-4464-B75A-66F47523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554" y="981710"/>
            <a:ext cx="1772983" cy="1816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548D1C3-A449-450A-8F40-BF3FE1F28C5D}"/>
              </a:ext>
            </a:extLst>
          </p:cNvPr>
          <p:cNvCxnSpPr>
            <a:cxnSpLocks/>
          </p:cNvCxnSpPr>
          <p:nvPr/>
        </p:nvCxnSpPr>
        <p:spPr>
          <a:xfrm>
            <a:off x="2394377" y="2784154"/>
            <a:ext cx="6653848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D4BB7DB3-0C2C-40AB-9312-A15BEBF8C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36" y="171367"/>
            <a:ext cx="8735696" cy="612382"/>
          </a:xfrm>
        </p:spPr>
        <p:txBody>
          <a:bodyPr/>
          <a:lstStyle/>
          <a:p>
            <a:r>
              <a:rPr lang="en-US" dirty="0"/>
              <a:t>“Tur” </a:t>
            </a:r>
            <a:r>
              <a:rPr lang="en-US" dirty="0" err="1"/>
              <a:t>haqida</a:t>
            </a:r>
            <a:r>
              <a:rPr lang="en-US" dirty="0"/>
              <a:t> </a:t>
            </a:r>
            <a:r>
              <a:rPr lang="en-US" dirty="0" err="1"/>
              <a:t>ta’riflar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8" grpId="0" animBg="1"/>
      <p:bldP spid="89" grpId="0" animBg="1"/>
      <p:bldP spid="90" grpId="0" animBg="1"/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5201" y="171249"/>
            <a:ext cx="9158217" cy="613171"/>
          </a:xfrm>
        </p:spPr>
        <p:txBody>
          <a:bodyPr>
            <a:noAutofit/>
          </a:bodyPr>
          <a:lstStyle/>
          <a:p>
            <a:r>
              <a:rPr lang="en-US" sz="3500" dirty="0" err="1">
                <a:solidFill>
                  <a:schemeClr val="tx1"/>
                </a:solidFill>
              </a:rPr>
              <a:t>Jinssiz</a:t>
            </a:r>
            <a:r>
              <a:rPr lang="en-US" sz="3500" dirty="0">
                <a:solidFill>
                  <a:schemeClr val="tx1"/>
                </a:solidFill>
              </a:rPr>
              <a:t> </a:t>
            </a:r>
            <a:r>
              <a:rPr lang="en-US" sz="3500" dirty="0" err="1">
                <a:solidFill>
                  <a:schemeClr val="tx1"/>
                </a:solidFill>
              </a:rPr>
              <a:t>yo‘l</a:t>
            </a:r>
            <a:r>
              <a:rPr lang="en-US" sz="3500" dirty="0">
                <a:solidFill>
                  <a:schemeClr val="tx1"/>
                </a:solidFill>
              </a:rPr>
              <a:t> </a:t>
            </a:r>
            <a:r>
              <a:rPr lang="en-US" sz="3500" dirty="0" err="1">
                <a:solidFill>
                  <a:schemeClr val="tx1"/>
                </a:solidFill>
              </a:rPr>
              <a:t>bilan</a:t>
            </a:r>
            <a:r>
              <a:rPr lang="en-US" sz="3500" dirty="0">
                <a:solidFill>
                  <a:schemeClr val="tx1"/>
                </a:solidFill>
              </a:rPr>
              <a:t> </a:t>
            </a:r>
            <a:r>
              <a:rPr lang="en-US" sz="3500" dirty="0" err="1">
                <a:solidFill>
                  <a:schemeClr val="tx1"/>
                </a:solidFill>
              </a:rPr>
              <a:t>ko‘payadigan</a:t>
            </a:r>
            <a:r>
              <a:rPr lang="en-US" sz="3500" dirty="0">
                <a:solidFill>
                  <a:schemeClr val="tx1"/>
                </a:solidFill>
              </a:rPr>
              <a:t> </a:t>
            </a:r>
            <a:r>
              <a:rPr lang="en-US" sz="3500" dirty="0" err="1">
                <a:solidFill>
                  <a:schemeClr val="tx1"/>
                </a:solidFill>
              </a:rPr>
              <a:t>organizm</a:t>
            </a:r>
            <a:endParaRPr lang="ru-RU" sz="35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59257" y="864075"/>
            <a:ext cx="5202096" cy="1485408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jinssiz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ko‘payadigan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37F2F8-AA3F-4400-993D-137FA14D1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323" t="47646" r="11632" b="19409"/>
          <a:stretch/>
        </p:blipFill>
        <p:spPr>
          <a:xfrm>
            <a:off x="3725148" y="2329822"/>
            <a:ext cx="5236206" cy="2293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3015E-C946-4D23-8DF2-00EEF8D686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955" t="31174" r="50000" b="14702"/>
          <a:stretch/>
        </p:blipFill>
        <p:spPr>
          <a:xfrm>
            <a:off x="156737" y="1050971"/>
            <a:ext cx="3486474" cy="3598499"/>
          </a:xfrm>
          <a:prstGeom prst="rect">
            <a:avLst/>
          </a:prstGeom>
        </p:spPr>
      </p:pic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xmlns="" id="{C5EBD9DB-E327-46CD-BA11-F46FFE533D55}"/>
              </a:ext>
            </a:extLst>
          </p:cNvPr>
          <p:cNvSpPr/>
          <p:nvPr/>
        </p:nvSpPr>
        <p:spPr>
          <a:xfrm>
            <a:off x="-106680" y="4572616"/>
            <a:ext cx="8686800" cy="488583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hujayralilar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 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hujayralilar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444715" y="240689"/>
            <a:ext cx="205361" cy="378604"/>
          </a:xfrm>
          <a:prstGeom prst="rect">
            <a:avLst/>
          </a:prstGeom>
        </p:spPr>
        <p:txBody>
          <a:bodyPr vert="horz" wrap="square" lIns="0" tIns="25165" rIns="0" bIns="0" rtlCol="0">
            <a:spAutoFit/>
          </a:bodyPr>
          <a:lstStyle/>
          <a:p>
            <a:pPr marL="20131">
              <a:spcBef>
                <a:spcPts val="198"/>
              </a:spcBef>
            </a:pPr>
            <a:endParaRPr sz="2300" dirty="0">
              <a:latin typeface="Arial"/>
              <a:cs typeface="Arial"/>
            </a:endParaRPr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227703" y="171249"/>
            <a:ext cx="8733651" cy="61317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Tur </a:t>
            </a:r>
            <a:r>
              <a:rPr lang="en-US" sz="4400" dirty="0" err="1">
                <a:solidFill>
                  <a:schemeClr val="tx1"/>
                </a:solidFill>
              </a:rPr>
              <a:t>mezonlari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xmlns="" id="{33DC2399-E617-4B2A-AC55-93CB5A9A1BCA}"/>
              </a:ext>
            </a:extLst>
          </p:cNvPr>
          <p:cNvSpPr/>
          <p:nvPr/>
        </p:nvSpPr>
        <p:spPr>
          <a:xfrm>
            <a:off x="95777" y="878252"/>
            <a:ext cx="8865577" cy="1039132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belgi-xossalar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mezonlari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5DA815F-ECC5-4590-ADC2-531BFCDEBCC5}"/>
              </a:ext>
            </a:extLst>
          </p:cNvPr>
          <p:cNvSpPr/>
          <p:nvPr/>
        </p:nvSpPr>
        <p:spPr>
          <a:xfrm>
            <a:off x="216754" y="2087893"/>
            <a:ext cx="2056644" cy="60482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0DC2319-34BA-4AA5-91E6-6BF4531DC6C1}"/>
              </a:ext>
            </a:extLst>
          </p:cNvPr>
          <p:cNvSpPr/>
          <p:nvPr/>
        </p:nvSpPr>
        <p:spPr>
          <a:xfrm>
            <a:off x="942628" y="2813678"/>
            <a:ext cx="2056644" cy="60482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Fiziologik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0901C92-2F75-42C6-AAA7-6E2E432299A3}"/>
              </a:ext>
            </a:extLst>
          </p:cNvPr>
          <p:cNvSpPr/>
          <p:nvPr/>
        </p:nvSpPr>
        <p:spPr>
          <a:xfrm>
            <a:off x="1668503" y="3539464"/>
            <a:ext cx="2298602" cy="60482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A31570B-99AF-4F1C-93D2-10CEAF3FF726}"/>
              </a:ext>
            </a:extLst>
          </p:cNvPr>
          <p:cNvSpPr/>
          <p:nvPr/>
        </p:nvSpPr>
        <p:spPr>
          <a:xfrm>
            <a:off x="3604168" y="4265249"/>
            <a:ext cx="2056644" cy="60482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97B0256-8306-4384-9155-4FBCA59F9C63}"/>
              </a:ext>
            </a:extLst>
          </p:cNvPr>
          <p:cNvSpPr/>
          <p:nvPr/>
        </p:nvSpPr>
        <p:spPr>
          <a:xfrm>
            <a:off x="5176895" y="3539464"/>
            <a:ext cx="2298602" cy="60482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1397631-6253-4DC3-9110-FB8E502E5E7C}"/>
              </a:ext>
            </a:extLst>
          </p:cNvPr>
          <p:cNvSpPr/>
          <p:nvPr/>
        </p:nvSpPr>
        <p:spPr>
          <a:xfrm>
            <a:off x="6386686" y="2859181"/>
            <a:ext cx="2177623" cy="60482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29286A9-FFAF-40C5-B1C1-04931DAC0450}"/>
              </a:ext>
            </a:extLst>
          </p:cNvPr>
          <p:cNvSpPr/>
          <p:nvPr/>
        </p:nvSpPr>
        <p:spPr>
          <a:xfrm>
            <a:off x="6870602" y="1966929"/>
            <a:ext cx="2056644" cy="6048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Etologik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35A3B4C7-60B7-4C20-B836-180067B4B22A}"/>
              </a:ext>
            </a:extLst>
          </p:cNvPr>
          <p:cNvCxnSpPr>
            <a:cxnSpLocks/>
          </p:cNvCxnSpPr>
          <p:nvPr/>
        </p:nvCxnSpPr>
        <p:spPr>
          <a:xfrm flipH="1">
            <a:off x="3557445" y="1966930"/>
            <a:ext cx="924397" cy="155972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FFD1710A-D721-432E-B4D7-23368B593DCE}"/>
              </a:ext>
            </a:extLst>
          </p:cNvPr>
          <p:cNvCxnSpPr>
            <a:cxnSpLocks/>
          </p:cNvCxnSpPr>
          <p:nvPr/>
        </p:nvCxnSpPr>
        <p:spPr>
          <a:xfrm flipH="1">
            <a:off x="2273398" y="1845965"/>
            <a:ext cx="2177623" cy="4255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AEB07573-F154-4224-BF23-1884EE54D4B1}"/>
              </a:ext>
            </a:extLst>
          </p:cNvPr>
          <p:cNvCxnSpPr>
            <a:cxnSpLocks/>
          </p:cNvCxnSpPr>
          <p:nvPr/>
        </p:nvCxnSpPr>
        <p:spPr>
          <a:xfrm flipH="1">
            <a:off x="2999272" y="1966930"/>
            <a:ext cx="1408314" cy="9094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4EF0EBA1-84F0-4EE0-998F-CAFA281CDCB2}"/>
              </a:ext>
            </a:extLst>
          </p:cNvPr>
          <p:cNvCxnSpPr>
            <a:cxnSpLocks/>
          </p:cNvCxnSpPr>
          <p:nvPr/>
        </p:nvCxnSpPr>
        <p:spPr>
          <a:xfrm>
            <a:off x="4649544" y="1845965"/>
            <a:ext cx="2221058" cy="30458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FBAD2FC4-5E89-45B3-8667-71B961A4295C}"/>
              </a:ext>
            </a:extLst>
          </p:cNvPr>
          <p:cNvCxnSpPr>
            <a:cxnSpLocks/>
          </p:cNvCxnSpPr>
          <p:nvPr/>
        </p:nvCxnSpPr>
        <p:spPr>
          <a:xfrm>
            <a:off x="4660353" y="1944177"/>
            <a:ext cx="1737142" cy="95490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DC6EF5BA-4269-4654-ABAF-5C7E9AA1180B}"/>
              </a:ext>
            </a:extLst>
          </p:cNvPr>
          <p:cNvCxnSpPr>
            <a:cxnSpLocks/>
          </p:cNvCxnSpPr>
          <p:nvPr/>
        </p:nvCxnSpPr>
        <p:spPr>
          <a:xfrm flipH="1">
            <a:off x="4330042" y="2025239"/>
            <a:ext cx="198523" cy="2240011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BCD7A9E3-A7B0-440D-AF54-95E651F6115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528566" y="1917384"/>
            <a:ext cx="872080" cy="158435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9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516" y="1237142"/>
            <a:ext cx="4040364" cy="2824236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individlarning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tuzilishining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o‘xshashligini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ifodalaydi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C28427-E565-4125-A7C4-F6C004C5F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53" r="50000" b="43952"/>
          <a:stretch/>
        </p:blipFill>
        <p:spPr>
          <a:xfrm>
            <a:off x="4267200" y="1062275"/>
            <a:ext cx="2240464" cy="1701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74155B-21E5-4097-90E7-DF6E41DE5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28" t="50000" r="25086" b="35889"/>
          <a:stretch/>
        </p:blipFill>
        <p:spPr>
          <a:xfrm>
            <a:off x="6801328" y="1062275"/>
            <a:ext cx="2160026" cy="1701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Documents and Settings\User\Рабочий стол\Новая папка\Новая папка\Новая папка\Pieris.brassicae.female.mounted.jpg">
            <a:extLst>
              <a:ext uri="{FF2B5EF4-FFF2-40B4-BE49-F238E27FC236}">
                <a16:creationId xmlns:a16="http://schemas.microsoft.com/office/drawing/2014/main" xmlns="" id="{C5F5273A-DB66-48B0-9EA3-D59C007B9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227" r="2137" b="8333"/>
          <a:stretch/>
        </p:blipFill>
        <p:spPr bwMode="auto">
          <a:xfrm>
            <a:off x="4267200" y="3118667"/>
            <a:ext cx="2240464" cy="157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5EC5A3-1E6B-4E44-A8FB-54966D1E5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39" t="62943" r="67591" b="26467"/>
          <a:stretch/>
        </p:blipFill>
        <p:spPr>
          <a:xfrm>
            <a:off x="6801328" y="3145800"/>
            <a:ext cx="2160026" cy="157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xmlns="" id="{F7AAA0AC-8386-4EA8-90BB-3E0EBA6E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36" y="171367"/>
            <a:ext cx="8735696" cy="612382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Morfologik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mezon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22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2D999B-BFD2-4815-97DA-D6A92BD37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463" r="2393"/>
          <a:stretch/>
        </p:blipFill>
        <p:spPr>
          <a:xfrm>
            <a:off x="206593" y="957994"/>
            <a:ext cx="4632490" cy="39730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8A0FE05-9465-47EA-B499-811CCD0F3DB3}"/>
              </a:ext>
            </a:extLst>
          </p:cNvPr>
          <p:cNvSpPr/>
          <p:nvPr/>
        </p:nvSpPr>
        <p:spPr>
          <a:xfrm>
            <a:off x="4849243" y="878252"/>
            <a:ext cx="4113289" cy="4024564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 defTabSz="1451610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Chittaklar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oilasiga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turlarni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1451610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tojdor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chittak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51610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chittak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1451610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lazorevka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chittagi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1451610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moskovka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chittagi</a:t>
            </a:r>
            <a:endParaRPr lang="ru-RU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xmlns="" id="{89472B76-2C7B-49B3-B9D3-A4110ED8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36" y="171367"/>
            <a:ext cx="8735696" cy="612382"/>
          </a:xfrm>
        </p:spPr>
        <p:txBody>
          <a:bodyPr>
            <a:no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Morfologik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mezon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06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4402" y="1447551"/>
            <a:ext cx="1021936" cy="635157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51561" y="1447435"/>
            <a:ext cx="1021936" cy="635157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200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08B4B6-D191-44FC-BBA6-DDC62017DD1B}"/>
              </a:ext>
            </a:extLst>
          </p:cNvPr>
          <p:cNvSpPr txBox="1"/>
          <p:nvPr/>
        </p:nvSpPr>
        <p:spPr>
          <a:xfrm>
            <a:off x="337734" y="999215"/>
            <a:ext cx="8349066" cy="2252284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4298">
              <a:spcAft>
                <a:spcPts val="149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Professor 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Sh.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Azimova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muhandisligi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usullarini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qo‘llab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ishlarni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oshirdilar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kern="0" spc="-52" dirty="0">
              <a:solidFill>
                <a:srgbClr val="002060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3FA04D0-208E-45C5-904F-7C02AB3B7BB1}"/>
              </a:ext>
            </a:extLst>
          </p:cNvPr>
          <p:cNvSpPr/>
          <p:nvPr/>
        </p:nvSpPr>
        <p:spPr>
          <a:xfrm>
            <a:off x="337733" y="82302"/>
            <a:ext cx="8710492" cy="732873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3800" b="1" kern="800" spc="-40" dirty="0" err="1">
                <a:solidFill>
                  <a:srgbClr val="FEFEFE"/>
                </a:solidFill>
                <a:latin typeface="Arial"/>
                <a:ea typeface="+mj-ea"/>
                <a:cs typeface="Arial"/>
              </a:rPr>
              <a:t>O‘tilgan</a:t>
            </a:r>
            <a:r>
              <a:rPr lang="en-US" sz="3800" b="1" kern="800" spc="-40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800" b="1" kern="800" spc="-40" dirty="0" err="1" smtClean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mavzuni</a:t>
            </a:r>
            <a:r>
              <a:rPr lang="en-US" sz="3800" b="1" kern="800" spc="-40" dirty="0" smtClean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800" b="1" kern="800" spc="-40" dirty="0" err="1">
                <a:solidFill>
                  <a:srgbClr val="FEFEFE"/>
                </a:solidFill>
                <a:latin typeface="Arial"/>
                <a:ea typeface="+mj-ea"/>
                <a:cs typeface="Arial"/>
              </a:rPr>
              <a:t>mustahkamlash</a:t>
            </a:r>
            <a:r>
              <a:rPr lang="en-US" sz="3800" b="1" kern="800" spc="-40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63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227703" y="171249"/>
            <a:ext cx="8733651" cy="613171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Morfologik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mezon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755" y="957067"/>
            <a:ext cx="6336446" cy="2177905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indent="355600" algn="just"/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dimorfizm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hodisasini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ko‘rish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0AD1DE6C-0CCF-4E8B-86F2-FFB81D1469CF}"/>
              </a:ext>
            </a:extLst>
          </p:cNvPr>
          <p:cNvSpPr/>
          <p:nvPr/>
        </p:nvSpPr>
        <p:spPr>
          <a:xfrm>
            <a:off x="227702" y="3133691"/>
            <a:ext cx="2476683" cy="163301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45161" tIns="72581" rIns="145161" bIns="725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2CFF9164-A1AA-4A7F-B504-80A7E3489A68}"/>
              </a:ext>
            </a:extLst>
          </p:cNvPr>
          <p:cNvSpPr/>
          <p:nvPr/>
        </p:nvSpPr>
        <p:spPr>
          <a:xfrm>
            <a:off x="2878293" y="3125771"/>
            <a:ext cx="2608610" cy="16409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45161" tIns="72581" rIns="145161" bIns="725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xmlns="" id="{EA1965B7-EF10-4DF1-BE46-0321CCE4BE2D}"/>
              </a:ext>
            </a:extLst>
          </p:cNvPr>
          <p:cNvSpPr/>
          <p:nvPr/>
        </p:nvSpPr>
        <p:spPr>
          <a:xfrm>
            <a:off x="5660812" y="3131211"/>
            <a:ext cx="3317711" cy="163301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45161" tIns="72581" rIns="145161" bIns="725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B091A4-BC9B-4A09-A5AC-4589039E7D06}"/>
              </a:ext>
            </a:extLst>
          </p:cNvPr>
          <p:cNvSpPr txBox="1"/>
          <p:nvPr/>
        </p:nvSpPr>
        <p:spPr>
          <a:xfrm>
            <a:off x="5832523" y="4668584"/>
            <a:ext cx="3101618" cy="392801"/>
          </a:xfrm>
          <a:prstGeom prst="rect">
            <a:avLst/>
          </a:prstGeom>
          <a:noFill/>
        </p:spPr>
        <p:txBody>
          <a:bodyPr wrap="none" lIns="145161" tIns="72581" rIns="145161" bIns="72581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Ona         </a:t>
            </a:r>
            <a:r>
              <a:rPr lang="en-US" sz="1600" b="1" dirty="0" err="1">
                <a:solidFill>
                  <a:srgbClr val="C00000"/>
                </a:solidFill>
              </a:rPr>
              <a:t>ishchi</a:t>
            </a:r>
            <a:r>
              <a:rPr lang="en-US" sz="1600" b="1" dirty="0">
                <a:solidFill>
                  <a:srgbClr val="C00000"/>
                </a:solidFill>
              </a:rPr>
              <a:t>            </a:t>
            </a:r>
            <a:r>
              <a:rPr lang="en-US" sz="1600" b="1" dirty="0" err="1">
                <a:solidFill>
                  <a:srgbClr val="C00000"/>
                </a:solidFill>
              </a:rPr>
              <a:t>erkagi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9D8AC3-D4CB-468F-BE75-8C1CC080A864}"/>
              </a:ext>
            </a:extLst>
          </p:cNvPr>
          <p:cNvSpPr txBox="1"/>
          <p:nvPr/>
        </p:nvSpPr>
        <p:spPr>
          <a:xfrm>
            <a:off x="842412" y="4690654"/>
            <a:ext cx="1195648" cy="392801"/>
          </a:xfrm>
          <a:prstGeom prst="rect">
            <a:avLst/>
          </a:prstGeom>
          <a:noFill/>
        </p:spPr>
        <p:txBody>
          <a:bodyPr wrap="none" lIns="145161" tIns="72581" rIns="145161" bIns="72581" rtlCol="0">
            <a:spAutoFit/>
          </a:bodyPr>
          <a:lstStyle/>
          <a:p>
            <a:r>
              <a:rPr lang="en-US" sz="1600" b="1" dirty="0" err="1" smtClean="0">
                <a:solidFill>
                  <a:srgbClr val="C00000"/>
                </a:solidFill>
              </a:rPr>
              <a:t>Qirg‘ovul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xmlns="" id="{CC83FF00-4211-448B-AEDD-13B4C58AE68F}"/>
              </a:ext>
            </a:extLst>
          </p:cNvPr>
          <p:cNvSpPr/>
          <p:nvPr/>
        </p:nvSpPr>
        <p:spPr>
          <a:xfrm>
            <a:off x="6656085" y="971091"/>
            <a:ext cx="2298602" cy="1741629"/>
          </a:xfrm>
          <a:prstGeom prst="rect">
            <a:avLst/>
          </a:prstGeom>
          <a:blipFill>
            <a:blip r:embed="rId6"/>
            <a:srcRect/>
            <a:stretch>
              <a:fillRect b="-1807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45161" tIns="72581" rIns="145161" bIns="725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7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227703" y="171249"/>
            <a:ext cx="8733651" cy="613171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Fiziologik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mezon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702" y="1000533"/>
            <a:ext cx="8733651" cy="3747565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indent="355600" algn="just">
              <a:spcAft>
                <a:spcPts val="12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Fiziologik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individlarda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hayotiy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ayirish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rivojlanishning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o‘xshashligini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ettiradi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5600" algn="just"/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Aslida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vakillari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chatishmaydi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chatishsa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bermaydi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bepusht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57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>
            <a:extLst>
              <a:ext uri="{FF2B5EF4-FFF2-40B4-BE49-F238E27FC236}">
                <a16:creationId xmlns:a16="http://schemas.microsoft.com/office/drawing/2014/main" xmlns="" id="{6C396C54-9964-420C-BB69-7C79F095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03" y="171249"/>
            <a:ext cx="8733651" cy="613171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Fiziologik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mezon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79FC70E-F3E9-4513-A422-4E818A9AF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2" y="938256"/>
            <a:ext cx="1958359" cy="3712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D3AD32-4997-4DCE-AB82-C9854C747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937" y="938256"/>
            <a:ext cx="2171764" cy="3712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708A60E-DF51-4EDE-B043-4E08964D1384}"/>
              </a:ext>
            </a:extLst>
          </p:cNvPr>
          <p:cNvCxnSpPr>
            <a:cxnSpLocks/>
          </p:cNvCxnSpPr>
          <p:nvPr/>
        </p:nvCxnSpPr>
        <p:spPr>
          <a:xfrm flipH="1">
            <a:off x="4549471" y="924167"/>
            <a:ext cx="22529" cy="404808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51DCF31-9BF3-42F5-86DB-C2D9F34F9DD8}"/>
              </a:ext>
            </a:extLst>
          </p:cNvPr>
          <p:cNvSpPr txBox="1"/>
          <p:nvPr/>
        </p:nvSpPr>
        <p:spPr>
          <a:xfrm>
            <a:off x="579692" y="4628142"/>
            <a:ext cx="3306508" cy="423641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Terak</a:t>
            </a:r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Tol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B306AF-CABC-46F3-9058-7C85195A6F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7" t="7668" r="42024" b="7668"/>
          <a:stretch/>
        </p:blipFill>
        <p:spPr>
          <a:xfrm>
            <a:off x="5660812" y="878251"/>
            <a:ext cx="3266434" cy="2298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C7EE99-1F71-43E2-B468-D6A5B0B1D6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59" r="15199"/>
          <a:stretch/>
        </p:blipFill>
        <p:spPr>
          <a:xfrm>
            <a:off x="4662115" y="2641914"/>
            <a:ext cx="3176319" cy="2298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5699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>
            <a:extLst>
              <a:ext uri="{FF2B5EF4-FFF2-40B4-BE49-F238E27FC236}">
                <a16:creationId xmlns:a16="http://schemas.microsoft.com/office/drawing/2014/main" xmlns="" id="{633F70CE-EA0F-4EDC-B5B4-6C923E0B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03" y="171249"/>
            <a:ext cx="8733651" cy="613171"/>
          </a:xfrm>
        </p:spPr>
        <p:txBody>
          <a:bodyPr>
            <a:no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Biokimyoviy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mezon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DD9245A-84DE-4FE4-BD04-617747BA1F20}"/>
              </a:ext>
            </a:extLst>
          </p:cNvPr>
          <p:cNvSpPr txBox="1"/>
          <p:nvPr/>
        </p:nvSpPr>
        <p:spPr>
          <a:xfrm>
            <a:off x="152400" y="849866"/>
            <a:ext cx="5105401" cy="4209230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indent="355600" algn="just"/>
            <a:r>
              <a:rPr lang="ru-RU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(DNK, RNK)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hujayradagi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oqsillarning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xosligidadir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046D9A-4C77-462E-BD62-1731AE35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224" y="990129"/>
            <a:ext cx="3583130" cy="3879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48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7703" y="171249"/>
            <a:ext cx="8733651" cy="613171"/>
          </a:xfrm>
        </p:spPr>
        <p:txBody>
          <a:bodyPr>
            <a:no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Geografik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mezon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935805"/>
            <a:ext cx="5181600" cy="4055230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indent="355600" algn="just"/>
            <a:r>
              <a:rPr lang="en-US" sz="2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r>
              <a:rPr lang="en-US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arealiga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Tur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hudud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yoppasiga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5600" algn="just"/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turning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turlarning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ishg‘ol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nihoyatda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egallashi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08B68F-42FD-4E1E-971F-0163D85AC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916" y="922385"/>
            <a:ext cx="2446438" cy="1951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1EC10B-5482-4C80-8DA4-6D82359FE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831" y="2934642"/>
            <a:ext cx="2446438" cy="2056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F31328-B2A6-4F16-A879-422F684F91D2}"/>
              </a:ext>
            </a:extLst>
          </p:cNvPr>
          <p:cNvSpPr txBox="1"/>
          <p:nvPr/>
        </p:nvSpPr>
        <p:spPr>
          <a:xfrm>
            <a:off x="6719143" y="4561471"/>
            <a:ext cx="2317750" cy="438967"/>
          </a:xfrm>
          <a:prstGeom prst="rect">
            <a:avLst/>
          </a:prstGeom>
          <a:solidFill>
            <a:schemeClr val="tx1"/>
          </a:solidFill>
        </p:spPr>
        <p:txBody>
          <a:bodyPr wrap="none" lIns="145161" tIns="72581" rIns="145161" bIns="72581" rtlCol="0">
            <a:spAutoFit/>
          </a:bodyPr>
          <a:lstStyle/>
          <a:p>
            <a:r>
              <a:rPr lang="en-US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Evropa</a:t>
            </a: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qarag‘ayi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0C312D-DF5D-46F6-A225-AE4690A822CD}"/>
              </a:ext>
            </a:extLst>
          </p:cNvPr>
          <p:cNvSpPr txBox="1"/>
          <p:nvPr/>
        </p:nvSpPr>
        <p:spPr>
          <a:xfrm>
            <a:off x="5566230" y="952865"/>
            <a:ext cx="2030812" cy="438967"/>
          </a:xfrm>
          <a:prstGeom prst="rect">
            <a:avLst/>
          </a:prstGeom>
          <a:solidFill>
            <a:schemeClr val="tx1"/>
          </a:solidFill>
        </p:spPr>
        <p:txBody>
          <a:bodyPr wrap="none" lIns="145161" tIns="72581" rIns="145161" bIns="72581" rtlCol="0">
            <a:spAutoFit/>
          </a:bodyPr>
          <a:lstStyle/>
          <a:p>
            <a:r>
              <a:rPr lang="en-US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qarag‘ayi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079" y="31502"/>
            <a:ext cx="8751380" cy="830589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4400" b="1" kern="0" dirty="0" err="1">
                <a:latin typeface="Arial" pitchFamily="34" charset="0"/>
                <a:cs typeface="Arial" pitchFamily="34" charset="0"/>
              </a:rPr>
              <a:t>Ekologik</a:t>
            </a:r>
            <a:r>
              <a:rPr lang="en-US" sz="4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kern="0" dirty="0" err="1" smtClean="0">
                <a:latin typeface="Arial" pitchFamily="34" charset="0"/>
                <a:cs typeface="Arial" pitchFamily="34" charset="0"/>
              </a:rPr>
              <a:t>mezon</a:t>
            </a:r>
            <a:r>
              <a:rPr lang="en-US" sz="4400" b="1" kern="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44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E585BA-E308-4DB4-80D4-96C6B8208EE5}"/>
              </a:ext>
            </a:extLst>
          </p:cNvPr>
          <p:cNvSpPr/>
          <p:nvPr/>
        </p:nvSpPr>
        <p:spPr>
          <a:xfrm>
            <a:off x="190549" y="935660"/>
            <a:ext cx="8782910" cy="1300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biogeosenozda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funksiyasini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A5F0FA-778F-4AA7-9FD0-D3828BEC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80" y="2205941"/>
            <a:ext cx="1910646" cy="2419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F78C9F-A5A5-4F3F-918B-0E7F658C1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07" y="3028950"/>
            <a:ext cx="2438400" cy="18285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4054F90-455D-444B-A2F3-B55D900023FD}"/>
              </a:ext>
            </a:extLst>
          </p:cNvPr>
          <p:cNvSpPr/>
          <p:nvPr/>
        </p:nvSpPr>
        <p:spPr>
          <a:xfrm>
            <a:off x="6344344" y="2503430"/>
            <a:ext cx="2418656" cy="4523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2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Marvaridgul</a:t>
            </a: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3F3F12-4695-44FD-8AED-9B595A4520E0}"/>
              </a:ext>
            </a:extLst>
          </p:cNvPr>
          <p:cNvSpPr/>
          <p:nvPr/>
        </p:nvSpPr>
        <p:spPr>
          <a:xfrm>
            <a:off x="222079" y="4538678"/>
            <a:ext cx="3111581" cy="4523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Vladimir Komarov </a:t>
            </a:r>
            <a:endParaRPr lang="ru-RU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D77EC5-08B7-4BCD-A3FE-7AF560E70986}"/>
              </a:ext>
            </a:extLst>
          </p:cNvPr>
          <p:cNvSpPr txBox="1">
            <a:spLocks/>
          </p:cNvSpPr>
          <p:nvPr/>
        </p:nvSpPr>
        <p:spPr>
          <a:xfrm>
            <a:off x="95776" y="31502"/>
            <a:ext cx="8952448" cy="791641"/>
          </a:xfrm>
          <a:prstGeom prst="rect">
            <a:avLst/>
          </a:prstGeom>
          <a:solidFill>
            <a:srgbClr val="0070C0"/>
          </a:solidFill>
        </p:spPr>
        <p:txBody>
          <a:bodyPr lIns="145161" tIns="72581" rIns="145161" bIns="72581" anchor="ctr">
            <a:norm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1323" kern="800" spc="-25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18D55D-010F-4B27-A5B3-CDC2F1AEDAAC}"/>
              </a:ext>
            </a:extLst>
          </p:cNvPr>
          <p:cNvSpPr/>
          <p:nvPr/>
        </p:nvSpPr>
        <p:spPr>
          <a:xfrm>
            <a:off x="95776" y="878252"/>
            <a:ext cx="8952448" cy="4167892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455753-3EC9-408E-8E40-1CC3E8353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94" r="6339"/>
          <a:stretch/>
        </p:blipFill>
        <p:spPr>
          <a:xfrm>
            <a:off x="746760" y="1268612"/>
            <a:ext cx="7696200" cy="3429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1CFE94-C44C-410A-8E75-F912952840BC}"/>
              </a:ext>
            </a:extLst>
          </p:cNvPr>
          <p:cNvSpPr txBox="1"/>
          <p:nvPr/>
        </p:nvSpPr>
        <p:spPr>
          <a:xfrm>
            <a:off x="340556" y="817502"/>
            <a:ext cx="8731365" cy="423579"/>
          </a:xfrm>
          <a:prstGeom prst="rect">
            <a:avLst/>
          </a:prstGeom>
          <a:noFill/>
        </p:spPr>
        <p:txBody>
          <a:bodyPr wrap="none" lIns="145161" tIns="72581" rIns="145161" bIns="72581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zaharli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ayiqtovon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achishtiruvchi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ayiqtovon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sudraluvchi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ayiqtovon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5D1A03-7BFD-4F06-9415-823903FCC594}"/>
              </a:ext>
            </a:extLst>
          </p:cNvPr>
          <p:cNvSpPr txBox="1"/>
          <p:nvPr/>
        </p:nvSpPr>
        <p:spPr>
          <a:xfrm>
            <a:off x="269436" y="4556277"/>
            <a:ext cx="8898077" cy="423579"/>
          </a:xfrm>
          <a:prstGeom prst="rect">
            <a:avLst/>
          </a:prstGeom>
          <a:noFill/>
        </p:spPr>
        <p:txBody>
          <a:bodyPr wrap="none" lIns="145161" tIns="72581" rIns="145161" bIns="72581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yaylovda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Botqoqlikda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ariq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chetlarida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7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DA7D9-4410-4D90-ACFF-E7474E5FB48B}"/>
              </a:ext>
            </a:extLst>
          </p:cNvPr>
          <p:cNvSpPr txBox="1">
            <a:spLocks/>
          </p:cNvSpPr>
          <p:nvPr/>
        </p:nvSpPr>
        <p:spPr>
          <a:xfrm>
            <a:off x="95776" y="31502"/>
            <a:ext cx="8952448" cy="791641"/>
          </a:xfrm>
          <a:prstGeom prst="rect">
            <a:avLst/>
          </a:prstGeom>
          <a:solidFill>
            <a:srgbClr val="0070C0"/>
          </a:solidFill>
        </p:spPr>
        <p:txBody>
          <a:bodyPr lIns="145161" tIns="72581" rIns="145161" bIns="72581" anchor="ctr">
            <a:norm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1323" kern="800" spc="-25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159159F-2B0D-46B0-B1E0-201406B3D476}"/>
              </a:ext>
            </a:extLst>
          </p:cNvPr>
          <p:cNvSpPr/>
          <p:nvPr/>
        </p:nvSpPr>
        <p:spPr>
          <a:xfrm>
            <a:off x="95776" y="878252"/>
            <a:ext cx="8952448" cy="4167892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C3D090-8643-49BD-AEC1-9A947F40C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53" b="8881"/>
          <a:stretch/>
        </p:blipFill>
        <p:spPr>
          <a:xfrm flipH="1">
            <a:off x="216755" y="2813678"/>
            <a:ext cx="4005735" cy="217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70A865-9D87-4CFD-B98D-B52774039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5" b="49327"/>
          <a:stretch/>
        </p:blipFill>
        <p:spPr>
          <a:xfrm>
            <a:off x="5108454" y="2813678"/>
            <a:ext cx="3818793" cy="217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A5F4C1-112F-4745-BC4D-10015FD416C4}"/>
              </a:ext>
            </a:extLst>
          </p:cNvPr>
          <p:cNvSpPr/>
          <p:nvPr/>
        </p:nvSpPr>
        <p:spPr>
          <a:xfrm>
            <a:off x="50802" y="905847"/>
            <a:ext cx="9048223" cy="1885517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kariotip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bo‘yoqlar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bo‘yalishi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ifodalanadi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kalamushning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qiyofadosh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0F3B4B-C855-46CA-ACBC-6DEC5A58D40D}"/>
              </a:ext>
            </a:extLst>
          </p:cNvPr>
          <p:cNvSpPr txBox="1"/>
          <p:nvPr/>
        </p:nvSpPr>
        <p:spPr>
          <a:xfrm>
            <a:off x="238015" y="4597662"/>
            <a:ext cx="2250299" cy="423641"/>
          </a:xfrm>
          <a:prstGeom prst="rect">
            <a:avLst/>
          </a:prstGeom>
          <a:noFill/>
        </p:spPr>
        <p:txBody>
          <a:bodyPr wrap="none" lIns="145161" tIns="72581" rIns="145161" bIns="72581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38 ta </a:t>
            </a:r>
            <a:r>
              <a:rPr lang="en-US" b="1" dirty="0" err="1">
                <a:solidFill>
                  <a:srgbClr val="002060"/>
                </a:solidFill>
              </a:rPr>
              <a:t>xromosoma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2F9BF4-75AB-4C92-9F50-68F273CD395D}"/>
              </a:ext>
            </a:extLst>
          </p:cNvPr>
          <p:cNvSpPr txBox="1"/>
          <p:nvPr/>
        </p:nvSpPr>
        <p:spPr>
          <a:xfrm>
            <a:off x="5154718" y="4577342"/>
            <a:ext cx="2186673" cy="423641"/>
          </a:xfrm>
          <a:prstGeom prst="rect">
            <a:avLst/>
          </a:prstGeom>
          <a:noFill/>
        </p:spPr>
        <p:txBody>
          <a:bodyPr wrap="none" lIns="145161" tIns="72581" rIns="145161" bIns="72581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42 ta </a:t>
            </a:r>
            <a:r>
              <a:rPr lang="en-US" b="1" dirty="0" err="1">
                <a:solidFill>
                  <a:srgbClr val="002060"/>
                </a:solidFill>
              </a:rPr>
              <a:t>xromosoma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BB141-D095-4E1E-8A88-6E9E72CE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76" y="31502"/>
            <a:ext cx="8952448" cy="791641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B58B34-EA85-4189-BCAE-3996DC965080}"/>
              </a:ext>
            </a:extLst>
          </p:cNvPr>
          <p:cNvSpPr/>
          <p:nvPr/>
        </p:nvSpPr>
        <p:spPr>
          <a:xfrm>
            <a:off x="95776" y="878252"/>
            <a:ext cx="8952448" cy="4167892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3D0FAF-9C8B-4A44-9E34-B3A019950B39}"/>
              </a:ext>
            </a:extLst>
          </p:cNvPr>
          <p:cNvSpPr/>
          <p:nvPr/>
        </p:nvSpPr>
        <p:spPr>
          <a:xfrm>
            <a:off x="165951" y="935805"/>
            <a:ext cx="4113291" cy="40552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r>
              <a:rPr lang="en-US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sanaladi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farqlanishi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C88567-73EB-4CD3-A001-790C5881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50" y="2808480"/>
            <a:ext cx="2381774" cy="216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F72F3D-241E-482D-8C30-30CA525A3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325" y="944172"/>
            <a:ext cx="2381774" cy="216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3B1469D-0897-46A5-BDE2-60BD6D594189}"/>
              </a:ext>
            </a:extLst>
          </p:cNvPr>
          <p:cNvSpPr txBox="1"/>
          <p:nvPr/>
        </p:nvSpPr>
        <p:spPr>
          <a:xfrm>
            <a:off x="6890922" y="3295624"/>
            <a:ext cx="2056644" cy="1685462"/>
          </a:xfrm>
          <a:prstGeom prst="rect">
            <a:avLst/>
          </a:prstGeom>
          <a:solidFill>
            <a:schemeClr val="bg1"/>
          </a:solidFill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turpda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0835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C37D96-EF68-4CBC-AC59-34C36BC261FB}"/>
              </a:ext>
            </a:extLst>
          </p:cNvPr>
          <p:cNvSpPr/>
          <p:nvPr/>
        </p:nvSpPr>
        <p:spPr>
          <a:xfrm>
            <a:off x="95776" y="878252"/>
            <a:ext cx="8952448" cy="4167892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ru-RU" dirty="0">
              <a:highlight>
                <a:srgbClr val="FFFFFF"/>
              </a:highligh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6E0EF22-75A5-48CC-ACE2-E0E4BE6B7207}"/>
              </a:ext>
            </a:extLst>
          </p:cNvPr>
          <p:cNvSpPr txBox="1">
            <a:spLocks/>
          </p:cNvSpPr>
          <p:nvPr/>
        </p:nvSpPr>
        <p:spPr>
          <a:xfrm>
            <a:off x="95776" y="31502"/>
            <a:ext cx="8952448" cy="791641"/>
          </a:xfrm>
          <a:prstGeom prst="rect">
            <a:avLst/>
          </a:prstGeom>
          <a:solidFill>
            <a:srgbClr val="0070C0"/>
          </a:solidFill>
        </p:spPr>
        <p:txBody>
          <a:bodyPr lIns="145161" tIns="72581" rIns="145161" bIns="72581" anchor="ctr">
            <a:norm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1323" kern="800" spc="-25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Etologik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4E856A-FC33-401F-94BF-219B3E474DF3}"/>
              </a:ext>
            </a:extLst>
          </p:cNvPr>
          <p:cNvSpPr/>
          <p:nvPr/>
        </p:nvSpPr>
        <p:spPr>
          <a:xfrm>
            <a:off x="95776" y="874845"/>
            <a:ext cx="8952448" cy="4163064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indent="355600" algn="just"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individlar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individlardan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xulq-atvori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xatti-harakati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qayd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mezonlardan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birontasi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ham har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yoqlama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hisoblanmaydi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bois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turlarni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aniqlashda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hammasidan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ko‘pchiligidan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talab </a:t>
            </a:r>
            <a:r>
              <a:rPr lang="en-US" sz="3200" b="1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32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5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63232B-8CCC-4772-A2C1-454C095A907C}"/>
              </a:ext>
            </a:extLst>
          </p:cNvPr>
          <p:cNvSpPr txBox="1"/>
          <p:nvPr/>
        </p:nvSpPr>
        <p:spPr>
          <a:xfrm>
            <a:off x="304800" y="887455"/>
            <a:ext cx="8534400" cy="3452613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98">
              <a:spcAft>
                <a:spcPts val="149"/>
              </a:spcAft>
              <a:defRPr/>
            </a:pP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Sh. </a:t>
            </a:r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Azimova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rahbarligida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xalqimizda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kasallik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jigar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xavfli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gepatit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xastaligini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tashxis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xastalikning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vaksina</a:t>
            </a:r>
            <a:r>
              <a:rPr lang="en-US" sz="29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29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loyihalarni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muvaffaqiyatli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yakunladilar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b="1" kern="0" spc="-52" dirty="0">
              <a:solidFill>
                <a:srgbClr val="002060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F30BBF-3C2F-496C-BC59-2EA1AA52E56C}"/>
              </a:ext>
            </a:extLst>
          </p:cNvPr>
          <p:cNvSpPr/>
          <p:nvPr/>
        </p:nvSpPr>
        <p:spPr>
          <a:xfrm>
            <a:off x="579692" y="61982"/>
            <a:ext cx="8432127" cy="732873"/>
          </a:xfrm>
          <a:prstGeom prst="rect">
            <a:avLst/>
          </a:prstGeom>
        </p:spPr>
        <p:txBody>
          <a:bodyPr wrap="none" lIns="145161" tIns="72581" rIns="145161" bIns="72581">
            <a:spAutoFit/>
          </a:bodyPr>
          <a:lstStyle/>
          <a:p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678" y="30480"/>
            <a:ext cx="8802323" cy="823688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4400" b="1" kern="0" dirty="0" err="1">
                <a:latin typeface="Arial" pitchFamily="34" charset="0"/>
                <a:cs typeface="Arial" pitchFamily="34" charset="0"/>
              </a:rPr>
              <a:t>Mustahkamlash</a:t>
            </a:r>
            <a:r>
              <a:rPr lang="en-US" sz="4400" b="1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0038" y="1452736"/>
            <a:ext cx="7531333" cy="635157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deganda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tushuniladi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4402" y="1447551"/>
            <a:ext cx="1021936" cy="635157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68131" y="777607"/>
            <a:ext cx="2515120" cy="830589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4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565327-0EBD-4523-B50D-582D2C084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6" r="20351"/>
          <a:stretch/>
        </p:blipFill>
        <p:spPr>
          <a:xfrm>
            <a:off x="821651" y="2258702"/>
            <a:ext cx="3024476" cy="2610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0BF26F-3CE8-457B-880C-57618900D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917" y="2258702"/>
            <a:ext cx="3412748" cy="2610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879186" y="1686460"/>
            <a:ext cx="380693" cy="543880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0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6303068" y="1726857"/>
            <a:ext cx="506469" cy="451420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00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757287"/>
            <a:ext cx="8915400" cy="2369622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>
              <a:defRPr/>
            </a:pPr>
            <a:r>
              <a:rPr lang="en-US" sz="2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Tur-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etologik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chatishib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arealiga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populatsiyalar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tushuniladi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88D85EF-FE2F-47E8-9906-D0B659A4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3" y="152466"/>
            <a:ext cx="7772401" cy="613171"/>
          </a:xfrm>
        </p:spPr>
        <p:txBody>
          <a:bodyPr>
            <a:normAutofit/>
          </a:bodyPr>
          <a:lstStyle/>
          <a:p>
            <a:r>
              <a:rPr lang="en-US" sz="4400" dirty="0" err="1"/>
              <a:t>Mustahkamlash</a:t>
            </a:r>
            <a:r>
              <a:rPr lang="en-US" sz="4400" dirty="0"/>
              <a:t> </a:t>
            </a:r>
            <a:endParaRPr lang="ru-RU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7003D3-233A-4603-8F8B-3C80E6121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96"/>
          <a:stretch/>
        </p:blipFill>
        <p:spPr>
          <a:xfrm>
            <a:off x="5710441" y="3065946"/>
            <a:ext cx="3145686" cy="1864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3F7484-AD7E-4C1A-98D8-70F74926E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3" t="20415" r="12015" b="13492"/>
          <a:stretch/>
        </p:blipFill>
        <p:spPr>
          <a:xfrm>
            <a:off x="266613" y="3065949"/>
            <a:ext cx="2903497" cy="18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70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678" y="0"/>
            <a:ext cx="8802323" cy="879448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4800" b="1" kern="0" dirty="0" err="1">
                <a:latin typeface="Arial" pitchFamily="34" charset="0"/>
                <a:cs typeface="Arial" pitchFamily="34" charset="0"/>
              </a:rPr>
              <a:t>Mustahkamlash</a:t>
            </a:r>
            <a:r>
              <a:rPr lang="en-US" sz="4800" b="1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5775" y="757288"/>
            <a:ext cx="8802321" cy="1685462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tushunchasini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fanga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kiritgan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7FD7A5-60EF-4681-86DC-247AE863F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30"/>
          <a:stretch/>
        </p:blipFill>
        <p:spPr>
          <a:xfrm>
            <a:off x="1240895" y="2369609"/>
            <a:ext cx="6804451" cy="2564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12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6835" y="1241144"/>
            <a:ext cx="4950060" cy="3078066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atamasini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sistematik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fanga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botanigi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Djon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Rey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kiritgan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BAA2777-18F1-4A44-AB30-2F750B42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3" y="152466"/>
            <a:ext cx="7772401" cy="613171"/>
          </a:xfrm>
        </p:spPr>
        <p:txBody>
          <a:bodyPr>
            <a:normAutofit fontScale="90000"/>
          </a:bodyPr>
          <a:lstStyle/>
          <a:p>
            <a:r>
              <a:rPr lang="en-US" sz="5100" dirty="0" err="1"/>
              <a:t>Mustahkamlash</a:t>
            </a:r>
            <a:r>
              <a:rPr lang="en-US" sz="5100" dirty="0"/>
              <a:t> </a:t>
            </a:r>
            <a:endParaRPr lang="ru-RU" sz="51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A751FED-F57C-47A5-BC89-E724530A4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4929" r="7442" b="16129"/>
          <a:stretch/>
        </p:blipFill>
        <p:spPr bwMode="auto">
          <a:xfrm>
            <a:off x="5328354" y="1159864"/>
            <a:ext cx="3508393" cy="3507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8889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678" y="0"/>
            <a:ext cx="8802323" cy="879448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4800" b="1" kern="0" dirty="0" err="1">
                <a:latin typeface="Arial" pitchFamily="34" charset="0"/>
                <a:cs typeface="Arial" pitchFamily="34" charset="0"/>
              </a:rPr>
              <a:t>Mustahkamlash</a:t>
            </a:r>
            <a:r>
              <a:rPr lang="en-US" sz="4800" b="1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95512" y="909688"/>
            <a:ext cx="6515265" cy="1408464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marL="425907" indent="-425907"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5907" indent="-425907" algn="ctr"/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mezonlari</a:t>
            </a:r>
            <a:r>
              <a:rPr lang="en-US" sz="3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800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66041A-F89D-4AFF-B17F-F6FF0C00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13" y="2560634"/>
            <a:ext cx="8049775" cy="217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52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678" y="0"/>
            <a:ext cx="8802323" cy="879448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4800" b="1" kern="0" dirty="0" err="1">
                <a:latin typeface="Arial" pitchFamily="34" charset="0"/>
                <a:cs typeface="Arial" pitchFamily="34" charset="0"/>
              </a:rPr>
              <a:t>Mustahkamlash</a:t>
            </a:r>
            <a:r>
              <a:rPr lang="en-US" sz="4800" b="1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6754" y="1029695"/>
            <a:ext cx="8710492" cy="3162790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mezonlari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amaliyotda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turlarini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biridan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farqlashda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mezonlaridan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0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079" y="71187"/>
            <a:ext cx="8751380" cy="732873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3800" b="1" kern="0" dirty="0" err="1">
                <a:latin typeface="Arial" pitchFamily="34" charset="0"/>
                <a:cs typeface="Arial" pitchFamily="34" charset="0"/>
              </a:rPr>
              <a:t>Mustaqil</a:t>
            </a:r>
            <a:r>
              <a:rPr lang="en-US" sz="3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kern="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38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kern="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8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kern="0" dirty="0" err="1" smtClean="0">
                <a:latin typeface="Arial" pitchFamily="34" charset="0"/>
                <a:cs typeface="Arial" pitchFamily="34" charset="0"/>
              </a:rPr>
              <a:t>topshiriqlar</a:t>
            </a:r>
            <a:r>
              <a:rPr lang="en-US" sz="3800" b="1" kern="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8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800" y="1255739"/>
            <a:ext cx="9171550" cy="639022"/>
          </a:xfrm>
          <a:prstGeom prst="rect">
            <a:avLst/>
          </a:prstGeom>
        </p:spPr>
        <p:txBody>
          <a:bodyPr wrap="none" lIns="145161" tIns="72581" rIns="145161" bIns="72581">
            <a:spAutoFit/>
          </a:bodyPr>
          <a:lstStyle/>
          <a:p>
            <a:pPr marL="272177" indent="-272177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35 - §.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rasmni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960" y="2343131"/>
            <a:ext cx="9147504" cy="639022"/>
          </a:xfrm>
          <a:prstGeom prst="rect">
            <a:avLst/>
          </a:prstGeom>
        </p:spPr>
        <p:txBody>
          <a:bodyPr wrap="none" lIns="145161" tIns="72581" rIns="145161" bIns="72581">
            <a:spAutoFit/>
          </a:bodyPr>
          <a:lstStyle/>
          <a:p>
            <a:pPr marL="272177" indent="-272177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678" y="50801"/>
            <a:ext cx="8802323" cy="732873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800" b="1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5A8931E-5A2A-438A-9957-A99404046BD4}"/>
              </a:ext>
            </a:extLst>
          </p:cNvPr>
          <p:cNvSpPr/>
          <p:nvPr/>
        </p:nvSpPr>
        <p:spPr>
          <a:xfrm>
            <a:off x="228599" y="878251"/>
            <a:ext cx="8819625" cy="3224345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Professor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O.Odilova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g‘o‘za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ekiladigan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o‘nlab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to‘planib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gerbitsid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pestitsid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qoldiqlaridan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zararsizlantirish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ishlarni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oshirgan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678" y="60961"/>
            <a:ext cx="8802323" cy="732873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800" b="1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2153657-0165-4BE2-8DC3-4D6AC4EA1F4C}"/>
              </a:ext>
            </a:extLst>
          </p:cNvPr>
          <p:cNvSpPr/>
          <p:nvPr/>
        </p:nvSpPr>
        <p:spPr>
          <a:xfrm>
            <a:off x="95775" y="817292"/>
            <a:ext cx="8952450" cy="4152948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>
              <a:defRPr/>
            </a:pPr>
            <a:r>
              <a:rPr lang="en-US" sz="3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Odilova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to‘planib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pestitsid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qoldiqlarini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parchalab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zararsizlantiruvchi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bakteriyasi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shtammidan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funksiyani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bajaruvchi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genlar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guruhini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g‘o‘za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tomiri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tolachalari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rizosfera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bakteriyasiga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ko‘chirib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o‘tkazdi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5A98E0-BB91-4B7A-AB16-3968F93AE02B}"/>
              </a:ext>
            </a:extLst>
          </p:cNvPr>
          <p:cNvSpPr txBox="1"/>
          <p:nvPr/>
        </p:nvSpPr>
        <p:spPr>
          <a:xfrm>
            <a:off x="381000" y="1179228"/>
            <a:ext cx="8382000" cy="3237169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4298">
              <a:spcAft>
                <a:spcPts val="149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olimlarimiz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kardiomarkazi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hamkorlikda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kardiomiopatiya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kasalligining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irsiylanish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qonuniyatlari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moqda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900" b="1" kern="0" spc="-52" dirty="0">
              <a:solidFill>
                <a:srgbClr val="176490">
                  <a:lumMod val="50000"/>
                </a:srgb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110C4B6-5779-4663-BA48-2FFEC924C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59" y="209971"/>
            <a:ext cx="8362429" cy="613171"/>
          </a:xfrm>
        </p:spPr>
        <p:txBody>
          <a:bodyPr>
            <a:normAutofit/>
          </a:bodyPr>
          <a:lstStyle/>
          <a:p>
            <a:r>
              <a:rPr lang="en-US" dirty="0" err="1"/>
              <a:t>O‘tilgan</a:t>
            </a:r>
            <a:r>
              <a:rPr lang="en-US" dirty="0"/>
              <a:t> </a:t>
            </a:r>
            <a:r>
              <a:rPr lang="en-US" dirty="0" err="1"/>
              <a:t>mavzuni</a:t>
            </a:r>
            <a:r>
              <a:rPr lang="en-US" dirty="0"/>
              <a:t> </a:t>
            </a:r>
            <a:r>
              <a:rPr lang="en-US" dirty="0" err="1"/>
              <a:t>mustahkamlash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81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5A98E0-BB91-4B7A-AB16-3968F93AE02B}"/>
              </a:ext>
            </a:extLst>
          </p:cNvPr>
          <p:cNvSpPr txBox="1"/>
          <p:nvPr/>
        </p:nvSpPr>
        <p:spPr>
          <a:xfrm>
            <a:off x="95776" y="995167"/>
            <a:ext cx="5806996" cy="3753939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 defTabSz="914298">
              <a:spcAft>
                <a:spcPts val="149"/>
              </a:spcAft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98">
              <a:spcAft>
                <a:spcPts val="149"/>
              </a:spcAft>
              <a:defRPr/>
            </a:pP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Olimlarimiz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 smtClean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B.Irisboyev</a:t>
            </a:r>
            <a:r>
              <a:rPr lang="ru-RU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98">
              <a:spcAft>
                <a:spcPts val="149"/>
              </a:spcAft>
              <a:defRPr/>
            </a:pPr>
            <a:r>
              <a:rPr lang="ru-RU" sz="2900" b="1" dirty="0" err="1" smtClean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G.Hamidullayeva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  </a:t>
            </a:r>
            <a:r>
              <a:rPr lang="ru-RU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</a:t>
            </a:r>
            <a:r>
              <a:rPr lang="ru-RU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kardiomarkazi</a:t>
            </a:r>
            <a:r>
              <a:rPr lang="ru-RU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hamkorlikda</a:t>
            </a:r>
            <a:r>
              <a:rPr lang="ru-RU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kardiomiopatiya</a:t>
            </a:r>
            <a:r>
              <a:rPr lang="ru-RU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kasalligining</a:t>
            </a:r>
            <a:r>
              <a:rPr lang="ru-RU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irsiylanish</a:t>
            </a:r>
            <a:r>
              <a:rPr lang="ru-RU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qonuniyatlari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o‘rganmoqda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lar. </a:t>
            </a:r>
            <a:endParaRPr lang="en-US" sz="2500" b="1" kern="0" spc="-52" dirty="0">
              <a:solidFill>
                <a:srgbClr val="176490">
                  <a:lumMod val="50000"/>
                </a:srgb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7F3F09-36EB-414A-8D0A-31F928B5A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770" y="1181139"/>
            <a:ext cx="3024476" cy="362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xmlns="" id="{28FD9A0E-EEE0-4285-8521-D71A293F0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12" y="168528"/>
            <a:ext cx="8362677" cy="614901"/>
          </a:xfrm>
        </p:spPr>
        <p:txBody>
          <a:bodyPr>
            <a:normAutofit/>
          </a:bodyPr>
          <a:lstStyle/>
          <a:p>
            <a:r>
              <a:rPr lang="en-US" dirty="0" err="1"/>
              <a:t>O‘tilgan</a:t>
            </a:r>
            <a:r>
              <a:rPr lang="en-US" dirty="0"/>
              <a:t> </a:t>
            </a:r>
            <a:r>
              <a:rPr lang="en-US" dirty="0" err="1"/>
              <a:t>mavzuni</a:t>
            </a:r>
            <a:r>
              <a:rPr lang="en-US" dirty="0"/>
              <a:t> </a:t>
            </a:r>
            <a:r>
              <a:rPr lang="en-US" dirty="0" err="1"/>
              <a:t>mustahkamlash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4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541" y="21605"/>
            <a:ext cx="8802918" cy="765091"/>
          </a:xfrm>
          <a:prstGeom prst="rect">
            <a:avLst/>
          </a:prstGeom>
        </p:spPr>
        <p:txBody>
          <a:bodyPr vert="horz" wrap="square" lIns="0" tIns="26172" rIns="0" bIns="0" rtlCol="0" anchor="ctr">
            <a:spAutoFit/>
          </a:bodyPr>
          <a:lstStyle/>
          <a:p>
            <a:pPr marL="20131">
              <a:lnSpc>
                <a:spcPct val="100000"/>
              </a:lnSpc>
              <a:spcBef>
                <a:spcPts val="206"/>
              </a:spcBef>
            </a:pPr>
            <a:r>
              <a:rPr lang="en-US" sz="4800" dirty="0" err="1"/>
              <a:t>Dars</a:t>
            </a:r>
            <a:r>
              <a:rPr lang="en-US" sz="4800" dirty="0"/>
              <a:t> </a:t>
            </a:r>
            <a:r>
              <a:rPr lang="en-US" sz="4800" dirty="0" err="1"/>
              <a:t>rejasi</a:t>
            </a:r>
            <a:endParaRPr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1003589" y="1220824"/>
            <a:ext cx="5806994" cy="700577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tushunchasi</a:t>
            </a:r>
            <a:endParaRPr lang="en-US" sz="3600" b="1" kern="0" dirty="0">
              <a:solidFill>
                <a:srgbClr val="57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337734" y="1243777"/>
            <a:ext cx="675074" cy="674991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337734" y="2501581"/>
            <a:ext cx="675074" cy="674991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28" y="2495622"/>
            <a:ext cx="3996072" cy="700577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36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Tur </a:t>
            </a:r>
            <a:r>
              <a:rPr lang="en-US" sz="36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mezonlari</a:t>
            </a:r>
            <a:r>
              <a:rPr lang="en-US" sz="36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B21B91-ED1C-4296-A901-BE108B5BA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30"/>
          <a:stretch/>
        </p:blipFill>
        <p:spPr>
          <a:xfrm>
            <a:off x="5410200" y="1241144"/>
            <a:ext cx="3638025" cy="3266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1" grpId="0" animBg="1"/>
          <p:bldP spid="22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1" grpId="0" animBg="1"/>
          <p:bldP spid="22" grpId="0" animBg="1"/>
          <p:bldP spid="1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879186" y="1686460"/>
            <a:ext cx="380693" cy="543880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6303068" y="1726857"/>
            <a:ext cx="506469" cy="451420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74" tIns="34287" rIns="68574" bIns="3428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429" y="815885"/>
            <a:ext cx="8871788" cy="592856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r>
              <a:rPr lang="en-US" sz="2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Gossypium</a:t>
            </a: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Hirzitium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Gossipium</a:t>
            </a:r>
            <a:r>
              <a:rPr lang="en-US" sz="2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Barbadense</a:t>
            </a:r>
            <a:endParaRPr lang="ru-RU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5C437B3-B488-44C0-BC65-E1B6A87C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3" y="159171"/>
            <a:ext cx="7772401" cy="613171"/>
          </a:xfrm>
        </p:spPr>
        <p:txBody>
          <a:bodyPr/>
          <a:lstStyle/>
          <a:p>
            <a:r>
              <a:rPr lang="en-US" dirty="0"/>
              <a:t>Tur </a:t>
            </a:r>
            <a:r>
              <a:rPr lang="en-US" dirty="0" err="1"/>
              <a:t>tushunchasi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9B426B-DEA8-4C8C-B586-C452140DA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178" y="2452249"/>
            <a:ext cx="2116557" cy="2245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D90422-FC20-4012-AA2D-1F3FF57B6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29" y="2452249"/>
            <a:ext cx="1930621" cy="2245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183880-F075-41D9-8566-0604027ED5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6" r="10000" b="33898"/>
          <a:stretch/>
        </p:blipFill>
        <p:spPr>
          <a:xfrm>
            <a:off x="6809535" y="1635659"/>
            <a:ext cx="2158028" cy="3293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5A48739-9124-4891-96FC-B6BA582BD75A}"/>
              </a:ext>
            </a:extLst>
          </p:cNvPr>
          <p:cNvCxnSpPr>
            <a:cxnSpLocks/>
          </p:cNvCxnSpPr>
          <p:nvPr/>
        </p:nvCxnSpPr>
        <p:spPr>
          <a:xfrm>
            <a:off x="4551363" y="876845"/>
            <a:ext cx="0" cy="411278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75DF00F-F7A2-4D47-B1D0-9C1D69BA4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908" y="1635660"/>
            <a:ext cx="2277861" cy="3293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153678</TotalTime>
  <Words>992</Words>
  <Application>Microsoft Office PowerPoint</Application>
  <PresentationFormat>Экран (16:9)</PresentationFormat>
  <Paragraphs>146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Arial Black</vt:lpstr>
      <vt:lpstr>Calibri</vt:lpstr>
      <vt:lpstr>Open Sans</vt:lpstr>
      <vt:lpstr>Open Sans Light</vt:lpstr>
      <vt:lpstr>Office Theme</vt:lpstr>
      <vt:lpstr>1_Office Theme</vt:lpstr>
      <vt:lpstr>2_Office Theme</vt:lpstr>
      <vt:lpstr>   BIOLOGIYA</vt:lpstr>
      <vt:lpstr>Презентация PowerPoint</vt:lpstr>
      <vt:lpstr>Презентация PowerPoint</vt:lpstr>
      <vt:lpstr>Презентация PowerPoint</vt:lpstr>
      <vt:lpstr>Презентация PowerPoint</vt:lpstr>
      <vt:lpstr>O‘tilgan mavzuni mustahkamlash</vt:lpstr>
      <vt:lpstr>O‘tilgan mavzuni mustahkamlash</vt:lpstr>
      <vt:lpstr>Dars rejasi</vt:lpstr>
      <vt:lpstr>Tur tushunchasi</vt:lpstr>
      <vt:lpstr>Tur tushunchasi</vt:lpstr>
      <vt:lpstr>Презентация PowerPoint</vt:lpstr>
      <vt:lpstr>Презентация PowerPoint</vt:lpstr>
      <vt:lpstr>“Tur” haqida ta’riflar</vt:lpstr>
      <vt:lpstr>Презентация PowerPoint</vt:lpstr>
      <vt:lpstr>“Tur” haqida ta’riflar</vt:lpstr>
      <vt:lpstr>Jinssiz yo‘l bilan ko‘payadigan organizm</vt:lpstr>
      <vt:lpstr>Tur mezonlari</vt:lpstr>
      <vt:lpstr>Morfologik mezon </vt:lpstr>
      <vt:lpstr>Morfologik mezon </vt:lpstr>
      <vt:lpstr>Morfologik mezon </vt:lpstr>
      <vt:lpstr>Fiziologik mezon </vt:lpstr>
      <vt:lpstr>Fiziologik mezon </vt:lpstr>
      <vt:lpstr>Biokimyoviy mezon </vt:lpstr>
      <vt:lpstr>Geografik mezon </vt:lpstr>
      <vt:lpstr>Презентация PowerPoint</vt:lpstr>
      <vt:lpstr>Презентация PowerPoint</vt:lpstr>
      <vt:lpstr>Презентация PowerPoint</vt:lpstr>
      <vt:lpstr>Genetik mezon</vt:lpstr>
      <vt:lpstr>Презентация PowerPoint</vt:lpstr>
      <vt:lpstr>Презентация PowerPoint</vt:lpstr>
      <vt:lpstr>Mustahkamlash </vt:lpstr>
      <vt:lpstr>Презентация PowerPoint</vt:lpstr>
      <vt:lpstr>Mustahkamlash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Teacher</cp:lastModifiedBy>
  <cp:revision>1782</cp:revision>
  <dcterms:created xsi:type="dcterms:W3CDTF">2014-10-08T23:03:32Z</dcterms:created>
  <dcterms:modified xsi:type="dcterms:W3CDTF">2021-01-18T10:42:07Z</dcterms:modified>
</cp:coreProperties>
</file>