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408" r:id="rId3"/>
    <p:sldId id="397" r:id="rId4"/>
    <p:sldId id="398" r:id="rId5"/>
    <p:sldId id="407" r:id="rId6"/>
    <p:sldId id="385" r:id="rId7"/>
    <p:sldId id="370" r:id="rId8"/>
    <p:sldId id="426" r:id="rId9"/>
    <p:sldId id="413" r:id="rId10"/>
    <p:sldId id="415" r:id="rId11"/>
    <p:sldId id="416" r:id="rId12"/>
    <p:sldId id="424" r:id="rId13"/>
    <p:sldId id="417" r:id="rId14"/>
    <p:sldId id="414" r:id="rId15"/>
    <p:sldId id="410" r:id="rId16"/>
    <p:sldId id="419" r:id="rId17"/>
    <p:sldId id="425" r:id="rId18"/>
    <p:sldId id="423" r:id="rId19"/>
    <p:sldId id="420" r:id="rId20"/>
    <p:sldId id="418" r:id="rId21"/>
    <p:sldId id="421" r:id="rId22"/>
    <p:sldId id="411" r:id="rId23"/>
    <p:sldId id="412" r:id="rId24"/>
    <p:sldId id="422" r:id="rId25"/>
    <p:sldId id="409" r:id="rId26"/>
    <p:sldId id="42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16315-9C0A-4CA1-B13F-003BEA752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342CE-69BF-486C-AC7D-ED5DB475C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7EDDC-CF54-4263-8068-FB5E95F6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D7F2-A4F0-4202-A2E3-1804D8ED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19C1C-3A69-4455-9C60-2F71F749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3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C3BD2-5242-413F-B304-1E240C0D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0DDA9-23BB-4D21-AF92-445799646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2DD184-4DA2-4CA0-A134-C5BD3DDA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8C0C1-E90F-47AD-8A5F-65C0256E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E83B07-A3F6-4E58-BC81-077D8C55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2E3767-ABD8-41B7-9229-6F7F95AF8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9AC0EB-0D87-40A1-AEBD-9987CFF9B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B5CB7-B6D4-4467-9883-E9822652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95A0BB-594D-4847-A87E-CED088C3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CA7F4-6120-415F-8160-DF2E0AE7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8B518-203A-468E-BC64-0D84AF7A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1F507-5FF6-4C2F-8D2F-558D1B12D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CC502-A5B6-44F9-9EC0-D047249C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7EE817-1DE6-4C5E-BB4A-5D9B47C6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ED66A-7262-4020-9274-D04B92D1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B45C3-3656-4CB2-B87B-970D5D05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331DA-7724-4C04-9BCD-4915F8FC9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DD116-7513-403C-BABC-DB785F83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B54E9D-C630-498A-8C09-C49BA80C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F1590-561F-4E8A-94B5-67A7954B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5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4684A-35A3-428E-9188-B8915A20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BD1217-464E-4198-A051-2A88B42C3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D4CAE7-F3F5-470C-9C48-C114773B1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06641D-4C00-4C46-92C3-CB1B499E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945E28-A195-4754-BF47-F6771A14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54336-3122-4789-8148-F0FA5A1F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8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8E01D-86B3-4365-AD3C-0C4B9C2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0740A-5C3A-44BA-BE36-EA0C7C443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7BC91F-4E74-43DC-B130-85BA4B0E5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CE4D8E-B92F-4D01-B6BB-620534C69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F6D06-BB43-43ED-A66D-220BD030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ECCFC9-C769-4A35-9546-E94A0039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DCDD1-CFE7-422A-AF06-955258C2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C1CFE0-6CB7-4FDA-996B-B1C5C075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C4269-2512-4027-BEA2-DCDEFFA5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1540C6-55B6-4DA4-911B-84C30852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91D9E2-422E-480E-9E04-797214DD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5715AD-E5EE-4556-BC72-B9A5FEC8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9F177C-647C-49FA-864B-0B0C4F41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9A7B46-9545-4D9D-B68C-10939001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C92741-4872-45B3-B4F2-22CF4394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8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DE6AA-A801-43DA-86FB-496B20E2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3EF77-1147-4F1D-9FA8-797EEAE88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6CEBCA-315C-487F-A9E7-D748BD3CF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0FE19-A936-4D0E-9A40-2C96335B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2B15AA-6DCF-4F92-A684-A7D60C64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DA59DF-A791-4442-93A4-CA0901CF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4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D4E79-602E-4DC2-A7BC-A3DB34C4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F05F5-6D9F-4A7B-8E98-EEB16CD4D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C9F0A7-7075-4899-851C-844837C93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19AF40-E927-4E35-A4F3-84D88AEE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03F3BD-85C2-4736-A53D-6803E72D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7FB486-B585-41EB-B86B-25A73371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8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0CEBD-76EB-4A75-A43C-CBD7BB32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2F89E3-2881-4921-9850-F29EB2C39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EE010-1605-4CE9-9A65-96313BF6B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7EBB-B351-4E2D-89D2-9B52A4F95725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3F3C0-2EEE-4894-8BD4-E6B14164A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1F9A1-D47D-4B27-8284-40C57FCF0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7E38-EF5B-4ADB-8CA4-049BBF30C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470992" y="2002685"/>
            <a:ext cx="474298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r>
              <a:rPr lang="en-US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617963" y="2556946"/>
            <a:ext cx="727075" cy="30224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D3D8E0-346E-44E3-8E74-CB101EFF5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15548"/>
            <a:ext cx="5478037" cy="43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Saks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3C315A-1DAC-4372-B908-16C48A57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1845296"/>
            <a:ext cx="6904383" cy="435672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39710E-EF7B-4777-B62F-F0785A8C8BB3}"/>
              </a:ext>
            </a:extLst>
          </p:cNvPr>
          <p:cNvSpPr/>
          <p:nvPr/>
        </p:nvSpPr>
        <p:spPr>
          <a:xfrm>
            <a:off x="7620000" y="1828800"/>
            <a:ext cx="4227443" cy="44659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Saks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bargda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Pristli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4F5936-0CE1-4BD3-B17B-D37F8450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7" y="1828801"/>
            <a:ext cx="6174271" cy="43732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3D6A20-B74C-48AB-9069-E3A9955AEBDE}"/>
              </a:ext>
            </a:extLst>
          </p:cNvPr>
          <p:cNvSpPr/>
          <p:nvPr/>
        </p:nvSpPr>
        <p:spPr>
          <a:xfrm>
            <a:off x="6493565" y="1683026"/>
            <a:ext cx="5314122" cy="46117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Pristli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o‘simlikdagi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isbotladi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3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Ingenxauz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3D6A20-B74C-48AB-9069-E3A9955AEBDE}"/>
              </a:ext>
            </a:extLst>
          </p:cNvPr>
          <p:cNvSpPr/>
          <p:nvPr/>
        </p:nvSpPr>
        <p:spPr>
          <a:xfrm>
            <a:off x="6493565" y="1683026"/>
            <a:ext cx="5314122" cy="46117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Elodeya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o‘simligda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isbotladi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7C183-91F3-4001-A2A6-4423736D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62" y="1850023"/>
            <a:ext cx="5984825" cy="44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8F6398-D25F-4A8A-BA0C-1D239AAD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1" y="1998296"/>
            <a:ext cx="7921178" cy="41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4D38B9-CA3C-4F0A-8342-56296C0B899C}"/>
              </a:ext>
            </a:extLst>
          </p:cNvPr>
          <p:cNvSpPr/>
          <p:nvPr/>
        </p:nvSpPr>
        <p:spPr>
          <a:xfrm>
            <a:off x="702365" y="1987826"/>
            <a:ext cx="3962400" cy="8481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889704-14D3-4091-84D6-8E299F7DB8A2}"/>
              </a:ext>
            </a:extLst>
          </p:cNvPr>
          <p:cNvSpPr/>
          <p:nvPr/>
        </p:nvSpPr>
        <p:spPr>
          <a:xfrm>
            <a:off x="7487478" y="1987826"/>
            <a:ext cx="4253948" cy="848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Qorong‘ilik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C24825-B5A4-4C66-AE7D-B2319E034990}"/>
              </a:ext>
            </a:extLst>
          </p:cNvPr>
          <p:cNvSpPr/>
          <p:nvPr/>
        </p:nvSpPr>
        <p:spPr>
          <a:xfrm>
            <a:off x="702365" y="3061252"/>
            <a:ext cx="4770783" cy="32070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Tilakoidda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fotolizi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NADFH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BEAD-2DAB-4791-9E72-100BD8F04719}"/>
              </a:ext>
            </a:extLst>
          </p:cNvPr>
          <p:cNvSpPr/>
          <p:nvPr/>
        </p:nvSpPr>
        <p:spPr>
          <a:xfrm>
            <a:off x="6626087" y="3042651"/>
            <a:ext cx="5115339" cy="32070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Stromada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87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C62107-CCB1-45C6-9D42-C0DD2DF6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60" y="1600131"/>
            <a:ext cx="9658524" cy="49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5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Fotosintezning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9C55CC-CD0D-4C3C-800D-DD38C1343BB2}"/>
              </a:ext>
            </a:extLst>
          </p:cNvPr>
          <p:cNvSpPr/>
          <p:nvPr/>
        </p:nvSpPr>
        <p:spPr>
          <a:xfrm>
            <a:off x="848139" y="1895061"/>
            <a:ext cx="10694504" cy="43467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kvantlari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fotonlar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tilakoiddagi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xlorofilning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elektronini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fotolizi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OH-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ionlari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Xlorofill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OH-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elektronini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biriktirib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tinchlangan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OH-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elektronini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yo‘qotib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radikalga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4OH.= 2H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+ 2O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O=6O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+24H+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24ḗ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24NADF + 24H+24ḗ = 24 NADFH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18ADF+18H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18 ATF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3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Fotosintezning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qorong‘ilik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9C55CC-CD0D-4C3C-800D-DD38C1343BB2}"/>
              </a:ext>
            </a:extLst>
          </p:cNvPr>
          <p:cNvSpPr/>
          <p:nvPr/>
        </p:nvSpPr>
        <p:spPr>
          <a:xfrm>
            <a:off x="848139" y="1669775"/>
            <a:ext cx="10694504" cy="457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Kalvin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Stromada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pentoza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Pentozaga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beqaror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geksoza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Beqaror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geksoza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triozaga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parchalanadi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NADFH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barqaror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geksoza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Geksoza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4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Kalvin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84CF5BD1-5F83-4CDD-9BB6-9E842DA588E6}"/>
              </a:ext>
            </a:extLst>
          </p:cNvPr>
          <p:cNvSpPr/>
          <p:nvPr/>
        </p:nvSpPr>
        <p:spPr>
          <a:xfrm>
            <a:off x="6135756" y="2445689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id="{98090EE9-54EC-46A0-8997-631B12CAB7E7}"/>
              </a:ext>
            </a:extLst>
          </p:cNvPr>
          <p:cNvSpPr/>
          <p:nvPr/>
        </p:nvSpPr>
        <p:spPr>
          <a:xfrm>
            <a:off x="8428383" y="353985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28459943-BE2D-4870-8B61-5B9A52653D92}"/>
              </a:ext>
            </a:extLst>
          </p:cNvPr>
          <p:cNvSpPr/>
          <p:nvPr/>
        </p:nvSpPr>
        <p:spPr>
          <a:xfrm rot="5400000">
            <a:off x="6291835" y="5171495"/>
            <a:ext cx="731520" cy="1335618"/>
          </a:xfrm>
          <a:prstGeom prst="curvedLeftArrow">
            <a:avLst>
              <a:gd name="adj1" fmla="val 3236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низ 7">
            <a:extLst>
              <a:ext uri="{FF2B5EF4-FFF2-40B4-BE49-F238E27FC236}">
                <a16:creationId xmlns:a16="http://schemas.microsoft.com/office/drawing/2014/main" id="{4398F2C6-873D-4FAE-9550-AA32277381F1}"/>
              </a:ext>
            </a:extLst>
          </p:cNvPr>
          <p:cNvSpPr/>
          <p:nvPr/>
        </p:nvSpPr>
        <p:spPr>
          <a:xfrm rot="16200000">
            <a:off x="4213066" y="378369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F0027C0-3006-4409-A758-44B9F130EC97}"/>
              </a:ext>
            </a:extLst>
          </p:cNvPr>
          <p:cNvSpPr/>
          <p:nvPr/>
        </p:nvSpPr>
        <p:spPr>
          <a:xfrm>
            <a:off x="5186902" y="3074504"/>
            <a:ext cx="104162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30483D2-14F2-445F-9C61-114509E2D7EE}"/>
              </a:ext>
            </a:extLst>
          </p:cNvPr>
          <p:cNvSpPr/>
          <p:nvPr/>
        </p:nvSpPr>
        <p:spPr>
          <a:xfrm>
            <a:off x="7281871" y="3074504"/>
            <a:ext cx="948854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70B9009-B835-468D-BDFE-0F906B30A10E}"/>
              </a:ext>
            </a:extLst>
          </p:cNvPr>
          <p:cNvSpPr/>
          <p:nvPr/>
        </p:nvSpPr>
        <p:spPr>
          <a:xfrm>
            <a:off x="7479529" y="4617719"/>
            <a:ext cx="1216152" cy="10394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7878C7C-01CB-466E-A088-CAD954611CBB}"/>
              </a:ext>
            </a:extLst>
          </p:cNvPr>
          <p:cNvSpPr/>
          <p:nvPr/>
        </p:nvSpPr>
        <p:spPr>
          <a:xfrm>
            <a:off x="4948166" y="4767203"/>
            <a:ext cx="104162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8E9C424-BB11-48F2-BEF1-152C9988CAA7}"/>
              </a:ext>
            </a:extLst>
          </p:cNvPr>
          <p:cNvSpPr/>
          <p:nvPr/>
        </p:nvSpPr>
        <p:spPr>
          <a:xfrm>
            <a:off x="3414158" y="2313167"/>
            <a:ext cx="1406984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7FA4D5F9-63A1-4B52-8BE5-B26518337276}"/>
              </a:ext>
            </a:extLst>
          </p:cNvPr>
          <p:cNvSpPr/>
          <p:nvPr/>
        </p:nvSpPr>
        <p:spPr>
          <a:xfrm rot="1705693">
            <a:off x="4821142" y="2811449"/>
            <a:ext cx="638754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F8EC91-45C1-42A7-991F-38C710EDB67E}"/>
              </a:ext>
            </a:extLst>
          </p:cNvPr>
          <p:cNvSpPr/>
          <p:nvPr/>
        </p:nvSpPr>
        <p:spPr>
          <a:xfrm>
            <a:off x="3578087" y="5844209"/>
            <a:ext cx="1930359" cy="615693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NADFH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53E1EA-6743-4B61-8886-931ECDFE3586}"/>
              </a:ext>
            </a:extLst>
          </p:cNvPr>
          <p:cNvSpPr/>
          <p:nvPr/>
        </p:nvSpPr>
        <p:spPr>
          <a:xfrm>
            <a:off x="7479529" y="5923841"/>
            <a:ext cx="1680374" cy="536061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D0EFD13-A2F5-4D02-83C0-006857F7EC1F}"/>
              </a:ext>
            </a:extLst>
          </p:cNvPr>
          <p:cNvSpPr/>
          <p:nvPr/>
        </p:nvSpPr>
        <p:spPr>
          <a:xfrm>
            <a:off x="1669773" y="4924143"/>
            <a:ext cx="2663687" cy="7803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54ADE6F3-522B-4953-8891-739D980A05FE}"/>
              </a:ext>
            </a:extLst>
          </p:cNvPr>
          <p:cNvSpPr/>
          <p:nvPr/>
        </p:nvSpPr>
        <p:spPr>
          <a:xfrm rot="10800000">
            <a:off x="4333461" y="5155096"/>
            <a:ext cx="614705" cy="31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8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5D84DB-58D6-43E3-B77A-50DABBF667D9}"/>
              </a:ext>
            </a:extLst>
          </p:cNvPr>
          <p:cNvSpPr/>
          <p:nvPr/>
        </p:nvSpPr>
        <p:spPr>
          <a:xfrm>
            <a:off x="549965" y="2047460"/>
            <a:ext cx="11118574" cy="15372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+ 24NADF + 18ADF + 18H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6O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NADFH + 18ATF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9488F2-D53F-470A-B084-FAA748B0342D}"/>
              </a:ext>
            </a:extLst>
          </p:cNvPr>
          <p:cNvSpPr/>
          <p:nvPr/>
        </p:nvSpPr>
        <p:spPr>
          <a:xfrm>
            <a:off x="198783" y="4041914"/>
            <a:ext cx="11794434" cy="20540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Qorong‘ilik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6CO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24NADFH + 18ATF =C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+ 24NADF +18ADF +18H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4229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C0188-715F-4E84-8023-37FC5C96B2FE}"/>
              </a:ext>
            </a:extLst>
          </p:cNvPr>
          <p:cNvSpPr/>
          <p:nvPr/>
        </p:nvSpPr>
        <p:spPr>
          <a:xfrm>
            <a:off x="357810" y="1749287"/>
            <a:ext cx="4996069" cy="44129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parchalangan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ATF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05B9DE-88F9-47B6-A363-28A35EB39D77}"/>
              </a:ext>
            </a:extLst>
          </p:cNvPr>
          <p:cNvSpPr/>
          <p:nvPr/>
        </p:nvSpPr>
        <p:spPr>
          <a:xfrm>
            <a:off x="5950226" y="1828800"/>
            <a:ext cx="5592417" cy="42539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42 : 2 = 21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21 x 38 = 798 ATF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FD8FD6-1AA3-41DD-9EE0-B1660457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06" y="1748717"/>
            <a:ext cx="9437588" cy="46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5D84DB-58D6-43E3-B77A-50DABBF667D9}"/>
              </a:ext>
            </a:extLst>
          </p:cNvPr>
          <p:cNvSpPr/>
          <p:nvPr/>
        </p:nvSpPr>
        <p:spPr>
          <a:xfrm>
            <a:off x="549965" y="2047459"/>
            <a:ext cx="4419600" cy="39822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9488F2-D53F-470A-B084-FAA748B0342D}"/>
              </a:ext>
            </a:extLst>
          </p:cNvPr>
          <p:cNvSpPr/>
          <p:nvPr/>
        </p:nvSpPr>
        <p:spPr>
          <a:xfrm>
            <a:off x="5440018" y="2047459"/>
            <a:ext cx="6202017" cy="39822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Xloroplastda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barobar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x 30 = 1080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6E627882-308B-46CB-B6B1-00E69CA24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612139"/>
              </p:ext>
            </p:extLst>
          </p:nvPr>
        </p:nvGraphicFramePr>
        <p:xfrm>
          <a:off x="424070" y="1762539"/>
          <a:ext cx="11078818" cy="454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278">
                  <a:extLst>
                    <a:ext uri="{9D8B030D-6E8A-4147-A177-3AD203B41FA5}">
                      <a16:colId xmlns:a16="http://schemas.microsoft.com/office/drawing/2014/main" val="4030111173"/>
                    </a:ext>
                  </a:extLst>
                </a:gridCol>
                <a:gridCol w="3675270">
                  <a:extLst>
                    <a:ext uri="{9D8B030D-6E8A-4147-A177-3AD203B41FA5}">
                      <a16:colId xmlns:a16="http://schemas.microsoft.com/office/drawing/2014/main" val="2920307853"/>
                    </a:ext>
                  </a:extLst>
                </a:gridCol>
                <a:gridCol w="3675270">
                  <a:extLst>
                    <a:ext uri="{9D8B030D-6E8A-4147-A177-3AD203B41FA5}">
                      <a16:colId xmlns:a16="http://schemas.microsoft.com/office/drawing/2014/main" val="2270426793"/>
                    </a:ext>
                  </a:extLst>
                </a:gridCol>
              </a:tblGrid>
              <a:tr h="649356">
                <a:tc>
                  <a:txBody>
                    <a:bodyPr/>
                    <a:lstStyle/>
                    <a:p>
                      <a:r>
                        <a:rPr lang="en-US" dirty="0"/>
                        <a:t>            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Taqqoslash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Fotosintez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Nafas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1644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08408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Bosqich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54634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Boshlang‘ich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21582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Oxirgi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82194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Reaksiyaning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ifodalanishi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35551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Ahamiyati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1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304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67600-3A71-46C8-A0AF-E4593CE68B27}"/>
              </a:ext>
            </a:extLst>
          </p:cNvPr>
          <p:cNvSpPr/>
          <p:nvPr/>
        </p:nvSpPr>
        <p:spPr>
          <a:xfrm>
            <a:off x="795130" y="1948070"/>
            <a:ext cx="5049078" cy="39226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Sebarga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o‘simligida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yorug‘lik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energisi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hisobiga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1140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aerob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sharoitda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ATFda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to‘plangan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miqdorini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kJda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hisoblang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)1520;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)45600;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)2720;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)1140;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5EFEFE-6036-4108-B271-3594C328B486}"/>
              </a:ext>
            </a:extLst>
          </p:cNvPr>
          <p:cNvSpPr/>
          <p:nvPr/>
        </p:nvSpPr>
        <p:spPr>
          <a:xfrm>
            <a:off x="6347794" y="2398644"/>
            <a:ext cx="5526157" cy="30214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675 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bosqichma-bosqich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parchalansa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4350" indent="-514350" algn="just">
              <a:buAutoNum type="alphaU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2800kj B) 10500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1000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D)  1200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8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E03BCB-1DCE-4AEF-B962-FA0F5541CECB}"/>
              </a:ext>
            </a:extLst>
          </p:cNvPr>
          <p:cNvSpPr/>
          <p:nvPr/>
        </p:nvSpPr>
        <p:spPr>
          <a:xfrm>
            <a:off x="530087" y="2209731"/>
            <a:ext cx="5857461" cy="37371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simlik mitoxondriylarida 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ma’lum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davomida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2880 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energiya   ATF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jamlandi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davomida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xloroplastlarda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sitoplazmada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molekula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2160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4;   В) 96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2;     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2;     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2880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uz-Cyrl-U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CB70E8-78E3-4FE2-9C6B-4310254CAC82}"/>
              </a:ext>
            </a:extLst>
          </p:cNvPr>
          <p:cNvSpPr/>
          <p:nvPr/>
        </p:nvSpPr>
        <p:spPr>
          <a:xfrm>
            <a:off x="6718852" y="2388635"/>
            <a:ext cx="5088835" cy="33793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900 g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bo‘lishi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sarflanadi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sinteziga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ADF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90/90 B) 190/18 C) 38/18 D) 90/190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9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69843" y="1550504"/>
            <a:ext cx="110523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Fotoliz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Fototrof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Xemotrof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NADF –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Kalvin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Stroma –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Matriks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 –</a:t>
            </a:r>
          </a:p>
          <a:p>
            <a:pPr lvl="0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49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9-§. 42-45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8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C0188-715F-4E84-8023-37FC5C96B2FE}"/>
              </a:ext>
            </a:extLst>
          </p:cNvPr>
          <p:cNvSpPr/>
          <p:nvPr/>
        </p:nvSpPr>
        <p:spPr>
          <a:xfrm>
            <a:off x="6652593" y="1951313"/>
            <a:ext cx="4996069" cy="43334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: 2 =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30 : 6 =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 x 200 = 1000 kJ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 x 2800 = 14000 kJ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14000+1000=15000 kJ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05B9DE-88F9-47B6-A363-28A35EB39D77}"/>
              </a:ext>
            </a:extLst>
          </p:cNvPr>
          <p:cNvSpPr/>
          <p:nvPr/>
        </p:nvSpPr>
        <p:spPr>
          <a:xfrm>
            <a:off x="689116" y="1951313"/>
            <a:ext cx="5592417" cy="43334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Glyukozaning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parchalanishidan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to‘liq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parchalanishidan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</a:t>
            </a:r>
            <a:r>
              <a:rPr lang="en-US" sz="36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ajralgan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miqdorini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kJda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23F3E19-C003-4FF8-980D-C6471D975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70864"/>
              </p:ext>
            </p:extLst>
          </p:nvPr>
        </p:nvGraphicFramePr>
        <p:xfrm>
          <a:off x="1099930" y="1656522"/>
          <a:ext cx="10058401" cy="47707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6906">
                  <a:extLst>
                    <a:ext uri="{9D8B030D-6E8A-4147-A177-3AD203B41FA5}">
                      <a16:colId xmlns:a16="http://schemas.microsoft.com/office/drawing/2014/main" val="118768251"/>
                    </a:ext>
                  </a:extLst>
                </a:gridCol>
                <a:gridCol w="1256906">
                  <a:extLst>
                    <a:ext uri="{9D8B030D-6E8A-4147-A177-3AD203B41FA5}">
                      <a16:colId xmlns:a16="http://schemas.microsoft.com/office/drawing/2014/main" val="4015938888"/>
                    </a:ext>
                  </a:extLst>
                </a:gridCol>
                <a:gridCol w="1256906">
                  <a:extLst>
                    <a:ext uri="{9D8B030D-6E8A-4147-A177-3AD203B41FA5}">
                      <a16:colId xmlns:a16="http://schemas.microsoft.com/office/drawing/2014/main" val="724752152"/>
                    </a:ext>
                  </a:extLst>
                </a:gridCol>
                <a:gridCol w="1256906">
                  <a:extLst>
                    <a:ext uri="{9D8B030D-6E8A-4147-A177-3AD203B41FA5}">
                      <a16:colId xmlns:a16="http://schemas.microsoft.com/office/drawing/2014/main" val="424999881"/>
                    </a:ext>
                  </a:extLst>
                </a:gridCol>
                <a:gridCol w="1256906">
                  <a:extLst>
                    <a:ext uri="{9D8B030D-6E8A-4147-A177-3AD203B41FA5}">
                      <a16:colId xmlns:a16="http://schemas.microsoft.com/office/drawing/2014/main" val="1227169373"/>
                    </a:ext>
                  </a:extLst>
                </a:gridCol>
                <a:gridCol w="1257957">
                  <a:extLst>
                    <a:ext uri="{9D8B030D-6E8A-4147-A177-3AD203B41FA5}">
                      <a16:colId xmlns:a16="http://schemas.microsoft.com/office/drawing/2014/main" val="3605644136"/>
                    </a:ext>
                  </a:extLst>
                </a:gridCol>
                <a:gridCol w="1257957">
                  <a:extLst>
                    <a:ext uri="{9D8B030D-6E8A-4147-A177-3AD203B41FA5}">
                      <a16:colId xmlns:a16="http://schemas.microsoft.com/office/drawing/2014/main" val="972685397"/>
                    </a:ext>
                  </a:extLst>
                </a:gridCol>
                <a:gridCol w="1257957">
                  <a:extLst>
                    <a:ext uri="{9D8B030D-6E8A-4147-A177-3AD203B41FA5}">
                      <a16:colId xmlns:a16="http://schemas.microsoft.com/office/drawing/2014/main" val="1442377857"/>
                    </a:ext>
                  </a:extLst>
                </a:gridCol>
              </a:tblGrid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09172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9620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16589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10724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98317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93144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051455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53075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05737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O’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2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56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B8D6C-602E-4EFE-AF23-812FA9CE9794}"/>
              </a:ext>
            </a:extLst>
          </p:cNvPr>
          <p:cNvSpPr/>
          <p:nvPr/>
        </p:nvSpPr>
        <p:spPr>
          <a:xfrm>
            <a:off x="371063" y="1582183"/>
            <a:ext cx="116486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Ortiqchasini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top!</a:t>
            </a: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Pektin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murein,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xitin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insulin</a:t>
            </a:r>
            <a:endParaRPr lang="ru-RU" sz="36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Lizosoma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ribosoma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3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mezasoma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xromosoma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Mitoxondriya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endoplazmatik</a:t>
            </a:r>
            <a:r>
              <a:rPr lang="en-US" sz="3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to‘r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xloroplast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yadro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Fagotsitoz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pinotsitoz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diffuziya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turgor</a:t>
            </a:r>
            <a:endParaRPr lang="ru-RU" sz="36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Xromatin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xromoplast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xromatida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Vakuola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plastida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sentriola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sellyuloza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qobiq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Golji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majmuasi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lizosoma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plastida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endoplazmatik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to’r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Invaginatsiya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genomli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taxmin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simbioz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endositoz</a:t>
            </a:r>
            <a:endParaRPr lang="ru-RU" sz="36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4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49E03-95BC-4C3E-9EF0-18E79B1FE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3135431"/>
            <a:ext cx="2152755" cy="13570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0A4708-1B2D-4BE7-B779-8FA83352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83" y="3181289"/>
            <a:ext cx="1628571" cy="12653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B2B9BE-E625-4A1A-8A67-EA0A561E5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252" y="3227149"/>
            <a:ext cx="1485539" cy="1265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BF240F-E94A-4337-B8A5-12707CDE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191" y="3181288"/>
            <a:ext cx="1485539" cy="12653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8132F4-0F5C-4C95-8CCD-C22610BFE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130" y="3227149"/>
            <a:ext cx="1301740" cy="126533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4B14B7-CAC5-45BD-9D20-5D0EBB33EB3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947885" y="3813958"/>
            <a:ext cx="76639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0771D86-D611-4590-8879-209837964BD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5342854" y="3813958"/>
            <a:ext cx="766398" cy="45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165F86C9-ED14-4C03-ADA7-BDD92F1512C5}"/>
              </a:ext>
            </a:extLst>
          </p:cNvPr>
          <p:cNvCxnSpPr>
            <a:endCxn id="9" idx="1"/>
          </p:cNvCxnSpPr>
          <p:nvPr/>
        </p:nvCxnSpPr>
        <p:spPr>
          <a:xfrm>
            <a:off x="9587730" y="3684104"/>
            <a:ext cx="507400" cy="17571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70BE2CF7-8C7C-4852-A6C0-7FEA35FB3CAF}"/>
              </a:ext>
            </a:extLst>
          </p:cNvPr>
          <p:cNvCxnSpPr>
            <a:endCxn id="8" idx="1"/>
          </p:cNvCxnSpPr>
          <p:nvPr/>
        </p:nvCxnSpPr>
        <p:spPr>
          <a:xfrm>
            <a:off x="7594791" y="3684104"/>
            <a:ext cx="507400" cy="12985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8193FD-8EF9-47F7-81A1-A8304676563C}"/>
              </a:ext>
            </a:extLst>
          </p:cNvPr>
          <p:cNvSpPr/>
          <p:nvPr/>
        </p:nvSpPr>
        <p:spPr>
          <a:xfrm>
            <a:off x="397564" y="5128591"/>
            <a:ext cx="11343861" cy="94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ATF: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riboza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3ta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fosfat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qoldig‘i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2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2BB95-64B6-4AD4-A106-5FDE3574CC03}"/>
              </a:ext>
            </a:extLst>
          </p:cNvPr>
          <p:cNvSpPr/>
          <p:nvPr/>
        </p:nvSpPr>
        <p:spPr>
          <a:xfrm>
            <a:off x="384313" y="1662441"/>
            <a:ext cx="11423374" cy="4831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Oziqlanish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Fotosintezni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Yorug’lik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Qorong‘ilik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0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E95A65-4344-4B3F-84AE-C81E142AFE29}"/>
              </a:ext>
            </a:extLst>
          </p:cNvPr>
          <p:cNvSpPr/>
          <p:nvPr/>
        </p:nvSpPr>
        <p:spPr>
          <a:xfrm>
            <a:off x="1802294" y="2048740"/>
            <a:ext cx="3445565" cy="1060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2F53B1-5834-4F5E-AA47-9C20AAF46A9A}"/>
              </a:ext>
            </a:extLst>
          </p:cNvPr>
          <p:cNvSpPr/>
          <p:nvPr/>
        </p:nvSpPr>
        <p:spPr>
          <a:xfrm>
            <a:off x="7448546" y="2084829"/>
            <a:ext cx="3286539" cy="106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GETEROTROF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E77854D-2ECC-4913-8D50-6DCEA01AEFFD}"/>
              </a:ext>
            </a:extLst>
          </p:cNvPr>
          <p:cNvSpPr/>
          <p:nvPr/>
        </p:nvSpPr>
        <p:spPr>
          <a:xfrm>
            <a:off x="390937" y="3822547"/>
            <a:ext cx="2822713" cy="10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FOTOTROF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CDF482-23FC-4961-B1AD-1C6D6E08401A}"/>
              </a:ext>
            </a:extLst>
          </p:cNvPr>
          <p:cNvSpPr/>
          <p:nvPr/>
        </p:nvSpPr>
        <p:spPr>
          <a:xfrm>
            <a:off x="3508510" y="3822547"/>
            <a:ext cx="2822713" cy="10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XEMOTROF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71481B4-7CA5-47A3-A5F5-7DDD92C3E6CF}"/>
              </a:ext>
            </a:extLst>
          </p:cNvPr>
          <p:cNvCxnSpPr>
            <a:stCxn id="3" idx="2"/>
            <a:endCxn id="7" idx="0"/>
          </p:cNvCxnSpPr>
          <p:nvPr/>
        </p:nvCxnSpPr>
        <p:spPr>
          <a:xfrm flipH="1">
            <a:off x="1802294" y="3108913"/>
            <a:ext cx="1722783" cy="713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D803230-7646-4F1D-9ED8-9717587A59B9}"/>
              </a:ext>
            </a:extLst>
          </p:cNvPr>
          <p:cNvCxnSpPr>
            <a:cxnSpLocks/>
          </p:cNvCxnSpPr>
          <p:nvPr/>
        </p:nvCxnSpPr>
        <p:spPr>
          <a:xfrm>
            <a:off x="3436868" y="3143728"/>
            <a:ext cx="1530626" cy="640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D7FC2C0-51BD-4E6F-95E4-02555C55C721}"/>
              </a:ext>
            </a:extLst>
          </p:cNvPr>
          <p:cNvSpPr/>
          <p:nvPr/>
        </p:nvSpPr>
        <p:spPr>
          <a:xfrm>
            <a:off x="5569220" y="5214310"/>
            <a:ext cx="2716697" cy="10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SAPROFIT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5CDABF4-B549-4421-86F3-E021552BE32D}"/>
              </a:ext>
            </a:extLst>
          </p:cNvPr>
          <p:cNvSpPr/>
          <p:nvPr/>
        </p:nvSpPr>
        <p:spPr>
          <a:xfrm>
            <a:off x="9709487" y="5214309"/>
            <a:ext cx="2277300" cy="10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028FF44-8827-4E10-9886-4EEFF0B1305D}"/>
              </a:ext>
            </a:extLst>
          </p:cNvPr>
          <p:cNvSpPr/>
          <p:nvPr/>
        </p:nvSpPr>
        <p:spPr>
          <a:xfrm>
            <a:off x="7689572" y="4154136"/>
            <a:ext cx="2716697" cy="894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GOLOZOY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E42E23F-AF3B-4D06-B118-3BA3D9D2BCE1}"/>
              </a:ext>
            </a:extLst>
          </p:cNvPr>
          <p:cNvCxnSpPr>
            <a:stCxn id="6" idx="2"/>
            <a:endCxn id="17" idx="0"/>
          </p:cNvCxnSpPr>
          <p:nvPr/>
        </p:nvCxnSpPr>
        <p:spPr>
          <a:xfrm flipH="1">
            <a:off x="9047921" y="3145003"/>
            <a:ext cx="43895" cy="1009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9637341-EA18-41F7-87BB-6E21A43A55F7}"/>
              </a:ext>
            </a:extLst>
          </p:cNvPr>
          <p:cNvCxnSpPr>
            <a:stCxn id="6" idx="2"/>
            <a:endCxn id="13" idx="0"/>
          </p:cNvCxnSpPr>
          <p:nvPr/>
        </p:nvCxnSpPr>
        <p:spPr>
          <a:xfrm flipH="1">
            <a:off x="6927569" y="3145003"/>
            <a:ext cx="2164247" cy="206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00E7DF5-7981-4953-BB6B-5585BBBD36AE}"/>
              </a:ext>
            </a:extLst>
          </p:cNvPr>
          <p:cNvCxnSpPr>
            <a:stCxn id="6" idx="2"/>
          </p:cNvCxnSpPr>
          <p:nvPr/>
        </p:nvCxnSpPr>
        <p:spPr>
          <a:xfrm>
            <a:off x="9091816" y="3145003"/>
            <a:ext cx="1810582" cy="2069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9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9AF47-243D-455F-9540-3C0746B4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1686271"/>
            <a:ext cx="3956395" cy="47840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C7DBAE-A6F8-4807-BEAB-A2B35676395D}"/>
              </a:ext>
            </a:extLst>
          </p:cNvPr>
          <p:cNvSpPr/>
          <p:nvPr/>
        </p:nvSpPr>
        <p:spPr>
          <a:xfrm>
            <a:off x="5035826" y="1855304"/>
            <a:ext cx="6692348" cy="44924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1903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Kliment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Arkadiyevich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Timiryazov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nurining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fotosintezdagi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97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890</Words>
  <Application>Microsoft Office PowerPoint</Application>
  <PresentationFormat>Широкоэкранный</PresentationFormat>
  <Paragraphs>215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O‘tgan dars mavzusini mustahkamlash</vt:lpstr>
      <vt:lpstr>O‘tgan dars mavzusini mustahkamlash</vt:lpstr>
      <vt:lpstr>Dars rejasi</vt:lpstr>
      <vt:lpstr>Oziqlanish usullari</vt:lpstr>
      <vt:lpstr>Fotosintez</vt:lpstr>
      <vt:lpstr>Saks tajribasi</vt:lpstr>
      <vt:lpstr>Pristli tajribasi</vt:lpstr>
      <vt:lpstr>Ingenxauz tajribasi</vt:lpstr>
      <vt:lpstr>Xloroplast</vt:lpstr>
      <vt:lpstr>Fotosintez</vt:lpstr>
      <vt:lpstr>Fotosintez</vt:lpstr>
      <vt:lpstr>Fotosintezning yorug‘lik fazasi</vt:lpstr>
      <vt:lpstr>Fotosintezning qorong‘ilik fazasi</vt:lpstr>
      <vt:lpstr>Kalvin sikli</vt:lpstr>
      <vt:lpstr>Fotosintez  reaksiyalari</vt:lpstr>
      <vt:lpstr>Fotosintez</vt:lpstr>
      <vt:lpstr>ATF sintezi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Пользователь</cp:lastModifiedBy>
  <cp:revision>31</cp:revision>
  <dcterms:created xsi:type="dcterms:W3CDTF">2020-10-16T17:35:18Z</dcterms:created>
  <dcterms:modified xsi:type="dcterms:W3CDTF">2020-10-17T05:49:19Z</dcterms:modified>
</cp:coreProperties>
</file>