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384" r:id="rId3"/>
    <p:sldId id="388" r:id="rId4"/>
    <p:sldId id="390" r:id="rId5"/>
    <p:sldId id="389" r:id="rId6"/>
    <p:sldId id="403" r:id="rId7"/>
    <p:sldId id="370" r:id="rId8"/>
    <p:sldId id="392" r:id="rId9"/>
    <p:sldId id="391" r:id="rId10"/>
    <p:sldId id="405" r:id="rId11"/>
    <p:sldId id="395" r:id="rId12"/>
    <p:sldId id="399" r:id="rId13"/>
    <p:sldId id="409" r:id="rId14"/>
    <p:sldId id="393" r:id="rId15"/>
    <p:sldId id="400" r:id="rId16"/>
    <p:sldId id="401" r:id="rId17"/>
    <p:sldId id="394" r:id="rId18"/>
    <p:sldId id="402" r:id="rId19"/>
    <p:sldId id="410" r:id="rId20"/>
    <p:sldId id="404" r:id="rId21"/>
    <p:sldId id="411" r:id="rId22"/>
    <p:sldId id="397" r:id="rId23"/>
    <p:sldId id="398" r:id="rId24"/>
    <p:sldId id="407" r:id="rId25"/>
    <p:sldId id="385" r:id="rId26"/>
    <p:sldId id="408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EE43BA-914D-4F7C-B505-0A6D05AAC6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DE5551-42CF-4892-8D0E-C22C39BFC6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918E1A-6C87-4999-ABE5-5041E9214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FB0D-6409-43C1-88A4-44E2D4BF21F4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44E2C3-9847-49E0-854C-A528E1EC4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703575-7B37-4C3D-BF1B-C5CF817CA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84B6-8E54-4DA9-A155-7CF3A8AE4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893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5595B4-9D73-423D-8DEE-FF85078CE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6A191B-2023-4891-9982-7B11767A9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B07B86-0CDA-43B9-A3BD-01F62FA80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FB0D-6409-43C1-88A4-44E2D4BF21F4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523B7A-E588-4897-81CA-F9B4194DE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35F41F-3453-43AC-A261-076D5B7F2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84B6-8E54-4DA9-A155-7CF3A8AE4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223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C541CBD-73C3-4219-98E9-1FC1AA961F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6B107B-0CF3-48CD-A8C9-DCF57CBA59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A00D30-4128-4480-A8E3-DB7A34AFC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FB0D-6409-43C1-88A4-44E2D4BF21F4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D9D76D-4DDA-420F-926B-6ABCB5570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66DA02-3F82-4533-9970-B9129F5A4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84B6-8E54-4DA9-A155-7CF3A8AE4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8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0495C5-83EC-45B8-A511-97A27C77B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3C6FA8-F46B-4D9E-9589-030615E62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4ED64F-0C92-4125-BC97-A0CC70AFA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FB0D-6409-43C1-88A4-44E2D4BF21F4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CF134B-B6BC-4B09-AF6D-C65550A1B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704A22-AB6E-444B-888A-FDFFEFC6D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84B6-8E54-4DA9-A155-7CF3A8AE4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81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C20AD2-A8E2-4A46-844B-346372285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1C2B1A-B8CC-4026-9B00-12D87BB90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551AC8-DA88-4B27-B1FF-E6818F204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FB0D-6409-43C1-88A4-44E2D4BF21F4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F5E04C-ECE8-4AAC-AAAA-909B9F212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4465EC-506B-4684-AC30-A2573DCE9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84B6-8E54-4DA9-A155-7CF3A8AE4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5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8517A3-7DA0-4CBB-A2F5-31B3D015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F331E9-075B-4E31-9EAD-F043A13845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C30541-F14C-41AE-BCF2-0A54452F5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E572CC-B21E-4DAE-972A-2D7C64FA9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FB0D-6409-43C1-88A4-44E2D4BF21F4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B7D403-8085-4D5E-8384-817BD5F63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36C0AC-9CCA-4ECC-882E-FB4849A08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84B6-8E54-4DA9-A155-7CF3A8AE4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583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A68D9A-5495-4DD4-AF47-6025BC0A6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B21240-B7BE-45F2-9CAD-AFABFE2547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F6CC84-B172-4368-B9C2-81F76B1AB8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ACACAB8-9270-4677-A5D7-55928E4C01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7996F01-203F-4467-AF2F-9E7632C945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AFA0221-5D9F-4290-9C42-C99D671DF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FB0D-6409-43C1-88A4-44E2D4BF21F4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670EC24-A4B0-4751-9743-8C9068D5A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2B6AC91-D982-409B-9641-AF0AA83E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84B6-8E54-4DA9-A155-7CF3A8AE4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057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8124CB-FDDA-491E-A6DE-39DC53F2C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E16C962-E0D3-4ECD-BDEA-06BDBF7EF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FB0D-6409-43C1-88A4-44E2D4BF21F4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3811ACE-9244-405A-86B8-A61F01487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EB670A8-FFA1-4494-A4BB-0901621C3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84B6-8E54-4DA9-A155-7CF3A8AE4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830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B44E86-D510-47EF-AB04-B87547495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FB0D-6409-43C1-88A4-44E2D4BF21F4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A2DB9D-6912-4450-A375-DF981D2C7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B0BFD6F-6D3F-4B57-8489-0A8EF187F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84B6-8E54-4DA9-A155-7CF3A8AE4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514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2DE744-1C62-448A-8E6C-762538F7E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997A37-529F-4482-B543-339C143DE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EA14C9-4E2A-4A4E-B0A8-3917CFCA29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CDAF85-632F-41C5-811E-F084B1541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FB0D-6409-43C1-88A4-44E2D4BF21F4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EE8906-9C16-425C-9F8B-F0038625C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7C7342E-482E-4EA6-80BC-7B8B59ACD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84B6-8E54-4DA9-A155-7CF3A8AE4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855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7A87E0-2FB8-4FCC-931E-1ED1DE675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2B342C5-6927-4A6A-8E3A-C8CA305E6C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070F65-DEFA-44DE-BEB1-9A3034538A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7C90403-16FE-4D42-836D-1BF387C9E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8FB0D-6409-43C1-88A4-44E2D4BF21F4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925A5D-8376-4899-BDC3-AA52C7965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F2CD3A-E31D-42F3-8257-A5DA58FCC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84B6-8E54-4DA9-A155-7CF3A8AE4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975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00FDFB-DE68-4368-A714-EB9C8B4FF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6C2B1F-43F6-468A-A729-67F69AAEE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DC9F41-A08F-40E6-8A13-F23E871214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8FB0D-6409-43C1-88A4-44E2D4BF21F4}" type="datetimeFigureOut">
              <a:rPr lang="ru-RU" smtClean="0"/>
              <a:t>сб 17.10.20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B2F73A-FE93-4E85-963A-762E66217A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993962-915B-4ADF-A9D7-2848EED374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684B6-8E54-4DA9-A155-7CF3A8AE4B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5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470992" y="2002685"/>
            <a:ext cx="5756660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</a:p>
          <a:p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faoliyatining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endParaRPr lang="ru-RU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617963" y="2556946"/>
            <a:ext cx="727075" cy="30224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740D44-370C-441B-B701-F76E1C631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3606" y="2198919"/>
            <a:ext cx="4387820" cy="393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0151EB3-B3F9-4053-806A-173325DD0AFC}"/>
              </a:ext>
            </a:extLst>
          </p:cNvPr>
          <p:cNvSpPr/>
          <p:nvPr/>
        </p:nvSpPr>
        <p:spPr>
          <a:xfrm>
            <a:off x="4161183" y="1908313"/>
            <a:ext cx="4386469" cy="115293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Katabolizm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75DACE5-DB94-4B12-8C28-919E7917CCB6}"/>
              </a:ext>
            </a:extLst>
          </p:cNvPr>
          <p:cNvSpPr/>
          <p:nvPr/>
        </p:nvSpPr>
        <p:spPr>
          <a:xfrm>
            <a:off x="967409" y="3803374"/>
            <a:ext cx="4611756" cy="223961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parchalanishi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0CD24F-14A5-4421-93E0-89A1DA3369AE}"/>
              </a:ext>
            </a:extLst>
          </p:cNvPr>
          <p:cNvSpPr/>
          <p:nvPr/>
        </p:nvSpPr>
        <p:spPr>
          <a:xfrm>
            <a:off x="6811617" y="3796749"/>
            <a:ext cx="4704522" cy="224624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ATF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FEA71A97-24E1-4530-9DC2-A751882090FB}"/>
              </a:ext>
            </a:extLst>
          </p:cNvPr>
          <p:cNvCxnSpPr>
            <a:cxnSpLocks/>
            <a:stCxn id="3" idx="2"/>
            <a:endCxn id="6" idx="0"/>
          </p:cNvCxnSpPr>
          <p:nvPr/>
        </p:nvCxnSpPr>
        <p:spPr>
          <a:xfrm flipH="1">
            <a:off x="3273287" y="3061252"/>
            <a:ext cx="3081131" cy="742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3A5AF2C9-45BA-44D8-A203-D952961AC3D1}"/>
              </a:ext>
            </a:extLst>
          </p:cNvPr>
          <p:cNvCxnSpPr>
            <a:stCxn id="3" idx="2"/>
          </p:cNvCxnSpPr>
          <p:nvPr/>
        </p:nvCxnSpPr>
        <p:spPr>
          <a:xfrm>
            <a:off x="6354418" y="3061252"/>
            <a:ext cx="3081130" cy="7354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006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45344D-C5A1-4A9B-B4C3-383DF4E10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69" y="3021496"/>
            <a:ext cx="3604020" cy="339518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FBCCA1-6CAE-4C68-818B-D7D066F1E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6265" y="3135417"/>
            <a:ext cx="3551868" cy="32812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74FDB36-35BE-4EAD-820A-E7362FE02F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7889" y="3021496"/>
            <a:ext cx="4028375" cy="3395189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8CCB1F3-F9E3-4070-AA8C-464FBB1C5232}"/>
              </a:ext>
            </a:extLst>
          </p:cNvPr>
          <p:cNvSpPr/>
          <p:nvPr/>
        </p:nvSpPr>
        <p:spPr>
          <a:xfrm>
            <a:off x="762001" y="1900410"/>
            <a:ext cx="3087756" cy="9144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DBAABB7-6498-433F-B508-B171D3680E57}"/>
              </a:ext>
            </a:extLst>
          </p:cNvPr>
          <p:cNvSpPr/>
          <p:nvPr/>
        </p:nvSpPr>
        <p:spPr>
          <a:xfrm>
            <a:off x="4369619" y="1900410"/>
            <a:ext cx="3246783" cy="90255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Glikoliz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A469A82-E2EF-4505-A3C3-FF7A7AE65CBB}"/>
              </a:ext>
            </a:extLst>
          </p:cNvPr>
          <p:cNvSpPr/>
          <p:nvPr/>
        </p:nvSpPr>
        <p:spPr>
          <a:xfrm>
            <a:off x="8136264" y="1857849"/>
            <a:ext cx="3551868" cy="90255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Gidroliz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324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C94932-6B65-4585-9997-FD18E4B6F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817" y="1696279"/>
            <a:ext cx="3961629" cy="443947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9212404-A86B-4661-B984-8A06C25BF617}"/>
              </a:ext>
            </a:extLst>
          </p:cNvPr>
          <p:cNvSpPr/>
          <p:nvPr/>
        </p:nvSpPr>
        <p:spPr>
          <a:xfrm>
            <a:off x="5185244" y="1828800"/>
            <a:ext cx="2862469" cy="87464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44CAB31-23B7-4584-B0BD-8C04B066D950}"/>
              </a:ext>
            </a:extLst>
          </p:cNvPr>
          <p:cNvSpPr/>
          <p:nvPr/>
        </p:nvSpPr>
        <p:spPr>
          <a:xfrm>
            <a:off x="8509717" y="1842314"/>
            <a:ext cx="3048000" cy="874644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13D78AC-BB79-4AA1-88BF-74789AA39960}"/>
              </a:ext>
            </a:extLst>
          </p:cNvPr>
          <p:cNvSpPr/>
          <p:nvPr/>
        </p:nvSpPr>
        <p:spPr>
          <a:xfrm>
            <a:off x="5155096" y="3117051"/>
            <a:ext cx="2862469" cy="87464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Lipid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FEC9DEE3-C186-4AD2-BE32-CC826CF41132}"/>
              </a:ext>
            </a:extLst>
          </p:cNvPr>
          <p:cNvSpPr/>
          <p:nvPr/>
        </p:nvSpPr>
        <p:spPr>
          <a:xfrm>
            <a:off x="8509717" y="3076594"/>
            <a:ext cx="3048000" cy="1069658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Glitserin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kislotalari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70DD33B-C22F-404D-A83B-6476FA0EC682}"/>
              </a:ext>
            </a:extLst>
          </p:cNvPr>
          <p:cNvSpPr/>
          <p:nvPr/>
        </p:nvSpPr>
        <p:spPr>
          <a:xfrm>
            <a:off x="5155096" y="4423609"/>
            <a:ext cx="2968487" cy="107342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Polisaxarid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F358C52B-B56F-4EE7-9F84-B2E80C120510}"/>
              </a:ext>
            </a:extLst>
          </p:cNvPr>
          <p:cNvSpPr/>
          <p:nvPr/>
        </p:nvSpPr>
        <p:spPr>
          <a:xfrm>
            <a:off x="8602832" y="4450269"/>
            <a:ext cx="2968487" cy="968315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E732CAA2-8286-4966-B2E5-A1AC2352BC75}"/>
              </a:ext>
            </a:extLst>
          </p:cNvPr>
          <p:cNvCxnSpPr>
            <a:stCxn id="10" idx="3"/>
            <a:endCxn id="11" idx="1"/>
          </p:cNvCxnSpPr>
          <p:nvPr/>
        </p:nvCxnSpPr>
        <p:spPr>
          <a:xfrm>
            <a:off x="8047713" y="2266122"/>
            <a:ext cx="462004" cy="135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9C78644-C951-4348-BE4F-3CD4791DAB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7565" y="3522847"/>
            <a:ext cx="585267" cy="16460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77D8D04-DDA9-425B-9B5C-AF188EC93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3583" y="4848361"/>
            <a:ext cx="585267" cy="164606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8ED8165-2D58-4300-B458-A666CCF7F264}"/>
              </a:ext>
            </a:extLst>
          </p:cNvPr>
          <p:cNvSpPr/>
          <p:nvPr/>
        </p:nvSpPr>
        <p:spPr>
          <a:xfrm>
            <a:off x="2491410" y="5801052"/>
            <a:ext cx="9289774" cy="586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100%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678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9212404-A86B-4661-B984-8A06C25BF617}"/>
              </a:ext>
            </a:extLst>
          </p:cNvPr>
          <p:cNvSpPr/>
          <p:nvPr/>
        </p:nvSpPr>
        <p:spPr>
          <a:xfrm>
            <a:off x="1991470" y="1842314"/>
            <a:ext cx="2862469" cy="100379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44CAB31-23B7-4584-B0BD-8C04B066D950}"/>
              </a:ext>
            </a:extLst>
          </p:cNvPr>
          <p:cNvSpPr/>
          <p:nvPr/>
        </p:nvSpPr>
        <p:spPr>
          <a:xfrm>
            <a:off x="7078832" y="1683301"/>
            <a:ext cx="3048000" cy="1390943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4,1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17,6 kJ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13D78AC-BB79-4AA1-88BF-74789AA39960}"/>
              </a:ext>
            </a:extLst>
          </p:cNvPr>
          <p:cNvSpPr/>
          <p:nvPr/>
        </p:nvSpPr>
        <p:spPr>
          <a:xfrm>
            <a:off x="1991470" y="3489549"/>
            <a:ext cx="2862469" cy="107342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1g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FEC9DEE3-C186-4AD2-BE32-CC826CF41132}"/>
              </a:ext>
            </a:extLst>
          </p:cNvPr>
          <p:cNvSpPr/>
          <p:nvPr/>
        </p:nvSpPr>
        <p:spPr>
          <a:xfrm>
            <a:off x="7078832" y="3382817"/>
            <a:ext cx="3048000" cy="1390943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9,3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endParaRPr lang="en-US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38,9 kJ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70DD33B-C22F-404D-A83B-6476FA0EC682}"/>
              </a:ext>
            </a:extLst>
          </p:cNvPr>
          <p:cNvSpPr/>
          <p:nvPr/>
        </p:nvSpPr>
        <p:spPr>
          <a:xfrm>
            <a:off x="1941367" y="5206420"/>
            <a:ext cx="2968487" cy="107342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1g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F358C52B-B56F-4EE7-9F84-B2E80C120510}"/>
              </a:ext>
            </a:extLst>
          </p:cNvPr>
          <p:cNvSpPr/>
          <p:nvPr/>
        </p:nvSpPr>
        <p:spPr>
          <a:xfrm>
            <a:off x="7202635" y="5082333"/>
            <a:ext cx="2968487" cy="1291963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4,1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endParaRPr lang="en-US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17,6 kJ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E732CAA2-8286-4966-B2E5-A1AC2352BC75}"/>
              </a:ext>
            </a:extLst>
          </p:cNvPr>
          <p:cNvCxnSpPr>
            <a:cxnSpLocks/>
            <a:stCxn id="10" idx="3"/>
            <a:endCxn id="11" idx="1"/>
          </p:cNvCxnSpPr>
          <p:nvPr/>
        </p:nvCxnSpPr>
        <p:spPr>
          <a:xfrm>
            <a:off x="4853939" y="2344209"/>
            <a:ext cx="2224893" cy="345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329E1E57-40F4-441C-B940-20CD33B6CC86}"/>
              </a:ext>
            </a:extLst>
          </p:cNvPr>
          <p:cNvCxnSpPr>
            <a:endCxn id="13" idx="1"/>
          </p:cNvCxnSpPr>
          <p:nvPr/>
        </p:nvCxnSpPr>
        <p:spPr>
          <a:xfrm>
            <a:off x="4852389" y="4078288"/>
            <a:ext cx="222644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608294FA-FCC1-454F-949C-50ED75EDDB42}"/>
              </a:ext>
            </a:extLst>
          </p:cNvPr>
          <p:cNvCxnSpPr>
            <a:cxnSpLocks/>
            <a:stCxn id="14" idx="3"/>
            <a:endCxn id="15" idx="1"/>
          </p:cNvCxnSpPr>
          <p:nvPr/>
        </p:nvCxnSpPr>
        <p:spPr>
          <a:xfrm flipV="1">
            <a:off x="4909854" y="5728315"/>
            <a:ext cx="2292781" cy="14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3344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Glikoliz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B0710B-5FCD-4B8B-A8D6-F36B8C6A2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086" y="1921566"/>
            <a:ext cx="4770784" cy="433346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24572C-610F-44B2-84CB-5093241AC497}"/>
              </a:ext>
            </a:extLst>
          </p:cNvPr>
          <p:cNvSpPr/>
          <p:nvPr/>
        </p:nvSpPr>
        <p:spPr>
          <a:xfrm>
            <a:off x="5777948" y="1921566"/>
            <a:ext cx="5883966" cy="43334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so‘rilib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hujayraga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Kislorodsiz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sitoplazmada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140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Glikoliz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8E82232-A421-4CB8-B98D-5F4890492C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49" y="2168438"/>
            <a:ext cx="4426799" cy="379504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8F7CC3-6695-45CC-ABCA-B19A8A9DE56B}"/>
              </a:ext>
            </a:extLst>
          </p:cNvPr>
          <p:cNvSpPr/>
          <p:nvPr/>
        </p:nvSpPr>
        <p:spPr>
          <a:xfrm>
            <a:off x="5021430" y="2044761"/>
            <a:ext cx="3008244" cy="101710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ABD0147-213F-4549-8A9D-F96915BE57C1}"/>
              </a:ext>
            </a:extLst>
          </p:cNvPr>
          <p:cNvSpPr/>
          <p:nvPr/>
        </p:nvSpPr>
        <p:spPr>
          <a:xfrm>
            <a:off x="8614485" y="1965652"/>
            <a:ext cx="3140766" cy="116619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3E26A591-A107-48A0-83A5-BB57ECCC86ED}"/>
              </a:ext>
            </a:extLst>
          </p:cNvPr>
          <p:cNvCxnSpPr>
            <a:stCxn id="6" idx="3"/>
            <a:endCxn id="7" idx="1"/>
          </p:cNvCxnSpPr>
          <p:nvPr/>
        </p:nvCxnSpPr>
        <p:spPr>
          <a:xfrm flipV="1">
            <a:off x="8029674" y="2548748"/>
            <a:ext cx="584811" cy="45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Овал 9">
            <a:extLst>
              <a:ext uri="{FF2B5EF4-FFF2-40B4-BE49-F238E27FC236}">
                <a16:creationId xmlns:a16="http://schemas.microsoft.com/office/drawing/2014/main" id="{82AB00E3-2134-4B32-A278-86D32C7372A2}"/>
              </a:ext>
            </a:extLst>
          </p:cNvPr>
          <p:cNvSpPr/>
          <p:nvPr/>
        </p:nvSpPr>
        <p:spPr>
          <a:xfrm>
            <a:off x="4907192" y="3612804"/>
            <a:ext cx="3277619" cy="123297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200 kJ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44CEF050-9436-438B-8B6E-8D971C7A7B1C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6525552" y="3026775"/>
            <a:ext cx="20450" cy="5860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B50A182-1970-4A1F-86E1-FD995C535379}"/>
              </a:ext>
            </a:extLst>
          </p:cNvPr>
          <p:cNvSpPr/>
          <p:nvPr/>
        </p:nvSpPr>
        <p:spPr>
          <a:xfrm>
            <a:off x="8893353" y="3660276"/>
            <a:ext cx="2861898" cy="1166191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40% 2ATF</a:t>
            </a: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80 kJ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432A3AD-6BBD-4295-8D4A-45F0A826C848}"/>
              </a:ext>
            </a:extLst>
          </p:cNvPr>
          <p:cNvSpPr/>
          <p:nvPr/>
        </p:nvSpPr>
        <p:spPr>
          <a:xfrm>
            <a:off x="5020857" y="5209596"/>
            <a:ext cx="3277619" cy="122641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60%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120 kJ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2C25212C-8297-4232-8894-052718DB0937}"/>
              </a:ext>
            </a:extLst>
          </p:cNvPr>
          <p:cNvCxnSpPr>
            <a:cxnSpLocks/>
          </p:cNvCxnSpPr>
          <p:nvPr/>
        </p:nvCxnSpPr>
        <p:spPr>
          <a:xfrm flipH="1">
            <a:off x="6551483" y="4845776"/>
            <a:ext cx="20450" cy="3524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5133FEE0-BB98-45CA-970A-5CAC088E4145}"/>
              </a:ext>
            </a:extLst>
          </p:cNvPr>
          <p:cNvCxnSpPr>
            <a:cxnSpLocks/>
            <a:stCxn id="10" idx="6"/>
            <a:endCxn id="13" idx="1"/>
          </p:cNvCxnSpPr>
          <p:nvPr/>
        </p:nvCxnSpPr>
        <p:spPr>
          <a:xfrm>
            <a:off x="8184811" y="4229290"/>
            <a:ext cx="708542" cy="140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8195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Gidroliz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8C6A9B5-BD83-433C-BF8E-3E06024AF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43" y="2435273"/>
            <a:ext cx="4411273" cy="328602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6FEB2F9-5425-4AFF-B0F5-E0C7C701AF47}"/>
              </a:ext>
            </a:extLst>
          </p:cNvPr>
          <p:cNvSpPr/>
          <p:nvPr/>
        </p:nvSpPr>
        <p:spPr>
          <a:xfrm>
            <a:off x="5512904" y="1895061"/>
            <a:ext cx="5963479" cy="424069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Kislorodli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parchalanish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mitoxondriyada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/>
              <a:t>.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kislotaning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parchalanishidan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2600 kJ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056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Gidroliz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A3A560-68D1-4919-A583-4926F3531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635" y="1751967"/>
            <a:ext cx="6424572" cy="438773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7763D5B-C9D4-4475-9E4A-562B083ADA11}"/>
              </a:ext>
            </a:extLst>
          </p:cNvPr>
          <p:cNvSpPr/>
          <p:nvPr/>
        </p:nvSpPr>
        <p:spPr>
          <a:xfrm>
            <a:off x="7633252" y="2040835"/>
            <a:ext cx="4200939" cy="409886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Krebs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siklida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oksidlanib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42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36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ATF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4548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Gidroliz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8FAAF71-07CE-47F9-AAE5-362A3251ED7F}"/>
              </a:ext>
            </a:extLst>
          </p:cNvPr>
          <p:cNvSpPr/>
          <p:nvPr/>
        </p:nvSpPr>
        <p:spPr>
          <a:xfrm>
            <a:off x="2312503" y="1890901"/>
            <a:ext cx="3193774" cy="861391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B1C7045C-8204-45FC-AB5B-F35BA342A41B}"/>
              </a:ext>
            </a:extLst>
          </p:cNvPr>
          <p:cNvSpPr/>
          <p:nvPr/>
        </p:nvSpPr>
        <p:spPr>
          <a:xfrm>
            <a:off x="2107095" y="3389175"/>
            <a:ext cx="3604591" cy="102379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2600 kJ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6EAFEA63-DB30-420F-B9AD-6D895E3F49EA}"/>
              </a:ext>
            </a:extLst>
          </p:cNvPr>
          <p:cNvSpPr/>
          <p:nvPr/>
        </p:nvSpPr>
        <p:spPr>
          <a:xfrm>
            <a:off x="6851374" y="1895060"/>
            <a:ext cx="1881809" cy="86139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38648E0-3266-4221-A99C-FFB7A509C28C}"/>
              </a:ext>
            </a:extLst>
          </p:cNvPr>
          <p:cNvSpPr/>
          <p:nvPr/>
        </p:nvSpPr>
        <p:spPr>
          <a:xfrm>
            <a:off x="6851374" y="3389175"/>
            <a:ext cx="1736035" cy="86139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93D025F5-909D-4ED7-8EAA-94C290C65ECB}"/>
              </a:ext>
            </a:extLst>
          </p:cNvPr>
          <p:cNvCxnSpPr/>
          <p:nvPr/>
        </p:nvCxnSpPr>
        <p:spPr>
          <a:xfrm>
            <a:off x="5506277" y="2325755"/>
            <a:ext cx="13450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C7A9BBF2-56F8-4538-896D-71C19D1424AE}"/>
              </a:ext>
            </a:extLst>
          </p:cNvPr>
          <p:cNvCxnSpPr>
            <a:stCxn id="3" idx="3"/>
            <a:endCxn id="7" idx="1"/>
          </p:cNvCxnSpPr>
          <p:nvPr/>
        </p:nvCxnSpPr>
        <p:spPr>
          <a:xfrm>
            <a:off x="5506277" y="2321597"/>
            <a:ext cx="1345097" cy="14982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94F2585-7C3A-43D5-A8C2-84F11089546F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3909390" y="2752292"/>
            <a:ext cx="1" cy="6368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A97CCB6A-5CDE-4B0B-840E-72BE7CEC01FD}"/>
              </a:ext>
            </a:extLst>
          </p:cNvPr>
          <p:cNvSpPr/>
          <p:nvPr/>
        </p:nvSpPr>
        <p:spPr>
          <a:xfrm>
            <a:off x="914400" y="4883290"/>
            <a:ext cx="2769704" cy="1136579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1160 kJ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07E156B1-92E9-4BA5-ACF7-E005051E68D0}"/>
              </a:ext>
            </a:extLst>
          </p:cNvPr>
          <p:cNvSpPr/>
          <p:nvPr/>
        </p:nvSpPr>
        <p:spPr>
          <a:xfrm>
            <a:off x="4770783" y="4883290"/>
            <a:ext cx="3313043" cy="1136579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36 ATF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1440 kJ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749EF91F-7960-45DB-9AFA-FC2CEBEA6DCC}"/>
              </a:ext>
            </a:extLst>
          </p:cNvPr>
          <p:cNvCxnSpPr>
            <a:stCxn id="5" idx="4"/>
          </p:cNvCxnSpPr>
          <p:nvPr/>
        </p:nvCxnSpPr>
        <p:spPr>
          <a:xfrm flipH="1">
            <a:off x="2398643" y="4412974"/>
            <a:ext cx="1510748" cy="4703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88B284A4-ADAA-42BA-9C00-6246B4393591}"/>
              </a:ext>
            </a:extLst>
          </p:cNvPr>
          <p:cNvCxnSpPr>
            <a:stCxn id="5" idx="4"/>
          </p:cNvCxnSpPr>
          <p:nvPr/>
        </p:nvCxnSpPr>
        <p:spPr>
          <a:xfrm>
            <a:off x="3909391" y="4412974"/>
            <a:ext cx="2570925" cy="4703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6881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952F57A-0F84-4646-872F-BEA4E0450A7A}"/>
              </a:ext>
            </a:extLst>
          </p:cNvPr>
          <p:cNvSpPr/>
          <p:nvPr/>
        </p:nvSpPr>
        <p:spPr>
          <a:xfrm>
            <a:off x="4306956" y="1891748"/>
            <a:ext cx="7368209" cy="180229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+ 2H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+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2ADF = </a:t>
            </a:r>
          </a:p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2C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+ 2H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+2ATF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0B5952B-FA7B-44FE-8D83-91B72970EA05}"/>
              </a:ext>
            </a:extLst>
          </p:cNvPr>
          <p:cNvSpPr/>
          <p:nvPr/>
        </p:nvSpPr>
        <p:spPr>
          <a:xfrm>
            <a:off x="4306956" y="4078288"/>
            <a:ext cx="7368209" cy="1977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2C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6O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+ 36ADF + 36H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</a:p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6CO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+ 42H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+36ATF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563D624-2DCE-4626-BD34-8C55DEDB5A1B}"/>
              </a:ext>
            </a:extLst>
          </p:cNvPr>
          <p:cNvSpPr/>
          <p:nvPr/>
        </p:nvSpPr>
        <p:spPr>
          <a:xfrm>
            <a:off x="543339" y="1953038"/>
            <a:ext cx="3352800" cy="1679713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GLIKOLIZ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6DEE5DF-B7CC-44D2-8C20-252EF50311A1}"/>
              </a:ext>
            </a:extLst>
          </p:cNvPr>
          <p:cNvSpPr/>
          <p:nvPr/>
        </p:nvSpPr>
        <p:spPr>
          <a:xfrm>
            <a:off x="543339" y="4078288"/>
            <a:ext cx="3419060" cy="1977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GIDROLIZ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883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4" name="Таблица 24">
            <a:extLst>
              <a:ext uri="{FF2B5EF4-FFF2-40B4-BE49-F238E27FC236}">
                <a16:creationId xmlns:a16="http://schemas.microsoft.com/office/drawing/2014/main" id="{4ACD1858-5508-4F45-ABDD-7D8A54F58A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30762"/>
              </p:ext>
            </p:extLst>
          </p:nvPr>
        </p:nvGraphicFramePr>
        <p:xfrm>
          <a:off x="346764" y="1466784"/>
          <a:ext cx="11195880" cy="4530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4740">
                  <a:extLst>
                    <a:ext uri="{9D8B030D-6E8A-4147-A177-3AD203B41FA5}">
                      <a16:colId xmlns:a16="http://schemas.microsoft.com/office/drawing/2014/main" val="3882324670"/>
                    </a:ext>
                  </a:extLst>
                </a:gridCol>
                <a:gridCol w="2129067">
                  <a:extLst>
                    <a:ext uri="{9D8B030D-6E8A-4147-A177-3AD203B41FA5}">
                      <a16:colId xmlns:a16="http://schemas.microsoft.com/office/drawing/2014/main" val="2469850122"/>
                    </a:ext>
                  </a:extLst>
                </a:gridCol>
                <a:gridCol w="477427">
                  <a:extLst>
                    <a:ext uri="{9D8B030D-6E8A-4147-A177-3AD203B41FA5}">
                      <a16:colId xmlns:a16="http://schemas.microsoft.com/office/drawing/2014/main" val="1587133809"/>
                    </a:ext>
                  </a:extLst>
                </a:gridCol>
                <a:gridCol w="8064646">
                  <a:extLst>
                    <a:ext uri="{9D8B030D-6E8A-4147-A177-3AD203B41FA5}">
                      <a16:colId xmlns:a16="http://schemas.microsoft.com/office/drawing/2014/main" val="2150379369"/>
                    </a:ext>
                  </a:extLst>
                </a:gridCol>
              </a:tblGrid>
              <a:tr h="3245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organoid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t/r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vazifasi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79348388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Mitoxondriya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Hujayra bo’linishida muhim rol o‘ynaydi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0418595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Golji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majmuasi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ATF sintezlaydi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99894870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Plastida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Hujayra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turgorligini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ta’minlaydi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29773947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Ribosoma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Fotosintezda ishtirok etadi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3441041"/>
                  </a:ext>
                </a:extLst>
              </a:tr>
              <a:tr h="614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Lizosoma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Oqsil sintezida ishtirok etadi va sintezlangan mahsulotni Golji majmuasiga yetkazadi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40670748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Vakuola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Uglevod va lipidlar sintezida ishtirok etadi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8630277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Donador EPT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Monosaxarid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disaxariddan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kraxmal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hosil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qilishda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ishtirok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etadi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37418847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Silliq EPT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Hujayra ichida moddalarni hazm bo‘lishida ishtirok etadi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65320132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Sentriola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Oqsil sintezlaydi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53515083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Leykoplast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Gullar va mevalarga rang beradi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62076612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Xloroplast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Birlamchi uglevod sintezlaydi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41137882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Xromoplast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Sintezlangan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mahsulotlarni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to‘playdi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taqsimlaydi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9192053"/>
                  </a:ext>
                </a:extLst>
              </a:tr>
            </a:tbl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4FBB333-0E89-4D3C-94F7-B17DE544D92E}"/>
              </a:ext>
            </a:extLst>
          </p:cNvPr>
          <p:cNvSpPr/>
          <p:nvPr/>
        </p:nvSpPr>
        <p:spPr>
          <a:xfrm>
            <a:off x="346764" y="5997618"/>
            <a:ext cx="11195880" cy="4429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1-B; 2-M; 3-L; 4-I; 5-H; 6-C; 7-E; 8-F; 9-A; 10-G; 11-D; 12-K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353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952F57A-0F84-4646-872F-BEA4E0450A7A}"/>
              </a:ext>
            </a:extLst>
          </p:cNvPr>
          <p:cNvSpPr/>
          <p:nvPr/>
        </p:nvSpPr>
        <p:spPr>
          <a:xfrm>
            <a:off x="1139686" y="1913249"/>
            <a:ext cx="10190921" cy="180229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+ 6O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+ 38ADF + 38H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</a:p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6CO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+ 44H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+ 38ATF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0B5952B-FA7B-44FE-8D83-91B72970EA05}"/>
              </a:ext>
            </a:extLst>
          </p:cNvPr>
          <p:cNvSpPr/>
          <p:nvPr/>
        </p:nvSpPr>
        <p:spPr>
          <a:xfrm>
            <a:off x="795130" y="4078288"/>
            <a:ext cx="10880035" cy="197795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180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glyukozaning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oksidlanishidan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2800 kJ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1520 kJ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38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ATF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686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952F57A-0F84-4646-872F-BEA4E0450A7A}"/>
              </a:ext>
            </a:extLst>
          </p:cNvPr>
          <p:cNvSpPr/>
          <p:nvPr/>
        </p:nvSpPr>
        <p:spPr>
          <a:xfrm>
            <a:off x="3458818" y="1726164"/>
            <a:ext cx="5738192" cy="97728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endParaRPr lang="en-US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0B5952B-FA7B-44FE-8D83-91B72970EA05}"/>
              </a:ext>
            </a:extLst>
          </p:cNvPr>
          <p:cNvSpPr/>
          <p:nvPr/>
        </p:nvSpPr>
        <p:spPr>
          <a:xfrm>
            <a:off x="2517913" y="2875721"/>
            <a:ext cx="7633251" cy="111853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Glikoliz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80kJ 2ATF + 120 kJ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= 200 kJ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AEA9C6A-BB0E-4765-B79F-1456F931BBB4}"/>
              </a:ext>
            </a:extLst>
          </p:cNvPr>
          <p:cNvSpPr/>
          <p:nvPr/>
        </p:nvSpPr>
        <p:spPr>
          <a:xfrm>
            <a:off x="2040834" y="4171052"/>
            <a:ext cx="8839200" cy="11284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Gidroliz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1440 kJ 36 ATF + 1160 kJ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= 2600 kJ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355F260-FA09-4880-B218-B5774BA297E6}"/>
              </a:ext>
            </a:extLst>
          </p:cNvPr>
          <p:cNvSpPr/>
          <p:nvPr/>
        </p:nvSpPr>
        <p:spPr>
          <a:xfrm>
            <a:off x="1099931" y="5446369"/>
            <a:ext cx="10455966" cy="100744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1520 kJ 38ATF + 1280 kJ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= 2800 kJ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6443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0C0188-715F-4E84-8023-37FC5C96B2FE}"/>
              </a:ext>
            </a:extLst>
          </p:cNvPr>
          <p:cNvSpPr/>
          <p:nvPr/>
        </p:nvSpPr>
        <p:spPr>
          <a:xfrm>
            <a:off x="357810" y="1749287"/>
            <a:ext cx="4996069" cy="441297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Glikoliz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glyukoza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sintezlangan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ATF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605B9DE-88F9-47B6-A363-28A35EB39D77}"/>
              </a:ext>
            </a:extLst>
          </p:cNvPr>
          <p:cNvSpPr/>
          <p:nvPr/>
        </p:nvSpPr>
        <p:spPr>
          <a:xfrm>
            <a:off x="5950226" y="1828800"/>
            <a:ext cx="5592417" cy="42539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Glyukozaning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chala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parchalanishidan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10 mol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sut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kislota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to‘liq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parchalanishidan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30 mol CO</a:t>
            </a:r>
            <a:r>
              <a:rPr lang="en-US" sz="3600" baseline="-2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umumiy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ajralgan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energiya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miqdorini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kJda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aniqlang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9136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623F3E19-C003-4FF8-980D-C6471D9754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598064"/>
              </p:ext>
            </p:extLst>
          </p:nvPr>
        </p:nvGraphicFramePr>
        <p:xfrm>
          <a:off x="1431235" y="1948070"/>
          <a:ext cx="9263272" cy="426720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57546">
                  <a:extLst>
                    <a:ext uri="{9D8B030D-6E8A-4147-A177-3AD203B41FA5}">
                      <a16:colId xmlns:a16="http://schemas.microsoft.com/office/drawing/2014/main" val="118768251"/>
                    </a:ext>
                  </a:extLst>
                </a:gridCol>
                <a:gridCol w="1157546">
                  <a:extLst>
                    <a:ext uri="{9D8B030D-6E8A-4147-A177-3AD203B41FA5}">
                      <a16:colId xmlns:a16="http://schemas.microsoft.com/office/drawing/2014/main" val="4015938888"/>
                    </a:ext>
                  </a:extLst>
                </a:gridCol>
                <a:gridCol w="1157546">
                  <a:extLst>
                    <a:ext uri="{9D8B030D-6E8A-4147-A177-3AD203B41FA5}">
                      <a16:colId xmlns:a16="http://schemas.microsoft.com/office/drawing/2014/main" val="724752152"/>
                    </a:ext>
                  </a:extLst>
                </a:gridCol>
                <a:gridCol w="1157546">
                  <a:extLst>
                    <a:ext uri="{9D8B030D-6E8A-4147-A177-3AD203B41FA5}">
                      <a16:colId xmlns:a16="http://schemas.microsoft.com/office/drawing/2014/main" val="424999881"/>
                    </a:ext>
                  </a:extLst>
                </a:gridCol>
                <a:gridCol w="1157546">
                  <a:extLst>
                    <a:ext uri="{9D8B030D-6E8A-4147-A177-3AD203B41FA5}">
                      <a16:colId xmlns:a16="http://schemas.microsoft.com/office/drawing/2014/main" val="1227169373"/>
                    </a:ext>
                  </a:extLst>
                </a:gridCol>
                <a:gridCol w="1158514">
                  <a:extLst>
                    <a:ext uri="{9D8B030D-6E8A-4147-A177-3AD203B41FA5}">
                      <a16:colId xmlns:a16="http://schemas.microsoft.com/office/drawing/2014/main" val="3605644136"/>
                    </a:ext>
                  </a:extLst>
                </a:gridCol>
                <a:gridCol w="1158514">
                  <a:extLst>
                    <a:ext uri="{9D8B030D-6E8A-4147-A177-3AD203B41FA5}">
                      <a16:colId xmlns:a16="http://schemas.microsoft.com/office/drawing/2014/main" val="972685397"/>
                    </a:ext>
                  </a:extLst>
                </a:gridCol>
                <a:gridCol w="1158514">
                  <a:extLst>
                    <a:ext uri="{9D8B030D-6E8A-4147-A177-3AD203B41FA5}">
                      <a16:colId xmlns:a16="http://schemas.microsoft.com/office/drawing/2014/main" val="1442377857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5009172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8962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3716589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010724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8798317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2493144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8051455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3153075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7805737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O’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67261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05627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78B8D6C-602E-4EFE-AF23-812FA9CE9794}"/>
              </a:ext>
            </a:extLst>
          </p:cNvPr>
          <p:cNvSpPr/>
          <p:nvPr/>
        </p:nvSpPr>
        <p:spPr>
          <a:xfrm>
            <a:off x="371063" y="1582183"/>
            <a:ext cx="1164865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Ortiqchasini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top!</a:t>
            </a:r>
          </a:p>
          <a:p>
            <a:pPr algn="just">
              <a:spcAft>
                <a:spcPts val="0"/>
              </a:spcAft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Pektin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murein,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xitin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karotin</a:t>
            </a:r>
            <a:endParaRPr lang="ru-RU" sz="3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Lizosoma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ribosoma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mezasoma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xromosoma</a:t>
            </a:r>
            <a:endParaRPr lang="ru-RU" sz="3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Mitoxondriya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endoplazmatik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to‘r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xloroplast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yadro</a:t>
            </a:r>
            <a:endParaRPr lang="ru-RU" sz="3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Fagotsitoz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pinotsitoz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diffuziya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turgor</a:t>
            </a:r>
            <a:endParaRPr lang="ru-RU" sz="3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Xromatin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xromosoma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xromoplast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xromatida</a:t>
            </a:r>
            <a:endParaRPr lang="ru-RU" sz="3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Vakuola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plastida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sentriola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sellyuloza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qobiq</a:t>
            </a:r>
            <a:endParaRPr lang="ru-RU" sz="3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Golji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majmuasi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lizosoma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plastida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endoplazmatik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to‘r</a:t>
            </a:r>
            <a:endParaRPr lang="ru-RU" sz="3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Invaginatsiya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genomli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taxmin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simbioz</a:t>
            </a:r>
            <a:r>
              <a:rPr lang="en-US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endositoz</a:t>
            </a:r>
            <a:endParaRPr lang="ru-RU" sz="36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2470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949E03-95BC-4C3E-9EF0-18E79B1FE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30" y="3135431"/>
            <a:ext cx="2152755" cy="13570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0A4708-1B2D-4BE7-B779-8FA83352E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283" y="3181289"/>
            <a:ext cx="1628571" cy="12653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B2B9BE-E625-4A1A-8A67-EA0A561E5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9252" y="3227149"/>
            <a:ext cx="1485539" cy="126533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1BF240F-E94A-4337-B8A5-12707CDEA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2191" y="3181288"/>
            <a:ext cx="1485539" cy="12653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98132F4-0F5C-4C95-8CCD-C22610BFE6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5130" y="3227149"/>
            <a:ext cx="1301740" cy="1265337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24B14B7-CAC5-45BD-9D20-5D0EBB33EB32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 flipV="1">
            <a:off x="2947885" y="3813958"/>
            <a:ext cx="766398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0771D86-D611-4590-8879-209837964BD3}"/>
              </a:ext>
            </a:extLst>
          </p:cNvPr>
          <p:cNvCxnSpPr>
            <a:stCxn id="6" idx="3"/>
            <a:endCxn id="7" idx="1"/>
          </p:cNvCxnSpPr>
          <p:nvPr/>
        </p:nvCxnSpPr>
        <p:spPr>
          <a:xfrm>
            <a:off x="5342854" y="3813958"/>
            <a:ext cx="766398" cy="458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Соединитель: уступ 20">
            <a:extLst>
              <a:ext uri="{FF2B5EF4-FFF2-40B4-BE49-F238E27FC236}">
                <a16:creationId xmlns:a16="http://schemas.microsoft.com/office/drawing/2014/main" id="{165F86C9-ED14-4C03-ADA7-BDD92F1512C5}"/>
              </a:ext>
            </a:extLst>
          </p:cNvPr>
          <p:cNvCxnSpPr>
            <a:endCxn id="9" idx="1"/>
          </p:cNvCxnSpPr>
          <p:nvPr/>
        </p:nvCxnSpPr>
        <p:spPr>
          <a:xfrm>
            <a:off x="9587730" y="3684104"/>
            <a:ext cx="507400" cy="175714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Соединитель: уступ 23">
            <a:extLst>
              <a:ext uri="{FF2B5EF4-FFF2-40B4-BE49-F238E27FC236}">
                <a16:creationId xmlns:a16="http://schemas.microsoft.com/office/drawing/2014/main" id="{70BE2CF7-8C7C-4852-A6C0-7FEA35FB3CAF}"/>
              </a:ext>
            </a:extLst>
          </p:cNvPr>
          <p:cNvCxnSpPr>
            <a:endCxn id="8" idx="1"/>
          </p:cNvCxnSpPr>
          <p:nvPr/>
        </p:nvCxnSpPr>
        <p:spPr>
          <a:xfrm>
            <a:off x="7594791" y="3684104"/>
            <a:ext cx="507400" cy="129853"/>
          </a:xfrm>
          <a:prstGeom prst="bent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D8193FD-8EF9-47F7-81A1-A8304676563C}"/>
              </a:ext>
            </a:extLst>
          </p:cNvPr>
          <p:cNvSpPr/>
          <p:nvPr/>
        </p:nvSpPr>
        <p:spPr>
          <a:xfrm>
            <a:off x="1325217" y="5128591"/>
            <a:ext cx="9687340" cy="948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7285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8-§. 38-41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en-US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249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C309E6CF-9DBF-4EAA-A0E9-DEF77CFE41E3}"/>
              </a:ext>
            </a:extLst>
          </p:cNvPr>
          <p:cNvSpPr/>
          <p:nvPr/>
        </p:nvSpPr>
        <p:spPr>
          <a:xfrm>
            <a:off x="699052" y="1861118"/>
            <a:ext cx="6626086" cy="4533866"/>
          </a:xfrm>
          <a:prstGeom prst="ellips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82592C4-7ABD-490F-BDC8-E830FA83595A}"/>
              </a:ext>
            </a:extLst>
          </p:cNvPr>
          <p:cNvSpPr/>
          <p:nvPr/>
        </p:nvSpPr>
        <p:spPr>
          <a:xfrm>
            <a:off x="5168349" y="1861118"/>
            <a:ext cx="6626086" cy="449492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FA379A2-0E2D-43B2-B784-BC1535636281}"/>
              </a:ext>
            </a:extLst>
          </p:cNvPr>
          <p:cNvSpPr/>
          <p:nvPr/>
        </p:nvSpPr>
        <p:spPr>
          <a:xfrm>
            <a:off x="2710068" y="2267675"/>
            <a:ext cx="2544417" cy="530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PROKARIOT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59F05F0-5F21-4AE7-BC6F-291D1CA60AC8}"/>
              </a:ext>
            </a:extLst>
          </p:cNvPr>
          <p:cNvSpPr/>
          <p:nvPr/>
        </p:nvSpPr>
        <p:spPr>
          <a:xfrm>
            <a:off x="7056783" y="2197424"/>
            <a:ext cx="3087756" cy="530087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EUKARIOT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31AFD8B-D863-4693-8324-F1027D06A1A8}"/>
              </a:ext>
            </a:extLst>
          </p:cNvPr>
          <p:cNvSpPr/>
          <p:nvPr/>
        </p:nvSpPr>
        <p:spPr>
          <a:xfrm>
            <a:off x="5393635" y="2968487"/>
            <a:ext cx="2001076" cy="2160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7084F1B-1811-4C07-A3EA-716F52A935FE}"/>
              </a:ext>
            </a:extLst>
          </p:cNvPr>
          <p:cNvSpPr/>
          <p:nvPr/>
        </p:nvSpPr>
        <p:spPr>
          <a:xfrm>
            <a:off x="7282070" y="2797762"/>
            <a:ext cx="3597965" cy="28094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Yadrosi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Organoidlarga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glikogen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to‘playdi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367CECB2-F34B-4EF1-8BF2-F6A33A6D4D9E}"/>
              </a:ext>
            </a:extLst>
          </p:cNvPr>
          <p:cNvSpPr/>
          <p:nvPr/>
        </p:nvSpPr>
        <p:spPr>
          <a:xfrm>
            <a:off x="4956312" y="2478155"/>
            <a:ext cx="2544417" cy="329979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membranaga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A09429B-11CC-4F59-94AD-8B318F917035}"/>
              </a:ext>
            </a:extLst>
          </p:cNvPr>
          <p:cNvSpPr/>
          <p:nvPr/>
        </p:nvSpPr>
        <p:spPr>
          <a:xfrm>
            <a:off x="1139690" y="2968487"/>
            <a:ext cx="4399719" cy="2544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Yadrosi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shakllanmagan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Nukleoid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Mezosoma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ribosoma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aerosomasi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polifosfat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to‘playdi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972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18802EE-B22A-49B1-8905-66E7CC703EE9}"/>
              </a:ext>
            </a:extLst>
          </p:cNvPr>
          <p:cNvSpPr/>
          <p:nvPr/>
        </p:nvSpPr>
        <p:spPr>
          <a:xfrm>
            <a:off x="371061" y="1789043"/>
            <a:ext cx="5592417" cy="455874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51ta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insulin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oqsilining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1A69A84-83DB-4179-A862-C11A21BFCBA0}"/>
              </a:ext>
            </a:extLst>
          </p:cNvPr>
          <p:cNvSpPr/>
          <p:nvPr/>
        </p:nvSpPr>
        <p:spPr>
          <a:xfrm>
            <a:off x="6347792" y="1789043"/>
            <a:ext cx="5473148" cy="455874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51x120=6120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787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18802EE-B22A-49B1-8905-66E7CC703EE9}"/>
              </a:ext>
            </a:extLst>
          </p:cNvPr>
          <p:cNvSpPr/>
          <p:nvPr/>
        </p:nvSpPr>
        <p:spPr>
          <a:xfrm>
            <a:off x="6175514" y="1798914"/>
            <a:ext cx="5592417" cy="455874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9x3=27</a:t>
            </a:r>
          </a:p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27x345=9315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1A69A84-83DB-4179-A862-C11A21BFCBA0}"/>
              </a:ext>
            </a:extLst>
          </p:cNvPr>
          <p:cNvSpPr/>
          <p:nvPr/>
        </p:nvSpPr>
        <p:spPr>
          <a:xfrm>
            <a:off x="450575" y="1798914"/>
            <a:ext cx="5473148" cy="455874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Vazopressin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oqsilini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sintezlovchi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i-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RNKda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9 ta triplet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kislotaning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16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18802EE-B22A-49B1-8905-66E7CC703EE9}"/>
              </a:ext>
            </a:extLst>
          </p:cNvPr>
          <p:cNvSpPr/>
          <p:nvPr/>
        </p:nvSpPr>
        <p:spPr>
          <a:xfrm>
            <a:off x="4697896" y="1826836"/>
            <a:ext cx="3306417" cy="444468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modelini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40974B-D5C9-454E-BAC1-BBE77183A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9417" y="1826836"/>
            <a:ext cx="3505200" cy="4444688"/>
          </a:xfrm>
          <a:prstGeom prst="rect">
            <a:avLst/>
          </a:prstGeom>
        </p:spPr>
      </p:pic>
      <p:pic>
        <p:nvPicPr>
          <p:cNvPr id="4098" name="Picture 2" descr="Клетки сделанные от пластилина Стоковое Фото - изображение насчитывающей  пластилина, сделанные: 116000262">
            <a:extLst>
              <a:ext uri="{FF2B5EF4-FFF2-40B4-BE49-F238E27FC236}">
                <a16:creationId xmlns:a16="http://schemas.microsoft.com/office/drawing/2014/main" id="{63C5AA03-1560-4988-91B3-D31D2ED40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09" y="1826836"/>
            <a:ext cx="3876261" cy="444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34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532BB95-64B6-4AD4-A106-5FDE3574CC03}"/>
              </a:ext>
            </a:extLst>
          </p:cNvPr>
          <p:cNvSpPr/>
          <p:nvPr/>
        </p:nvSpPr>
        <p:spPr>
          <a:xfrm>
            <a:off x="384313" y="1662441"/>
            <a:ext cx="11423374" cy="48316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Tayyorgarlik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Glikoliz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Gidroliz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0104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0151EB3-B3F9-4053-806A-173325DD0AFC}"/>
              </a:ext>
            </a:extLst>
          </p:cNvPr>
          <p:cNvSpPr/>
          <p:nvPr/>
        </p:nvSpPr>
        <p:spPr>
          <a:xfrm>
            <a:off x="463826" y="1908313"/>
            <a:ext cx="11198087" cy="439972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Metabolizm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organizmning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ko‘payishini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ta’minlaydigan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majmuyi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146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0151EB3-B3F9-4053-806A-173325DD0AFC}"/>
              </a:ext>
            </a:extLst>
          </p:cNvPr>
          <p:cNvSpPr/>
          <p:nvPr/>
        </p:nvSpPr>
        <p:spPr>
          <a:xfrm>
            <a:off x="4161183" y="1908313"/>
            <a:ext cx="4386469" cy="1152939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Metabolizm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75DACE5-DB94-4B12-8C28-919E7917CCB6}"/>
              </a:ext>
            </a:extLst>
          </p:cNvPr>
          <p:cNvSpPr/>
          <p:nvPr/>
        </p:nvSpPr>
        <p:spPr>
          <a:xfrm>
            <a:off x="967409" y="3803374"/>
            <a:ext cx="4611756" cy="223961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Anabolizm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Assimilyatsiya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0CD24F-14A5-4421-93E0-89A1DA3369AE}"/>
              </a:ext>
            </a:extLst>
          </p:cNvPr>
          <p:cNvSpPr/>
          <p:nvPr/>
        </p:nvSpPr>
        <p:spPr>
          <a:xfrm>
            <a:off x="6811617" y="3796749"/>
            <a:ext cx="4704522" cy="224624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Katabolizm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Dissimilyatsiya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Energetik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FEA71A97-24E1-4530-9DC2-A751882090FB}"/>
              </a:ext>
            </a:extLst>
          </p:cNvPr>
          <p:cNvCxnSpPr>
            <a:cxnSpLocks/>
            <a:stCxn id="3" idx="2"/>
            <a:endCxn id="6" idx="0"/>
          </p:cNvCxnSpPr>
          <p:nvPr/>
        </p:nvCxnSpPr>
        <p:spPr>
          <a:xfrm flipH="1">
            <a:off x="3273287" y="3061252"/>
            <a:ext cx="3081131" cy="742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3A5AF2C9-45BA-44D8-A203-D952961AC3D1}"/>
              </a:ext>
            </a:extLst>
          </p:cNvPr>
          <p:cNvCxnSpPr>
            <a:stCxn id="3" idx="2"/>
          </p:cNvCxnSpPr>
          <p:nvPr/>
        </p:nvCxnSpPr>
        <p:spPr>
          <a:xfrm>
            <a:off x="6354418" y="3061252"/>
            <a:ext cx="3081130" cy="7354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3527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782</Words>
  <Application>Microsoft Office PowerPoint</Application>
  <PresentationFormat>Широкоэкранный</PresentationFormat>
  <Paragraphs>268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Тема Office</vt:lpstr>
      <vt:lpstr>BIOLOGIYA</vt:lpstr>
      <vt:lpstr>O‘tgan dars mavzusini mustahkamlash</vt:lpstr>
      <vt:lpstr>O‘tgan dars mavzusini mustahkamlash</vt:lpstr>
      <vt:lpstr>O‘tgan dars mavzusini mustahkamlash</vt:lpstr>
      <vt:lpstr>O‘tgan dars mavzusini mustahkamlash</vt:lpstr>
      <vt:lpstr>O‘tgan dars mavzusini mustahkamlash</vt:lpstr>
      <vt:lpstr>Dars rejasi</vt:lpstr>
      <vt:lpstr>Moddalar almashinuvi</vt:lpstr>
      <vt:lpstr>Moddalar almashinuvi</vt:lpstr>
      <vt:lpstr>Energetik almashinuvi</vt:lpstr>
      <vt:lpstr>Energetik almashinuv bosqichlari</vt:lpstr>
      <vt:lpstr>Tayyorgarlik bosqichi</vt:lpstr>
      <vt:lpstr>Tayyorgarlik bosqichi</vt:lpstr>
      <vt:lpstr>Glikoliz</vt:lpstr>
      <vt:lpstr>Glikoliz</vt:lpstr>
      <vt:lpstr>Gidroliz</vt:lpstr>
      <vt:lpstr>Gidroliz</vt:lpstr>
      <vt:lpstr>Gidroliz</vt:lpstr>
      <vt:lpstr>Energetik almashinuv</vt:lpstr>
      <vt:lpstr>Energetik almashinuv</vt:lpstr>
      <vt:lpstr>Energetik almashinuv</vt:lpstr>
      <vt:lpstr>Mustaqil bajarish uchun topshiriqlar</vt:lpstr>
      <vt:lpstr>Mustaqil bajarish uchun topshiriqlar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Пользователь</cp:lastModifiedBy>
  <cp:revision>29</cp:revision>
  <dcterms:created xsi:type="dcterms:W3CDTF">2020-10-15T16:37:43Z</dcterms:created>
  <dcterms:modified xsi:type="dcterms:W3CDTF">2020-10-17T04:25:50Z</dcterms:modified>
</cp:coreProperties>
</file>