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725" r:id="rId2"/>
    <p:sldId id="737" r:id="rId3"/>
    <p:sldId id="632" r:id="rId4"/>
    <p:sldId id="633" r:id="rId5"/>
    <p:sldId id="634" r:id="rId6"/>
    <p:sldId id="635" r:id="rId7"/>
    <p:sldId id="641" r:id="rId8"/>
    <p:sldId id="738" r:id="rId9"/>
    <p:sldId id="743" r:id="rId10"/>
    <p:sldId id="616" r:id="rId11"/>
    <p:sldId id="644" r:id="rId12"/>
    <p:sldId id="643" r:id="rId13"/>
    <p:sldId id="739" r:id="rId14"/>
    <p:sldId id="740" r:id="rId15"/>
    <p:sldId id="741" r:id="rId16"/>
    <p:sldId id="744" r:id="rId17"/>
    <p:sldId id="746" r:id="rId18"/>
    <p:sldId id="745" r:id="rId19"/>
    <p:sldId id="742" r:id="rId20"/>
    <p:sldId id="747" r:id="rId21"/>
    <p:sldId id="748" r:id="rId22"/>
    <p:sldId id="694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541151203982711E-2"/>
          <c:y val="3.2092724152495616E-2"/>
          <c:w val="0.87949843255103488"/>
          <c:h val="0.8637583017360872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ln w="95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numRef>
              <c:f>Лист1!$A$2:$A$10</c:f>
              <c:numCache>
                <c:formatCode>General</c:formatCode>
                <c:ptCount val="9"/>
                <c:pt idx="0">
                  <c:v>8.5</c:v>
                </c:pt>
                <c:pt idx="1">
                  <c:v>9</c:v>
                </c:pt>
                <c:pt idx="2">
                  <c:v>9.5</c:v>
                </c:pt>
                <c:pt idx="3">
                  <c:v>10</c:v>
                </c:pt>
                <c:pt idx="4">
                  <c:v>12</c:v>
                </c:pt>
                <c:pt idx="5">
                  <c:v>14.5</c:v>
                </c:pt>
                <c:pt idx="6">
                  <c:v>15</c:v>
                </c:pt>
              </c:numCache>
            </c:numRef>
          </c:xVal>
          <c:yVal>
            <c:numRef>
              <c:f>Лист1!$B$2:$B$10</c:f>
              <c:numCache>
                <c:formatCode>General</c:formatCode>
                <c:ptCount val="9"/>
                <c:pt idx="0">
                  <c:v>4</c:v>
                </c:pt>
                <c:pt idx="1">
                  <c:v>7</c:v>
                </c:pt>
                <c:pt idx="2">
                  <c:v>10</c:v>
                </c:pt>
                <c:pt idx="3">
                  <c:v>12</c:v>
                </c:pt>
                <c:pt idx="4">
                  <c:v>10</c:v>
                </c:pt>
                <c:pt idx="5">
                  <c:v>6</c:v>
                </c:pt>
                <c:pt idx="6">
                  <c:v>3</c:v>
                </c:pt>
                <c:pt idx="7">
                  <c:v>6</c:v>
                </c:pt>
                <c:pt idx="8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AF0-4255-BAF4-66997FE927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5311872"/>
        <c:axId val="505303672"/>
      </c:scatterChart>
      <c:valAx>
        <c:axId val="505311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5303672"/>
        <c:crosses val="autoZero"/>
        <c:crossBetween val="midCat"/>
      </c:valAx>
      <c:valAx>
        <c:axId val="505303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53118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0DC9F-8370-46F6-9E42-5860DE051B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6B42BE8-0C83-4C82-AB5B-11762670E7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26F9BB-FEFC-45FD-9D21-1628C4FA6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6E42-F2F8-4016-AD7B-C935F825B20E}" type="datetimeFigureOut">
              <a:rPr lang="ru-RU" smtClean="0"/>
              <a:t>07.01.2021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2C241D-1DFD-4128-ACE5-726B2F88F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14A933-AE74-4CEA-B251-0AD1C9A3E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30F6-83D8-414C-8720-11F6920B3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338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8F8BA-15E4-401F-9569-7E4143BD7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B752DE-555F-48F4-8D22-F1EEB14173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B9488D-1BFD-4D2A-899E-10091897E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6E42-F2F8-4016-AD7B-C935F825B20E}" type="datetimeFigureOut">
              <a:rPr lang="ru-RU" smtClean="0"/>
              <a:t>07.01.2021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09CAD6-F2E8-4953-B16B-123C5AB98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3A39DC-67F7-4DA7-89FD-BEA49174B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30F6-83D8-414C-8720-11F6920B3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161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AEBBB49-FE87-47C7-8683-C972CE80D2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49A1F8-4757-4EA8-9518-7D9B987CE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2A714F-DF6A-40CD-8869-336969226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6E42-F2F8-4016-AD7B-C935F825B20E}" type="datetimeFigureOut">
              <a:rPr lang="ru-RU" smtClean="0"/>
              <a:t>07.01.2021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F9A1DE-2902-4A15-B84E-BB33E14A4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A544DE-6438-4AA4-9051-C24DBF95A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30F6-83D8-414C-8720-11F6920B3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79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BB5D6-1B13-47F3-B9CB-C3ECA4DBF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DBCC4F-BE3A-406F-BEBD-D698F6611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CF8013-5987-428D-B452-D8779943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6E42-F2F8-4016-AD7B-C935F825B20E}" type="datetimeFigureOut">
              <a:rPr lang="ru-RU" smtClean="0"/>
              <a:t>07.01.2021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6A70BA-5F54-4A9C-90F4-1362B5E09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3D1074-BF28-47D2-9617-686177D76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30F6-83D8-414C-8720-11F6920B3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629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15B15B-B51C-4EBA-9BD5-30397ABD3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60E333-CF8E-4776-9192-542847B15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798CE0-B733-4A30-98BD-D0BD19B9D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6E42-F2F8-4016-AD7B-C935F825B20E}" type="datetimeFigureOut">
              <a:rPr lang="ru-RU" smtClean="0"/>
              <a:t>07.01.2021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615E59-7D82-4CB3-BD0A-91FEF7B38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FA3DF0-1B24-4125-94F9-A9AE8A4FE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30F6-83D8-414C-8720-11F6920B3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839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CB22F3-889E-4DB7-A279-EC8D30DC1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D31920-CC28-4BD5-8A02-B6E7663349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AA8B5A-6686-49A7-8C33-14FD86AB8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3D7233-04A0-4430-A3A4-A7E948AE8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6E42-F2F8-4016-AD7B-C935F825B20E}" type="datetimeFigureOut">
              <a:rPr lang="ru-RU" smtClean="0"/>
              <a:t>07.01.2021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212A091-669C-4D5D-810E-46D73CE88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F76E45-3D25-4A35-82F0-CF25F713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30F6-83D8-414C-8720-11F6920B3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41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ED1BA1-01DC-4A50-A745-5DF63CE9D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BFF87A-ECFB-4C1D-A1DF-A68573162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248981-5974-43CA-AA8D-AC2757B6A2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5BA75ED-1F2D-4BCB-A8A0-0D5AE0125D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E4B1987-0CB5-43FF-8918-EC35A6CEE7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04F7C94-8559-4E5D-8922-D4F5E1F19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6E42-F2F8-4016-AD7B-C935F825B20E}" type="datetimeFigureOut">
              <a:rPr lang="ru-RU" smtClean="0"/>
              <a:t>07.01.2021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62A31C2-CB68-4AB2-8964-C331FF14E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566F63F-C6B4-4624-A481-E9F98C1C3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30F6-83D8-414C-8720-11F6920B3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039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2F14AC-867B-49F0-851C-003C821B1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24CA944-446E-4CA5-B4FB-84C4D30DD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6E42-F2F8-4016-AD7B-C935F825B20E}" type="datetimeFigureOut">
              <a:rPr lang="ru-RU" smtClean="0"/>
              <a:t>07.01.2021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60964D-01B0-47FC-8AF9-2BCF37A63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27A9F1-88AB-4AA0-A5CA-0932E1E1D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30F6-83D8-414C-8720-11F6920B3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701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B591EA2-0796-4C3E-B6BC-AE205481D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6E42-F2F8-4016-AD7B-C935F825B20E}" type="datetimeFigureOut">
              <a:rPr lang="ru-RU" smtClean="0"/>
              <a:t>07.01.2021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A8D2FC2-F39D-47EE-8AE1-E4F4B81A8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97993CA-6B00-4393-8178-F9F952AD4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30F6-83D8-414C-8720-11F6920B3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01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034195-07EB-42C1-A2CA-87FF486CA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0B5DA9-ED23-45A7-89A8-6F51AF919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EB8459-50C9-4616-A6E2-361D2869E0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157D31-034F-40F5-8834-0BCE65294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6E42-F2F8-4016-AD7B-C935F825B20E}" type="datetimeFigureOut">
              <a:rPr lang="ru-RU" smtClean="0"/>
              <a:t>07.01.2021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8AFEF4-303A-4480-AB37-D8973FF4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555F0F-B105-4BD6-BE49-F14E087BC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30F6-83D8-414C-8720-11F6920B3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215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76DF72-2D08-40F7-8A17-635EBA729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8F398B-3CE3-47C1-98E1-D5C5577664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495E43-9A00-4011-9AC8-94ADA84C2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1547AB-600E-460C-A5F4-7FDB6D5D5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6E42-F2F8-4016-AD7B-C935F825B20E}" type="datetimeFigureOut">
              <a:rPr lang="ru-RU" smtClean="0"/>
              <a:t>07.01.2021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50E20B-B304-4EE8-8005-DD3306E71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7B7693-9770-4E6E-8584-3A3742392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30F6-83D8-414C-8720-11F6920B3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329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764C4-2747-43E2-91A4-DF6FA27F6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609771-4714-4A1F-92A1-AFDAB7F31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B8BD42-973F-49F6-9C55-424912BAF6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36E42-F2F8-4016-AD7B-C935F825B20E}" type="datetimeFigureOut">
              <a:rPr lang="ru-RU" smtClean="0"/>
              <a:t>07.01.2021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83DEEF-0847-4A8D-A2A3-3E42C9CCF5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1876CC-93F9-4DD2-9805-054B7E15B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230F6-83D8-414C-8720-11F6920B3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90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8B9AAE6-C2C2-4E00-9D1D-800DDC935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  <a:ln w="571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BIOLOGIYA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ECBCA46-0F7B-4EC8-85D6-FEB33CF4BA6A}"/>
              </a:ext>
            </a:extLst>
          </p:cNvPr>
          <p:cNvSpPr/>
          <p:nvPr/>
        </p:nvSpPr>
        <p:spPr>
          <a:xfrm>
            <a:off x="287694" y="1558212"/>
            <a:ext cx="11616612" cy="501987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BED673-0A00-4754-8F8F-9D5CE3EC9335}"/>
              </a:ext>
            </a:extLst>
          </p:cNvPr>
          <p:cNvSpPr txBox="1"/>
          <p:nvPr/>
        </p:nvSpPr>
        <p:spPr>
          <a:xfrm>
            <a:off x="1124069" y="2686143"/>
            <a:ext cx="798446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O‘tilgan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mavzularni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5DF4D50-39C2-45F6-8546-A64B50E46FBC}"/>
              </a:ext>
            </a:extLst>
          </p:cNvPr>
          <p:cNvSpPr/>
          <p:nvPr/>
        </p:nvSpPr>
        <p:spPr>
          <a:xfrm>
            <a:off x="10418618" y="130629"/>
            <a:ext cx="1627201" cy="93638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4F8C591-41F9-482A-AD86-C8A92910E3DF}"/>
              </a:ext>
            </a:extLst>
          </p:cNvPr>
          <p:cNvSpPr/>
          <p:nvPr/>
        </p:nvSpPr>
        <p:spPr>
          <a:xfrm>
            <a:off x="10584873" y="279918"/>
            <a:ext cx="1302327" cy="631793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10 - SINF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5"/>
          <p:cNvSpPr/>
          <p:nvPr/>
        </p:nvSpPr>
        <p:spPr>
          <a:xfrm>
            <a:off x="574848" y="2029461"/>
            <a:ext cx="727075" cy="151120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227DC3-BF93-455D-9817-F4C675ED4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89" y="4207252"/>
            <a:ext cx="731583" cy="151193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333980-F73B-4E15-9501-2A477C2F4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6424" y="3540662"/>
            <a:ext cx="2993486" cy="299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90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genetikasi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BCE08DC-AC2D-4B39-9059-221F218475A5}"/>
              </a:ext>
            </a:extLst>
          </p:cNvPr>
          <p:cNvSpPr/>
          <p:nvPr/>
        </p:nvSpPr>
        <p:spPr>
          <a:xfrm>
            <a:off x="670214" y="1773382"/>
            <a:ext cx="6922077" cy="435754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lvl="0" indent="-742950">
              <a:buFontTx/>
              <a:buAutoNum type="arabicPeriod"/>
            </a:pP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Shajara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metodi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0" indent="-742950">
              <a:buFontTx/>
              <a:buAutoNum type="arabicPeriod"/>
            </a:pP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Sitogenetik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0" indent="-742950">
              <a:buFontTx/>
              <a:buAutoNum type="arabicPeriod"/>
            </a:pP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Egizaklar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metodi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0" indent="-742950">
              <a:buFontTx/>
              <a:buAutoNum type="arabicPeriod"/>
            </a:pP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Immunologik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0" indent="-742950">
              <a:buFontTx/>
              <a:buAutoNum type="arabicPeriod"/>
            </a:pP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Biokimyoviy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0" indent="-742950">
              <a:buFontTx/>
              <a:buAutoNum type="arabicPeriod"/>
            </a:pP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Populyatsion-statistik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216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Dermatoglifika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246B38-53F0-4AC9-B715-E425C36E2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827" y="1654405"/>
            <a:ext cx="4291446" cy="495166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74BFE47-452A-4261-953C-150880521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214" y="2028391"/>
            <a:ext cx="590550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158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Dermatoglifika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800269-50A5-4481-B5CC-393F033AF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17" y="1846840"/>
            <a:ext cx="11502100" cy="446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710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Geneologik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6AEF80A-D8AD-4638-8C96-F27668D21F2F}"/>
              </a:ext>
            </a:extLst>
          </p:cNvPr>
          <p:cNvSpPr/>
          <p:nvPr/>
        </p:nvSpPr>
        <p:spPr>
          <a:xfrm>
            <a:off x="817418" y="1953491"/>
            <a:ext cx="10681855" cy="362989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Kelin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kuyov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o‘naqay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Kelinning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oilasida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 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o‘naqay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singlisi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 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chapaqay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akasi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Kelinning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onasi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o‘naqay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otasi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chapaqay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Kelinning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ammasi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2vta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amakisi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o‘naqay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Kelinning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ota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tomondan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buvasi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o‘naqay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buvisi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chapaqay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Kelin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onasining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aka-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ukasi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opa-singlisi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barchasi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o‘naqay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Kuyovning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onasi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o‘naqay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otasi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chapaqay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Ota-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onasi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tomondan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buvi-buvalari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o‘naqay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oilada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chapaqay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bolaning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tug‘ilish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ehtimolini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629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Geneologik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07B08B2-0632-40B4-AEA8-BB6F35DD5C62}"/>
              </a:ext>
            </a:extLst>
          </p:cNvPr>
          <p:cNvSpPr/>
          <p:nvPr/>
        </p:nvSpPr>
        <p:spPr>
          <a:xfrm>
            <a:off x="637309" y="1911927"/>
            <a:ext cx="10848109" cy="426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Proband –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sog‘lom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ayol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Shu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ayolning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singlisi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sog‘lom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lekin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ukasi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daltonik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Proband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ota-onasi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sog‘lom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Proband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onasining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to‘rtta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singlisi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erlari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sog‘lom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xolaning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oilasida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kasal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o‘g‘il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qiz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uchinchi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xola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oilasida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bittadan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kasal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o‘g‘il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bittadan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qiz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Probandning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tomondan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buvisi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‘,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buvasi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daltonik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Proband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otasi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kasallik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aniqlanmagan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Agar proband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sog‘lom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erkakka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turmushga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chiqsa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oilada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daltonik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bola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tug‘ilishi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ehtimolini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235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Populyatsion-statistik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CED2076-C85F-4D8D-99B9-F9DFA4D68C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125365"/>
              </p:ext>
            </p:extLst>
          </p:nvPr>
        </p:nvGraphicFramePr>
        <p:xfrm>
          <a:off x="997527" y="2259806"/>
          <a:ext cx="4153679" cy="3840480"/>
        </p:xfrm>
        <a:graphic>
          <a:graphicData uri="http://schemas.openxmlformats.org/drawingml/2006/table">
            <a:tbl>
              <a:tblPr firstRow="1" firstCol="1" bandRow="1"/>
              <a:tblGrid>
                <a:gridCol w="1271285">
                  <a:extLst>
                    <a:ext uri="{9D8B030D-6E8A-4147-A177-3AD203B41FA5}">
                      <a16:colId xmlns:a16="http://schemas.microsoft.com/office/drawing/2014/main" val="352775425"/>
                    </a:ext>
                  </a:extLst>
                </a:gridCol>
                <a:gridCol w="1501094">
                  <a:extLst>
                    <a:ext uri="{9D8B030D-6E8A-4147-A177-3AD203B41FA5}">
                      <a16:colId xmlns:a16="http://schemas.microsoft.com/office/drawing/2014/main" val="3062311468"/>
                    </a:ext>
                  </a:extLst>
                </a:gridCol>
                <a:gridCol w="1381300">
                  <a:extLst>
                    <a:ext uri="{9D8B030D-6E8A-4147-A177-3AD203B41FA5}">
                      <a16:colId xmlns:a16="http://schemas.microsoft.com/office/drawing/2014/main" val="2760694746"/>
                    </a:ext>
                  </a:extLst>
                </a:gridCol>
              </a:tblGrid>
              <a:tr h="1428413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♂</a:t>
                      </a:r>
                    </a:p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♀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 (A)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 (a)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755092"/>
                  </a:ext>
                </a:extLst>
              </a:tr>
              <a:tr h="931851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 (A)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24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(AA)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pq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(Aa)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775425"/>
                  </a:ext>
                </a:extLst>
              </a:tr>
              <a:tr h="931851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 (a)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pq (Aa)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</a:t>
                      </a:r>
                      <a:r>
                        <a:rPr lang="en-US" sz="24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(aa)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742801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8B2296C-F6E4-4247-9137-67B6A092EFDD}"/>
              </a:ext>
            </a:extLst>
          </p:cNvPr>
          <p:cNvSpPr/>
          <p:nvPr/>
        </p:nvSpPr>
        <p:spPr>
          <a:xfrm>
            <a:off x="5554005" y="2259806"/>
            <a:ext cx="6096000" cy="3785652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p² (AA) + 2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pq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(Aa) + q² (aa) = 1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p + q = 1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p² +2pq + 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q²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P²  - 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gomozigota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dominant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allelning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uchrash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- dominant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genning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uchrash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q²  - 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gomozigota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retsessiv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allelning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uchrash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 -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retsessiv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genning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uchrash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2pq -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geterozigotalar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3BAA4FE-FDB4-4FB0-ACEF-C04E0632DA03}"/>
              </a:ext>
            </a:extLst>
          </p:cNvPr>
          <p:cNvSpPr/>
          <p:nvPr/>
        </p:nvSpPr>
        <p:spPr>
          <a:xfrm>
            <a:off x="3074366" y="1641161"/>
            <a:ext cx="5928078" cy="52798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Xardi-Vaynberg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qonuni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495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Populyatsion-statistik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8B2296C-F6E4-4247-9137-67B6A092EFDD}"/>
              </a:ext>
            </a:extLst>
          </p:cNvPr>
          <p:cNvSpPr/>
          <p:nvPr/>
        </p:nvSpPr>
        <p:spPr>
          <a:xfrm>
            <a:off x="589049" y="1816461"/>
            <a:ext cx="11040405" cy="4154984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>
              <a:tabLst>
                <a:tab pos="442913" algn="l"/>
              </a:tabLst>
            </a:pP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Yevropada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albinizm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kasalligi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1:10000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nisbatda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uchraydi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Albinizm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melanin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pigmentining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sintezlanmasligi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retsessiv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irsiylanadi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Shu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belgini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tashuvchi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miqdorini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Albinizm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retsessiv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q² =1/10000=0,0001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q=√0,0001 = 0,01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+ q = 1; p=1-q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p=1-0,01=0,99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2pq=2x0,99x0,01=0,0198~2%</a:t>
            </a:r>
          </a:p>
          <a:p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Aholining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2 %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albinizm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tashuvchisi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Demak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ta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odamdan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bittasi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albinos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tashuvchisi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8107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Populyatsion-statistik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8B2296C-F6E4-4247-9137-67B6A092EFDD}"/>
              </a:ext>
            </a:extLst>
          </p:cNvPr>
          <p:cNvSpPr/>
          <p:nvPr/>
        </p:nvSpPr>
        <p:spPr>
          <a:xfrm>
            <a:off x="589049" y="2024279"/>
            <a:ext cx="11040405" cy="3785652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>
              <a:tabLst>
                <a:tab pos="442913" algn="l"/>
              </a:tabLst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	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populyatsiyasida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qo‘ng‘ir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ko‘zli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odamlar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51 %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ko‘k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ko‘zli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odamlar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49 %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Populyatsiyadagi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dominant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gomozigota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odamlar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sonini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tabLst>
                <a:tab pos="442913" algn="l"/>
              </a:tabLst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shartiga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qo‘ng‘ir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ko‘zli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odamlar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51 %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genotipga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AA, Aa.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Ko‘k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ko‘zli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odamlar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49 %,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genotipi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aa. Biz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AA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miqdorini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aniqlashimiz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tabLst>
                <a:tab pos="442913" algn="l"/>
              </a:tabLst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q² =0,49; q=0,7</a:t>
            </a:r>
          </a:p>
          <a:p>
            <a:pPr>
              <a:tabLst>
                <a:tab pos="442913" algn="l"/>
              </a:tabLst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+ q = 1; q=1-p</a:t>
            </a:r>
          </a:p>
          <a:p>
            <a:pPr>
              <a:tabLst>
                <a:tab pos="442913" algn="l"/>
              </a:tabLst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q=1-0,7=0,3; q2=0,09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9 %.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42913" algn="l"/>
              </a:tabLst>
            </a:pP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9 %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gomozigota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qo‘ng‘ir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ko‘zli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(AA)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0377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POPULYATSION-STATISTIK METOD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8B2296C-F6E4-4247-9137-67B6A092EFDD}"/>
              </a:ext>
            </a:extLst>
          </p:cNvPr>
          <p:cNvSpPr/>
          <p:nvPr/>
        </p:nvSpPr>
        <p:spPr>
          <a:xfrm>
            <a:off x="589050" y="2258291"/>
            <a:ext cx="4958792" cy="2677656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just">
              <a:tabLst>
                <a:tab pos="442913" algn="l"/>
              </a:tabLst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Podagra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autosoma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dominant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kasallik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3:1000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nisbatda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uchraydi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Shu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populyatsiyadagi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gomozigota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geterozigota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miqdorini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7286842-CE26-43DE-8F80-2A0ABCF81B46}"/>
              </a:ext>
            </a:extLst>
          </p:cNvPr>
          <p:cNvSpPr/>
          <p:nvPr/>
        </p:nvSpPr>
        <p:spPr>
          <a:xfrm>
            <a:off x="6096000" y="2258291"/>
            <a:ext cx="5375564" cy="3108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Ko‘l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baqasining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avlodida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420 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terisi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qoramtir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dog‘li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baqalar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(dominant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belgi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80 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oqish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dog‘li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baqalar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Retsessiv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belgi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geterozigotali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baqalarning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uchrash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chastotasini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014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6E1ACC-A7C6-47C1-A041-9386240D1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288" y="2445343"/>
            <a:ext cx="5253509" cy="394028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EA361D-B132-4357-9B40-A0A7C085A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252" y="2445343"/>
            <a:ext cx="5567796" cy="394028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EFD2BC3-D69A-4EE2-AF79-68C92129442E}"/>
              </a:ext>
            </a:extLst>
          </p:cNvPr>
          <p:cNvSpPr/>
          <p:nvPr/>
        </p:nvSpPr>
        <p:spPr>
          <a:xfrm>
            <a:off x="406827" y="1662642"/>
            <a:ext cx="11270221" cy="562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Qoramol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junining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irsiylanishi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hodisaga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misol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oladi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671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 REJASI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B0372E-F546-4488-B8CC-119715DE2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30" y="2092036"/>
            <a:ext cx="5688570" cy="442431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163BF66-2872-45BD-A713-32C3D068ABD0}"/>
              </a:ext>
            </a:extLst>
          </p:cNvPr>
          <p:cNvSpPr/>
          <p:nvPr/>
        </p:nvSpPr>
        <p:spPr>
          <a:xfrm>
            <a:off x="5516292" y="1745672"/>
            <a:ext cx="6420678" cy="414063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O‘zgaruvchanlik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turlari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Odam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genetikasi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metodlari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Gen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injenerligi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4627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F85B868-2EEA-40BC-9383-63B1E5258497}"/>
              </a:ext>
            </a:extLst>
          </p:cNvPr>
          <p:cNvSpPr/>
          <p:nvPr/>
        </p:nvSpPr>
        <p:spPr>
          <a:xfrm>
            <a:off x="584903" y="1968530"/>
            <a:ext cx="5346648" cy="378565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Modifikator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(I)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letal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(II)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genga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organizmlarni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juftlangan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javobni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1)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qoramollarda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yungning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miqdorda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irsiylanishi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gomozigota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sariq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sichqonlarning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o‘limi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3)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to‘q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qizil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rangni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ta’minlovchi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pigmentga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o‘simliklarda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poya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shoxlarning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qizil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UcParenR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1-3; II-l   B) 1-2; II-l 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1-2; II-3  D) 1-1; 11-2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73E72C3-88BC-4D28-9182-FFF56C3A6D8A}"/>
              </a:ext>
            </a:extLst>
          </p:cNvPr>
          <p:cNvSpPr/>
          <p:nvPr/>
        </p:nvSpPr>
        <p:spPr>
          <a:xfrm>
            <a:off x="6317671" y="1816130"/>
            <a:ext cx="5582177" cy="452431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holatlar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o‘zgaruvchanlikning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turiga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bo‘lishini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albinizm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kasalligi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2)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translokatsiya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hodisasi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3)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fenilketonuriya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kasalligi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inversiya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hodisasi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5)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aneuploidiya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6)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poliploidiya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a) gen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mutatsiyasi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mutatsiyasi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mutatsiyasi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a - 2, 3; b - 4, 5;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- 1, 6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a - 1, 4; b - 2 , 6;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- 3, 5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a - 3, 5; b - 1, 4;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- 2, 6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a - 1, 3; b - 2 , 4;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-5, 6</a:t>
            </a:r>
          </a:p>
        </p:txBody>
      </p:sp>
    </p:spTree>
    <p:extLst>
      <p:ext uri="{BB962C8B-B14F-4D97-AF65-F5344CB8AC3E}">
        <p14:creationId xmlns:p14="http://schemas.microsoft.com/office/powerpoint/2010/main" val="1255500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94643F28-672F-466E-A2AF-6AE6113B81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087997"/>
              </p:ext>
            </p:extLst>
          </p:nvPr>
        </p:nvGraphicFramePr>
        <p:xfrm>
          <a:off x="471055" y="1550504"/>
          <a:ext cx="11402290" cy="472578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4732">
                  <a:extLst>
                    <a:ext uri="{9D8B030D-6E8A-4147-A177-3AD203B41FA5}">
                      <a16:colId xmlns:a16="http://schemas.microsoft.com/office/drawing/2014/main" val="2646409394"/>
                    </a:ext>
                  </a:extLst>
                </a:gridCol>
                <a:gridCol w="8999595">
                  <a:extLst>
                    <a:ext uri="{9D8B030D-6E8A-4147-A177-3AD203B41FA5}">
                      <a16:colId xmlns:a16="http://schemas.microsoft.com/office/drawing/2014/main" val="1870586080"/>
                    </a:ext>
                  </a:extLst>
                </a:gridCol>
                <a:gridCol w="1717963">
                  <a:extLst>
                    <a:ext uri="{9D8B030D-6E8A-4147-A177-3AD203B41FA5}">
                      <a16:colId xmlns:a16="http://schemas.microsoft.com/office/drawing/2014/main" val="3096651929"/>
                    </a:ext>
                  </a:extLst>
                </a:gridCol>
              </a:tblGrid>
              <a:tr h="510886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Tekshiriladigan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matn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Ha/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yo‘q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330694"/>
                  </a:ext>
                </a:extLst>
              </a:tr>
              <a:tr h="51088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Bitta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tuxumdan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rivojlanadigan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egizaklar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dizigotali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egizaklar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deyiladi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086401"/>
                  </a:ext>
                </a:extLst>
              </a:tr>
              <a:tr h="51088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Xardi-Vaynberg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qonuni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populyatsion-statistik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usulda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qo‘llaniladi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6483"/>
                  </a:ext>
                </a:extLst>
              </a:tr>
              <a:tr h="51088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Geneologik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usulda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o‘rganilayotgan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organizm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proband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deyiladi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108114"/>
                  </a:ext>
                </a:extLst>
              </a:tr>
              <a:tr h="51088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Daun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gen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kasalligiga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kiradi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8562008"/>
                  </a:ext>
                </a:extLst>
              </a:tr>
              <a:tr h="51088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Xromosoma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sonining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bittaga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kamayishi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natijasida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Klaynfelter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kasalligi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rivojlanadi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199838"/>
                  </a:ext>
                </a:extLst>
              </a:tr>
              <a:tr h="40767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Monosomiya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genom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mutatsiyasi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natijasida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yuzaga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chiqadi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2352962"/>
                  </a:ext>
                </a:extLst>
              </a:tr>
              <a:tr h="51088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Bakteriyaning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halok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bo‘lishi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lizogen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jarayon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deyiladi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431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4856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E8C2C2C-6087-4C12-8FA9-477B6610AC16}"/>
              </a:ext>
            </a:extLst>
          </p:cNvPr>
          <p:cNvSpPr/>
          <p:nvPr/>
        </p:nvSpPr>
        <p:spPr>
          <a:xfrm>
            <a:off x="583095" y="2801073"/>
            <a:ext cx="110523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6-§.</a:t>
            </a:r>
            <a:r>
              <a:rPr lang="ru-RU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121-123 - </a:t>
            </a:r>
            <a:r>
              <a:rPr lang="en-US" sz="6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sahifalardagi</a:t>
            </a: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ctr"/>
            <a:r>
              <a:rPr lang="en-US" sz="6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0429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O‘zgaruvchanlik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6D933BA-0F52-4DC1-BB58-D980B5E8CA97}"/>
              </a:ext>
            </a:extLst>
          </p:cNvPr>
          <p:cNvSpPr/>
          <p:nvPr/>
        </p:nvSpPr>
        <p:spPr>
          <a:xfrm>
            <a:off x="2111312" y="1849582"/>
            <a:ext cx="4350328" cy="762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Genotipik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o‘zgaruvchanlik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AFE39AC-F0C6-4F54-B540-4BFA85364B0A}"/>
              </a:ext>
            </a:extLst>
          </p:cNvPr>
          <p:cNvSpPr/>
          <p:nvPr/>
        </p:nvSpPr>
        <p:spPr>
          <a:xfrm>
            <a:off x="7467599" y="1863289"/>
            <a:ext cx="4350328" cy="7620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Fenotipik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o‘zgaruvchanlik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1C036A2-103B-4475-AEDA-93BF9F8F1A4C}"/>
              </a:ext>
            </a:extLst>
          </p:cNvPr>
          <p:cNvSpPr/>
          <p:nvPr/>
        </p:nvSpPr>
        <p:spPr>
          <a:xfrm>
            <a:off x="502378" y="3507460"/>
            <a:ext cx="3480503" cy="89587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Kombinativ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o‘zgaruvchanlik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9B1F82E-2085-4FBA-8D09-4D34319B8967}"/>
              </a:ext>
            </a:extLst>
          </p:cNvPr>
          <p:cNvSpPr/>
          <p:nvPr/>
        </p:nvSpPr>
        <p:spPr>
          <a:xfrm>
            <a:off x="2450748" y="4987563"/>
            <a:ext cx="3671455" cy="90175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Mutatsion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o‘zgaruvchanlik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6EFEA43-0EA7-4C70-B425-BCCA69D0B7BF}"/>
              </a:ext>
            </a:extLst>
          </p:cNvPr>
          <p:cNvSpPr/>
          <p:nvPr/>
        </p:nvSpPr>
        <p:spPr>
          <a:xfrm>
            <a:off x="4538268" y="3530543"/>
            <a:ext cx="3075709" cy="87279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Rekombinativ</a:t>
            </a:r>
            <a:endParaRPr 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o‘zgaruvchanlik</a:t>
            </a: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9DBF104-C065-4572-A223-9FDA498BFB04}"/>
              </a:ext>
            </a:extLst>
          </p:cNvPr>
          <p:cNvSpPr/>
          <p:nvPr/>
        </p:nvSpPr>
        <p:spPr>
          <a:xfrm>
            <a:off x="8285017" y="4717293"/>
            <a:ext cx="3463637" cy="901750"/>
          </a:xfrm>
          <a:prstGeom prst="rect">
            <a:avLst/>
          </a:prstGeom>
          <a:solidFill>
            <a:srgbClr val="00B05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Modifikatsion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o‘zgaruvchanlik</a:t>
            </a: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F5E9085-3F58-4547-9F5F-C62D291C4AFB}"/>
              </a:ext>
            </a:extLst>
          </p:cNvPr>
          <p:cNvSpPr/>
          <p:nvPr/>
        </p:nvSpPr>
        <p:spPr>
          <a:xfrm>
            <a:off x="8742218" y="3244150"/>
            <a:ext cx="3075709" cy="884505"/>
          </a:xfrm>
          <a:prstGeom prst="rect">
            <a:avLst/>
          </a:prstGeom>
          <a:solidFill>
            <a:srgbClr val="00B05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Ontogenetik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o‘zgaruvchanlik</a:t>
            </a:r>
            <a:endParaRPr lang="ru-RU" dirty="0"/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92066431-E2AE-45E2-94FA-3CE884508B5A}"/>
              </a:ext>
            </a:extLst>
          </p:cNvPr>
          <p:cNvCxnSpPr>
            <a:cxnSpLocks/>
            <a:stCxn id="3" idx="2"/>
            <a:endCxn id="6" idx="0"/>
          </p:cNvCxnSpPr>
          <p:nvPr/>
        </p:nvCxnSpPr>
        <p:spPr>
          <a:xfrm flipH="1">
            <a:off x="2242630" y="2611582"/>
            <a:ext cx="2043846" cy="8958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97C85134-0BD4-47E6-8C36-CDF7E1E05765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4286476" y="2611582"/>
            <a:ext cx="1864340" cy="89587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60C32CA3-00ED-4C1D-BFD0-16D7F5540E83}"/>
              </a:ext>
            </a:extLst>
          </p:cNvPr>
          <p:cNvCxnSpPr>
            <a:cxnSpLocks/>
            <a:stCxn id="3" idx="2"/>
            <a:endCxn id="7" idx="0"/>
          </p:cNvCxnSpPr>
          <p:nvPr/>
        </p:nvCxnSpPr>
        <p:spPr>
          <a:xfrm>
            <a:off x="4286476" y="2611582"/>
            <a:ext cx="0" cy="237598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491FD0A3-D084-406B-A9B5-DD28F6A11311}"/>
              </a:ext>
            </a:extLst>
          </p:cNvPr>
          <p:cNvCxnSpPr/>
          <p:nvPr/>
        </p:nvCxnSpPr>
        <p:spPr>
          <a:xfrm>
            <a:off x="9642763" y="2625289"/>
            <a:ext cx="0" cy="5855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E3C28FE4-A022-4AD6-B6ED-ECD4A687310E}"/>
              </a:ext>
            </a:extLst>
          </p:cNvPr>
          <p:cNvCxnSpPr>
            <a:cxnSpLocks/>
          </p:cNvCxnSpPr>
          <p:nvPr/>
        </p:nvCxnSpPr>
        <p:spPr>
          <a:xfrm>
            <a:off x="8423564" y="2625289"/>
            <a:ext cx="0" cy="20920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151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Genotipik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o‘zgaruvchanlik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6D933BA-0F52-4DC1-BB58-D980B5E8CA97}"/>
              </a:ext>
            </a:extLst>
          </p:cNvPr>
          <p:cNvSpPr/>
          <p:nvPr/>
        </p:nvSpPr>
        <p:spPr>
          <a:xfrm>
            <a:off x="3858793" y="1875535"/>
            <a:ext cx="4350328" cy="762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Mutatsion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o‘zgaruvchanlik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1C036A2-103B-4475-AEDA-93BF9F8F1A4C}"/>
              </a:ext>
            </a:extLst>
          </p:cNvPr>
          <p:cNvSpPr/>
          <p:nvPr/>
        </p:nvSpPr>
        <p:spPr>
          <a:xfrm>
            <a:off x="1218595" y="3561457"/>
            <a:ext cx="3480503" cy="762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mutatsiyasi</a:t>
            </a:r>
            <a:endParaRPr lang="ru-RU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9B1F82E-2085-4FBA-8D09-4D34319B8967}"/>
              </a:ext>
            </a:extLst>
          </p:cNvPr>
          <p:cNvSpPr/>
          <p:nvPr/>
        </p:nvSpPr>
        <p:spPr>
          <a:xfrm>
            <a:off x="4273524" y="4870534"/>
            <a:ext cx="3671455" cy="87392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Xromosoma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mutatsiyasi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6EFEA43-0EA7-4C70-B425-BCCA69D0B7BF}"/>
              </a:ext>
            </a:extLst>
          </p:cNvPr>
          <p:cNvSpPr/>
          <p:nvPr/>
        </p:nvSpPr>
        <p:spPr>
          <a:xfrm>
            <a:off x="7869685" y="3570245"/>
            <a:ext cx="3075709" cy="762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mutatsiya</a:t>
            </a:r>
            <a:endParaRPr lang="ru-RU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92066431-E2AE-45E2-94FA-3CE884508B5A}"/>
              </a:ext>
            </a:extLst>
          </p:cNvPr>
          <p:cNvCxnSpPr>
            <a:stCxn id="3" idx="2"/>
            <a:endCxn id="6" idx="0"/>
          </p:cNvCxnSpPr>
          <p:nvPr/>
        </p:nvCxnSpPr>
        <p:spPr>
          <a:xfrm flipH="1">
            <a:off x="2958847" y="2637535"/>
            <a:ext cx="3075110" cy="9239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97C85134-0BD4-47E6-8C36-CDF7E1E05765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6033957" y="2637535"/>
            <a:ext cx="3410328" cy="9239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60C32CA3-00ED-4C1D-BFD0-16D7F5540E83}"/>
              </a:ext>
            </a:extLst>
          </p:cNvPr>
          <p:cNvCxnSpPr>
            <a:cxnSpLocks/>
            <a:stCxn id="3" idx="2"/>
            <a:endCxn id="7" idx="0"/>
          </p:cNvCxnSpPr>
          <p:nvPr/>
        </p:nvCxnSpPr>
        <p:spPr>
          <a:xfrm>
            <a:off x="6033957" y="2637535"/>
            <a:ext cx="75295" cy="22329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925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3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Mutatsion</a:t>
            </a:r>
            <a:r>
              <a:rPr lang="en-US" sz="53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3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o‘zgaruvchanlik</a:t>
            </a:r>
            <a:r>
              <a:rPr lang="ru-RU" sz="4800" dirty="0">
                <a:solidFill>
                  <a:prstClr val="white"/>
                </a:solidFill>
              </a:rPr>
              <a:t/>
            </a:r>
            <a:br>
              <a:rPr lang="ru-RU" sz="4800" dirty="0">
                <a:solidFill>
                  <a:prstClr val="white"/>
                </a:solidFill>
              </a:rPr>
            </a:b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6D933BA-0F52-4DC1-BB58-D980B5E8CA97}"/>
              </a:ext>
            </a:extLst>
          </p:cNvPr>
          <p:cNvSpPr/>
          <p:nvPr/>
        </p:nvSpPr>
        <p:spPr>
          <a:xfrm>
            <a:off x="3858793" y="1875535"/>
            <a:ext cx="4350328" cy="762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mutatsiyasi</a:t>
            </a:r>
            <a:endParaRPr lang="ru-RU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1C036A2-103B-4475-AEDA-93BF9F8F1A4C}"/>
              </a:ext>
            </a:extLst>
          </p:cNvPr>
          <p:cNvSpPr/>
          <p:nvPr/>
        </p:nvSpPr>
        <p:spPr>
          <a:xfrm>
            <a:off x="1218595" y="3561457"/>
            <a:ext cx="3480503" cy="762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tranzitsiya</a:t>
            </a:r>
            <a:endParaRPr lang="ru-RU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9B1F82E-2085-4FBA-8D09-4D34319B8967}"/>
              </a:ext>
            </a:extLst>
          </p:cNvPr>
          <p:cNvSpPr/>
          <p:nvPr/>
        </p:nvSpPr>
        <p:spPr>
          <a:xfrm>
            <a:off x="1993244" y="4870533"/>
            <a:ext cx="1931203" cy="87392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 → G</a:t>
            </a: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 → C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6EFEA43-0EA7-4C70-B425-BCCA69D0B7BF}"/>
              </a:ext>
            </a:extLst>
          </p:cNvPr>
          <p:cNvSpPr/>
          <p:nvPr/>
        </p:nvSpPr>
        <p:spPr>
          <a:xfrm>
            <a:off x="7869685" y="3570245"/>
            <a:ext cx="3075709" cy="762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transversiya</a:t>
            </a:r>
            <a:endParaRPr lang="ru-RU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92066431-E2AE-45E2-94FA-3CE884508B5A}"/>
              </a:ext>
            </a:extLst>
          </p:cNvPr>
          <p:cNvCxnSpPr>
            <a:stCxn id="3" idx="2"/>
            <a:endCxn id="6" idx="0"/>
          </p:cNvCxnSpPr>
          <p:nvPr/>
        </p:nvCxnSpPr>
        <p:spPr>
          <a:xfrm flipH="1">
            <a:off x="2958847" y="2637535"/>
            <a:ext cx="3075110" cy="9239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97C85134-0BD4-47E6-8C36-CDF7E1E05765}"/>
              </a:ext>
            </a:extLst>
          </p:cNvPr>
          <p:cNvCxnSpPr>
            <a:cxnSpLocks/>
            <a:stCxn id="3" idx="2"/>
            <a:endCxn id="8" idx="0"/>
          </p:cNvCxnSpPr>
          <p:nvPr/>
        </p:nvCxnSpPr>
        <p:spPr>
          <a:xfrm>
            <a:off x="6033957" y="2637535"/>
            <a:ext cx="3373583" cy="9327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85FD278-63AB-41AF-93BC-0FC43BFCEF40}"/>
              </a:ext>
            </a:extLst>
          </p:cNvPr>
          <p:cNvSpPr/>
          <p:nvPr/>
        </p:nvSpPr>
        <p:spPr>
          <a:xfrm>
            <a:off x="8412721" y="4870534"/>
            <a:ext cx="1989635" cy="87392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→ T</a:t>
            </a:r>
          </a:p>
          <a:p>
            <a:pPr lvl="0" algn="ctr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→ C</a:t>
            </a:r>
            <a:endParaRPr lang="ru-RU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FACB9826-724F-4B2F-832E-A1B5F317A07C}"/>
              </a:ext>
            </a:extLst>
          </p:cNvPr>
          <p:cNvCxnSpPr>
            <a:stCxn id="6" idx="2"/>
            <a:endCxn id="7" idx="0"/>
          </p:cNvCxnSpPr>
          <p:nvPr/>
        </p:nvCxnSpPr>
        <p:spPr>
          <a:xfrm flipH="1">
            <a:off x="2958846" y="4323457"/>
            <a:ext cx="1" cy="5470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0BD0C924-DAFE-4BE4-8D76-2DDAF66E633A}"/>
              </a:ext>
            </a:extLst>
          </p:cNvPr>
          <p:cNvCxnSpPr>
            <a:stCxn id="8" idx="2"/>
            <a:endCxn id="10" idx="0"/>
          </p:cNvCxnSpPr>
          <p:nvPr/>
        </p:nvCxnSpPr>
        <p:spPr>
          <a:xfrm flipH="1">
            <a:off x="9407539" y="4332245"/>
            <a:ext cx="1" cy="5382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973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6324"/>
            <a:ext cx="12254043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Mutatsion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o‘zgaruvchanlik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6D933BA-0F52-4DC1-BB58-D980B5E8CA97}"/>
              </a:ext>
            </a:extLst>
          </p:cNvPr>
          <p:cNvSpPr/>
          <p:nvPr/>
        </p:nvSpPr>
        <p:spPr>
          <a:xfrm>
            <a:off x="3858793" y="1875535"/>
            <a:ext cx="4350328" cy="762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mutatsiyasi</a:t>
            </a:r>
            <a:endParaRPr lang="ru-RU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1C036A2-103B-4475-AEDA-93BF9F8F1A4C}"/>
              </a:ext>
            </a:extLst>
          </p:cNvPr>
          <p:cNvSpPr/>
          <p:nvPr/>
        </p:nvSpPr>
        <p:spPr>
          <a:xfrm>
            <a:off x="1218595" y="3561457"/>
            <a:ext cx="3480503" cy="762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Deletsiya</a:t>
            </a:r>
            <a:endParaRPr lang="ru-RU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9B1F82E-2085-4FBA-8D09-4D34319B8967}"/>
              </a:ext>
            </a:extLst>
          </p:cNvPr>
          <p:cNvSpPr/>
          <p:nvPr/>
        </p:nvSpPr>
        <p:spPr>
          <a:xfrm>
            <a:off x="2660674" y="4870534"/>
            <a:ext cx="3671455" cy="87392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Duplikatsiya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6EFEA43-0EA7-4C70-B425-BCCA69D0B7BF}"/>
              </a:ext>
            </a:extLst>
          </p:cNvPr>
          <p:cNvSpPr/>
          <p:nvPr/>
        </p:nvSpPr>
        <p:spPr>
          <a:xfrm>
            <a:off x="7869685" y="3570245"/>
            <a:ext cx="3075709" cy="762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Inversiya</a:t>
            </a:r>
            <a:endParaRPr lang="ru-RU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92066431-E2AE-45E2-94FA-3CE884508B5A}"/>
              </a:ext>
            </a:extLst>
          </p:cNvPr>
          <p:cNvCxnSpPr>
            <a:stCxn id="3" idx="2"/>
            <a:endCxn id="6" idx="0"/>
          </p:cNvCxnSpPr>
          <p:nvPr/>
        </p:nvCxnSpPr>
        <p:spPr>
          <a:xfrm flipH="1">
            <a:off x="2958847" y="2637535"/>
            <a:ext cx="3075110" cy="9239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97C85134-0BD4-47E6-8C36-CDF7E1E05765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6033957" y="2637535"/>
            <a:ext cx="3410328" cy="9239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60C32CA3-00ED-4C1D-BFD0-16D7F5540E83}"/>
              </a:ext>
            </a:extLst>
          </p:cNvPr>
          <p:cNvCxnSpPr>
            <a:cxnSpLocks/>
            <a:stCxn id="3" idx="2"/>
            <a:endCxn id="7" idx="0"/>
          </p:cNvCxnSpPr>
          <p:nvPr/>
        </p:nvCxnSpPr>
        <p:spPr>
          <a:xfrm flipH="1">
            <a:off x="4496402" y="2637535"/>
            <a:ext cx="1537555" cy="22329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9ADA2C0-F8E4-44C8-A38D-52DDE1CE8A8A}"/>
              </a:ext>
            </a:extLst>
          </p:cNvPr>
          <p:cNvSpPr/>
          <p:nvPr/>
        </p:nvSpPr>
        <p:spPr>
          <a:xfrm>
            <a:off x="6941127" y="4890655"/>
            <a:ext cx="3410328" cy="92392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Translokatsiya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A0958141-7312-41F6-8D36-2869AAC684D5}"/>
              </a:ext>
            </a:extLst>
          </p:cNvPr>
          <p:cNvCxnSpPr/>
          <p:nvPr/>
        </p:nvCxnSpPr>
        <p:spPr>
          <a:xfrm>
            <a:off x="6033957" y="2637535"/>
            <a:ext cx="2361898" cy="22531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40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Mutatsion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o‘zgaruvchanlik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6D933BA-0F52-4DC1-BB58-D980B5E8CA97}"/>
              </a:ext>
            </a:extLst>
          </p:cNvPr>
          <p:cNvSpPr/>
          <p:nvPr/>
        </p:nvSpPr>
        <p:spPr>
          <a:xfrm>
            <a:off x="3858793" y="1875535"/>
            <a:ext cx="4350328" cy="762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mutatsiya</a:t>
            </a:r>
            <a:endParaRPr lang="ru-RU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1C036A2-103B-4475-AEDA-93BF9F8F1A4C}"/>
              </a:ext>
            </a:extLst>
          </p:cNvPr>
          <p:cNvSpPr/>
          <p:nvPr/>
        </p:nvSpPr>
        <p:spPr>
          <a:xfrm>
            <a:off x="1218595" y="3561457"/>
            <a:ext cx="3480503" cy="762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Monosomiya</a:t>
            </a:r>
            <a:endParaRPr lang="ru-RU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9B1F82E-2085-4FBA-8D09-4D34319B8967}"/>
              </a:ext>
            </a:extLst>
          </p:cNvPr>
          <p:cNvSpPr/>
          <p:nvPr/>
        </p:nvSpPr>
        <p:spPr>
          <a:xfrm>
            <a:off x="4273524" y="4870534"/>
            <a:ext cx="3671455" cy="87392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Poliploidiya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6EFEA43-0EA7-4C70-B425-BCCA69D0B7BF}"/>
              </a:ext>
            </a:extLst>
          </p:cNvPr>
          <p:cNvSpPr/>
          <p:nvPr/>
        </p:nvSpPr>
        <p:spPr>
          <a:xfrm>
            <a:off x="7869685" y="3570245"/>
            <a:ext cx="3075709" cy="762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Polisomiya</a:t>
            </a:r>
            <a:endParaRPr lang="ru-RU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92066431-E2AE-45E2-94FA-3CE884508B5A}"/>
              </a:ext>
            </a:extLst>
          </p:cNvPr>
          <p:cNvCxnSpPr>
            <a:stCxn id="3" idx="2"/>
            <a:endCxn id="6" idx="0"/>
          </p:cNvCxnSpPr>
          <p:nvPr/>
        </p:nvCxnSpPr>
        <p:spPr>
          <a:xfrm flipH="1">
            <a:off x="2958847" y="2637535"/>
            <a:ext cx="3075110" cy="9239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97C85134-0BD4-47E6-8C36-CDF7E1E05765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6033957" y="2637535"/>
            <a:ext cx="3410328" cy="9239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60C32CA3-00ED-4C1D-BFD0-16D7F5540E83}"/>
              </a:ext>
            </a:extLst>
          </p:cNvPr>
          <p:cNvCxnSpPr>
            <a:cxnSpLocks/>
            <a:stCxn id="3" idx="2"/>
            <a:endCxn id="7" idx="0"/>
          </p:cNvCxnSpPr>
          <p:nvPr/>
        </p:nvCxnSpPr>
        <p:spPr>
          <a:xfrm>
            <a:off x="6033957" y="2637535"/>
            <a:ext cx="75295" cy="22329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F0A6B1E-45D8-4C06-9899-683289CABA14}"/>
              </a:ext>
            </a:extLst>
          </p:cNvPr>
          <p:cNvSpPr/>
          <p:nvPr/>
        </p:nvSpPr>
        <p:spPr>
          <a:xfrm>
            <a:off x="914400" y="4973782"/>
            <a:ext cx="2944393" cy="1360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Avtopoliploidiya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4n, 6n, 8n …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0D9C425-031B-4A0B-BC8A-DD20AE68E1C9}"/>
              </a:ext>
            </a:extLst>
          </p:cNvPr>
          <p:cNvSpPr/>
          <p:nvPr/>
        </p:nvSpPr>
        <p:spPr>
          <a:xfrm>
            <a:off x="8359710" y="5010265"/>
            <a:ext cx="3194981" cy="1360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Allopoliploidiya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3n, 5n, 7n…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B9534AD5-EBCD-4F79-A899-EA4D4090B93F}"/>
              </a:ext>
            </a:extLst>
          </p:cNvPr>
          <p:cNvCxnSpPr>
            <a:cxnSpLocks/>
            <a:stCxn id="7" idx="1"/>
            <a:endCxn id="5" idx="3"/>
          </p:cNvCxnSpPr>
          <p:nvPr/>
        </p:nvCxnSpPr>
        <p:spPr>
          <a:xfrm flipH="1">
            <a:off x="3858793" y="5307496"/>
            <a:ext cx="414731" cy="3466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BCD9DA38-CF82-41C2-955D-EA4BEF8CBE63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7944979" y="5307496"/>
            <a:ext cx="414731" cy="38308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789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Modifikatsion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o‘zgaruvchanlik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935784F-F4F5-42D1-B13D-60285B6ABA78}"/>
              </a:ext>
            </a:extLst>
          </p:cNvPr>
          <p:cNvSpPr/>
          <p:nvPr/>
        </p:nvSpPr>
        <p:spPr>
          <a:xfrm>
            <a:off x="782781" y="1621401"/>
            <a:ext cx="10626437" cy="1036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Bog‘chadagi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kichkintoylar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guruhidagi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52 ta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bola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og‘irliklari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ko‘rsatkichga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dirty="0"/>
              <a:t> </a:t>
            </a:r>
            <a:endParaRPr lang="ru-RU" dirty="0"/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28012F0C-2B06-4283-90B7-413A8878B4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436151"/>
              </p:ext>
            </p:extLst>
          </p:nvPr>
        </p:nvGraphicFramePr>
        <p:xfrm>
          <a:off x="782781" y="2433420"/>
          <a:ext cx="8562110" cy="1036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47456">
                  <a:extLst>
                    <a:ext uri="{9D8B030D-6E8A-4147-A177-3AD203B41FA5}">
                      <a16:colId xmlns:a16="http://schemas.microsoft.com/office/drawing/2014/main" val="2923627021"/>
                    </a:ext>
                  </a:extLst>
                </a:gridCol>
                <a:gridCol w="872836">
                  <a:extLst>
                    <a:ext uri="{9D8B030D-6E8A-4147-A177-3AD203B41FA5}">
                      <a16:colId xmlns:a16="http://schemas.microsoft.com/office/drawing/2014/main" val="3104869861"/>
                    </a:ext>
                  </a:extLst>
                </a:gridCol>
                <a:gridCol w="845127">
                  <a:extLst>
                    <a:ext uri="{9D8B030D-6E8A-4147-A177-3AD203B41FA5}">
                      <a16:colId xmlns:a16="http://schemas.microsoft.com/office/drawing/2014/main" val="4072329183"/>
                    </a:ext>
                  </a:extLst>
                </a:gridCol>
                <a:gridCol w="803564">
                  <a:extLst>
                    <a:ext uri="{9D8B030D-6E8A-4147-A177-3AD203B41FA5}">
                      <a16:colId xmlns:a16="http://schemas.microsoft.com/office/drawing/2014/main" val="441262611"/>
                    </a:ext>
                  </a:extLst>
                </a:gridCol>
                <a:gridCol w="955963">
                  <a:extLst>
                    <a:ext uri="{9D8B030D-6E8A-4147-A177-3AD203B41FA5}">
                      <a16:colId xmlns:a16="http://schemas.microsoft.com/office/drawing/2014/main" val="276340214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582975449"/>
                    </a:ext>
                  </a:extLst>
                </a:gridCol>
                <a:gridCol w="886691">
                  <a:extLst>
                    <a:ext uri="{9D8B030D-6E8A-4147-A177-3AD203B41FA5}">
                      <a16:colId xmlns:a16="http://schemas.microsoft.com/office/drawing/2014/main" val="4290228976"/>
                    </a:ext>
                  </a:extLst>
                </a:gridCol>
                <a:gridCol w="1094509">
                  <a:extLst>
                    <a:ext uri="{9D8B030D-6E8A-4147-A177-3AD203B41FA5}">
                      <a16:colId xmlns:a16="http://schemas.microsoft.com/office/drawing/2014/main" val="8232379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Og‘irlik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kg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8,5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9,5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12,0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14,5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 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559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Bolalar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soni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314130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DF0F4EF-66FB-4B91-B518-6CE7B88352BC}"/>
              </a:ext>
            </a:extLst>
          </p:cNvPr>
          <p:cNvSpPr/>
          <p:nvPr/>
        </p:nvSpPr>
        <p:spPr>
          <a:xfrm>
            <a:off x="782781" y="3472194"/>
            <a:ext cx="4835236" cy="1261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Jadvaldan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variatsion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egri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chiziqni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chizing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bolalarning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o‘rtacha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ko‘rsatkichini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374641BE-078F-43AE-9E8E-FEE3BB5912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1812878"/>
              </p:ext>
            </p:extLst>
          </p:nvPr>
        </p:nvGraphicFramePr>
        <p:xfrm>
          <a:off x="6927273" y="3676426"/>
          <a:ext cx="4932218" cy="2890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B55C728-9E00-446B-A402-B3888FF6540E}"/>
              </a:ext>
            </a:extLst>
          </p:cNvPr>
          <p:cNvSpPr/>
          <p:nvPr/>
        </p:nvSpPr>
        <p:spPr>
          <a:xfrm>
            <a:off x="526474" y="4835236"/>
            <a:ext cx="6289962" cy="1593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8,5x4+9x7+9,5x10+10x12+14,5x6+15x3 = 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34+63+95+120+120+87+45 =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564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564/52=10,9~11kg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654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Modifikatsion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o‘zgaruvchanlik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935784F-F4F5-42D1-B13D-60285B6ABA78}"/>
              </a:ext>
            </a:extLst>
          </p:cNvPr>
          <p:cNvSpPr/>
          <p:nvPr/>
        </p:nvSpPr>
        <p:spPr>
          <a:xfrm>
            <a:off x="782781" y="1828800"/>
            <a:ext cx="10626437" cy="1142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Tug‘ruqxonadagi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50 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chaqaloqning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bo‘yining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uzunligi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ko‘rsatkichga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dirty="0"/>
              <a:t> </a:t>
            </a:r>
            <a:endParaRPr lang="ru-RU" dirty="0"/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28012F0C-2B06-4283-90B7-413A8878B4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471929"/>
              </p:ext>
            </p:extLst>
          </p:nvPr>
        </p:nvGraphicFramePr>
        <p:xfrm>
          <a:off x="1728352" y="3185534"/>
          <a:ext cx="8562110" cy="1036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17619">
                  <a:extLst>
                    <a:ext uri="{9D8B030D-6E8A-4147-A177-3AD203B41FA5}">
                      <a16:colId xmlns:a16="http://schemas.microsoft.com/office/drawing/2014/main" val="2923627021"/>
                    </a:ext>
                  </a:extLst>
                </a:gridCol>
                <a:gridCol w="858982">
                  <a:extLst>
                    <a:ext uri="{9D8B030D-6E8A-4147-A177-3AD203B41FA5}">
                      <a16:colId xmlns:a16="http://schemas.microsoft.com/office/drawing/2014/main" val="3104869861"/>
                    </a:ext>
                  </a:extLst>
                </a:gridCol>
                <a:gridCol w="872836">
                  <a:extLst>
                    <a:ext uri="{9D8B030D-6E8A-4147-A177-3AD203B41FA5}">
                      <a16:colId xmlns:a16="http://schemas.microsoft.com/office/drawing/2014/main" val="4072329183"/>
                    </a:ext>
                  </a:extLst>
                </a:gridCol>
                <a:gridCol w="775855">
                  <a:extLst>
                    <a:ext uri="{9D8B030D-6E8A-4147-A177-3AD203B41FA5}">
                      <a16:colId xmlns:a16="http://schemas.microsoft.com/office/drawing/2014/main" val="44126261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76340214"/>
                    </a:ext>
                  </a:extLst>
                </a:gridCol>
                <a:gridCol w="983672">
                  <a:extLst>
                    <a:ext uri="{9D8B030D-6E8A-4147-A177-3AD203B41FA5}">
                      <a16:colId xmlns:a16="http://schemas.microsoft.com/office/drawing/2014/main" val="582975449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4290228976"/>
                    </a:ext>
                  </a:extLst>
                </a:gridCol>
                <a:gridCol w="907473">
                  <a:extLst>
                    <a:ext uri="{9D8B030D-6E8A-4147-A177-3AD203B41FA5}">
                      <a16:colId xmlns:a16="http://schemas.microsoft.com/office/drawing/2014/main" val="8232379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Uzunlik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cm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 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559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Bolalar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soni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314130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DF0F4EF-66FB-4B91-B518-6CE7B88352BC}"/>
              </a:ext>
            </a:extLst>
          </p:cNvPr>
          <p:cNvSpPr/>
          <p:nvPr/>
        </p:nvSpPr>
        <p:spPr>
          <a:xfrm>
            <a:off x="1170707" y="4343630"/>
            <a:ext cx="9677401" cy="1261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Jadvaldan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variatsion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chiziqni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chizing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bolalarning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o‘rtacha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ko‘rsatkichini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7795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899</Words>
  <Application>Microsoft Office PowerPoint</Application>
  <PresentationFormat>Широкоэкранный</PresentationFormat>
  <Paragraphs>184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Тема Office</vt:lpstr>
      <vt:lpstr>BIOLOGIYA</vt:lpstr>
      <vt:lpstr>DARS REJASI</vt:lpstr>
      <vt:lpstr>O‘zgaruvchanlik</vt:lpstr>
      <vt:lpstr>Genotipik o‘zgaruvchanlik</vt:lpstr>
      <vt:lpstr> Mutatsion o‘zgaruvchanlik </vt:lpstr>
      <vt:lpstr>Mutatsion o‘zgaruvchanlik</vt:lpstr>
      <vt:lpstr>Mutatsion o‘zgaruvchanlik</vt:lpstr>
      <vt:lpstr>Modifikatsion o‘zgaruvchanlik</vt:lpstr>
      <vt:lpstr>Modifikatsion o‘zgaruvchanlik</vt:lpstr>
      <vt:lpstr>Odam genetikasi</vt:lpstr>
      <vt:lpstr>Dermatoglifika</vt:lpstr>
      <vt:lpstr>Dermatoglifika</vt:lpstr>
      <vt:lpstr>Geneologik metod</vt:lpstr>
      <vt:lpstr>Geneologik metod</vt:lpstr>
      <vt:lpstr>Populyatsion-statistik metod</vt:lpstr>
      <vt:lpstr>Populyatsion-statistik metod</vt:lpstr>
      <vt:lpstr>Populyatsion-statistik metod</vt:lpstr>
      <vt:lpstr>POPULYATSION-STATISTIK METOD</vt:lpstr>
      <vt:lpstr>Mustaqil bajarish uchun topshiriq</vt:lpstr>
      <vt:lpstr>Mustaqil bajarish uchun topshiriq</vt:lpstr>
      <vt:lpstr>Mustaqil bajarish uchun topshiriq</vt:lpstr>
      <vt:lpstr>Mustaqil bajarish uchun topshiriq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BIOLOGIYA</dc:title>
  <dc:creator>Пользователь</dc:creator>
  <cp:lastModifiedBy>User</cp:lastModifiedBy>
  <cp:revision>19</cp:revision>
  <dcterms:created xsi:type="dcterms:W3CDTF">2021-01-06T18:37:14Z</dcterms:created>
  <dcterms:modified xsi:type="dcterms:W3CDTF">2021-01-07T04:41:13Z</dcterms:modified>
</cp:coreProperties>
</file>