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</p:sldMasterIdLst>
  <p:notesMasterIdLst>
    <p:notesMasterId r:id="rId24"/>
  </p:notesMasterIdLst>
  <p:sldIdLst>
    <p:sldId id="1356" r:id="rId5"/>
    <p:sldId id="1357" r:id="rId6"/>
    <p:sldId id="1454" r:id="rId7"/>
    <p:sldId id="1439" r:id="rId8"/>
    <p:sldId id="1402" r:id="rId9"/>
    <p:sldId id="1444" r:id="rId10"/>
    <p:sldId id="1453" r:id="rId11"/>
    <p:sldId id="1366" r:id="rId12"/>
    <p:sldId id="1445" r:id="rId13"/>
    <p:sldId id="1457" r:id="rId14"/>
    <p:sldId id="1456" r:id="rId15"/>
    <p:sldId id="1455" r:id="rId16"/>
    <p:sldId id="1446" r:id="rId17"/>
    <p:sldId id="1447" r:id="rId18"/>
    <p:sldId id="1451" r:id="rId19"/>
    <p:sldId id="1440" r:id="rId20"/>
    <p:sldId id="1450" r:id="rId21"/>
    <p:sldId id="1443" r:id="rId22"/>
    <p:sldId id="1429" r:id="rId2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57"/>
            <p14:sldId id="1454"/>
            <p14:sldId id="1439"/>
            <p14:sldId id="1402"/>
            <p14:sldId id="1444"/>
            <p14:sldId id="1453"/>
            <p14:sldId id="1366"/>
            <p14:sldId id="1445"/>
            <p14:sldId id="1457"/>
            <p14:sldId id="1456"/>
            <p14:sldId id="1455"/>
            <p14:sldId id="1446"/>
            <p14:sldId id="1447"/>
            <p14:sldId id="1451"/>
            <p14:sldId id="1440"/>
            <p14:sldId id="1450"/>
            <p14:sldId id="1443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94E7"/>
    <a:srgbClr val="DDDDDD"/>
    <a:srgbClr val="F42CCE"/>
    <a:srgbClr val="FFFFFF"/>
    <a:srgbClr val="000000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5491" autoAdjust="0"/>
  </p:normalViewPr>
  <p:slideViewPr>
    <p:cSldViewPr snapToObjects="1">
      <p:cViewPr varScale="1">
        <p:scale>
          <a:sx n="216" d="100"/>
          <a:sy n="216" d="100"/>
        </p:scale>
        <p:origin x="816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6684668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1410223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583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4377635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88537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32653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245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2830832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4117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654752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452304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83050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444020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405105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283528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524560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5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44833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1710439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32944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8613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304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0591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2769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7450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45166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50201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960482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1835138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005848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216197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030642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43191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295735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895853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4699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3313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46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916310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4608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0307881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003339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186143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612459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42301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869717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98936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16125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413427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008284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854019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519630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048368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538896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955407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033633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8424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3616168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423340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971486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465144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494611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779698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16389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379943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661100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3534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08.xml"/><Relationship Id="rId21" Type="http://schemas.openxmlformats.org/officeDocument/2006/relationships/slideLayout" Target="../slideLayouts/slideLayout203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63" Type="http://schemas.openxmlformats.org/officeDocument/2006/relationships/slideLayout" Target="../slideLayouts/slideLayout245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8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66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187.xml"/><Relationship Id="rId61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64" Type="http://schemas.openxmlformats.org/officeDocument/2006/relationships/slideLayout" Target="../slideLayouts/slideLayout24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slideLayout" Target="../slideLayouts/slideLayout241.xml"/><Relationship Id="rId67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slideLayout" Target="../slideLayouts/slideLayout24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slideLayout" Target="../slideLayouts/slideLayout242.xml"/><Relationship Id="rId65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21.xml"/><Relationship Id="rId34" Type="http://schemas.openxmlformats.org/officeDocument/2006/relationships/slideLayout" Target="../slideLayouts/slideLayout216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66870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  <p:sldLayoutId id="2147484016" r:id="rId59"/>
    <p:sldLayoutId id="2147484017" r:id="rId60"/>
    <p:sldLayoutId id="2147484018" r:id="rId61"/>
    <p:sldLayoutId id="2147484019" r:id="rId62"/>
    <p:sldLayoutId id="2147484020" r:id="rId63"/>
    <p:sldLayoutId id="2147484021" r:id="rId64"/>
    <p:sldLayoutId id="2147484022" r:id="rId65"/>
    <p:sldLayoutId id="2147484023" r:id="rId66"/>
    <p:sldLayoutId id="2147484024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9327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17525" y="1239044"/>
            <a:ext cx="5235162" cy="149141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/>
            <a:r>
              <a:rPr lang="en-US"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4-Laboratoriya </a:t>
            </a:r>
            <a:r>
              <a:rPr lang="en-US" sz="2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mashg‘uloti</a:t>
            </a:r>
            <a:endParaRPr lang="en-US" sz="24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 algn="ctr"/>
            <a:r>
              <a:rPr sz="2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387"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525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6525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334126" y="255045"/>
            <a:ext cx="1136399" cy="50716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334126" y="255046"/>
            <a:ext cx="1136399" cy="52780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262085" y="324644"/>
            <a:ext cx="1208440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Jadval</a:t>
            </a:r>
            <a:r>
              <a:rPr lang="en-US" sz="2400" dirty="0"/>
              <a:t> </a:t>
            </a:r>
            <a:r>
              <a:rPr lang="en-US" sz="2400" dirty="0" err="1"/>
              <a:t>baliq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>
            <a:extLst>
              <a:ext uri="{FF2B5EF4-FFF2-40B4-BE49-F238E27FC236}">
                <a16:creationId xmlns:a16="http://schemas.microsoft.com/office/drawing/2014/main" id="{44652785-A4F3-4764-AADA-C1597CDB948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07417" y="583572"/>
          <a:ext cx="5515508" cy="2606116"/>
        </p:xfrm>
        <a:graphic>
          <a:graphicData uri="http://schemas.openxmlformats.org/drawingml/2006/table">
            <a:tbl>
              <a:tblPr/>
              <a:tblGrid>
                <a:gridCol w="2848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Baliqlarning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1.Baliqlarning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muhitiga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2.Baliqlarning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ichki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muhitiga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Baliqlardagi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moslanishlarning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nisbiyligi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78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Jadval</a:t>
            </a:r>
            <a:r>
              <a:rPr lang="en-US" sz="2400" dirty="0"/>
              <a:t> </a:t>
            </a:r>
            <a:r>
              <a:rPr lang="en-US" sz="2400" dirty="0" err="1"/>
              <a:t>toshbaqa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2568F4F1-6A91-466D-88FC-8EA3D4E936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247312"/>
              </p:ext>
            </p:extLst>
          </p:nvPr>
        </p:nvGraphicFramePr>
        <p:xfrm>
          <a:off x="71413" y="527288"/>
          <a:ext cx="5580620" cy="2712800"/>
        </p:xfrm>
        <a:graphic>
          <a:graphicData uri="http://schemas.openxmlformats.org/drawingml/2006/table">
            <a:tbl>
              <a:tblPr/>
              <a:tblGrid>
                <a:gridCol w="3205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5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Toshbaqalarning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jihatlari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1.Toshbaqalarning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cho‘l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muhitiga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Toshbaqalarning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xulq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atvoridagi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cho‘l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muhitiga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moslashish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Toshbaqalardagi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moslanishlarning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nisbiyligi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15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80800"/>
            <a:ext cx="554461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Jadval</a:t>
            </a:r>
            <a:r>
              <a:rPr lang="en-US" sz="2400" dirty="0"/>
              <a:t> </a:t>
            </a:r>
            <a:r>
              <a:rPr lang="en-US" sz="2400" dirty="0" err="1"/>
              <a:t>qush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endParaRPr sz="2400" dirty="0"/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73ECFB27-75BA-486C-8727-1437E6FD0B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1155472"/>
              </p:ext>
            </p:extLst>
          </p:nvPr>
        </p:nvGraphicFramePr>
        <p:xfrm>
          <a:off x="136525" y="553244"/>
          <a:ext cx="5515508" cy="2589839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2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7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Qushlarning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1.Qushlarning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tuzilishdagi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uchishga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6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2.Qushlarning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skletidagi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uchishga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6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3.Qushlarning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nafas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organlaridagi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uchishga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6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4.Qushlarning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hazm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organlaridagi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uchishga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7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5.Qushlardagi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moslanishlarning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nisbiyligi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9A76592-77C4-40C0-A5F9-979F915DE545}"/>
              </a:ext>
            </a:extLst>
          </p:cNvPr>
          <p:cNvSpPr/>
          <p:nvPr/>
        </p:nvSpPr>
        <p:spPr>
          <a:xfrm>
            <a:off x="3489325" y="858044"/>
            <a:ext cx="2162708" cy="40153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Tanasi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par 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pat 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qoplangan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134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580A00-4C6D-411E-A867-8A222E099EF6}"/>
              </a:ext>
            </a:extLst>
          </p:cNvPr>
          <p:cNvSpPr/>
          <p:nvPr/>
        </p:nvSpPr>
        <p:spPr>
          <a:xfrm>
            <a:off x="3489325" y="1259578"/>
            <a:ext cx="2162708" cy="523132"/>
          </a:xfrm>
          <a:prstGeom prst="rect">
            <a:avLst/>
          </a:prstGeom>
          <a:solidFill>
            <a:srgbClr val="FA9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Naysimon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suyaklari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ichi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to‘lgan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</a:t>
            </a:r>
            <a:endParaRPr kumimoji="0" lang="ru-RU" sz="1134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3EC8A0-47D0-4456-B337-E60AF325EC8B}"/>
              </a:ext>
            </a:extLst>
          </p:cNvPr>
          <p:cNvSpPr/>
          <p:nvPr/>
        </p:nvSpPr>
        <p:spPr>
          <a:xfrm>
            <a:off x="3489325" y="2839244"/>
            <a:ext cx="2162708" cy="30480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Ochlikka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suvsizlikka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chidamsiz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FCC6B2-80DB-4CC4-B35D-AE51631BF166}"/>
              </a:ext>
            </a:extLst>
          </p:cNvPr>
          <p:cNvSpPr/>
          <p:nvPr/>
        </p:nvSpPr>
        <p:spPr>
          <a:xfrm>
            <a:off x="3489325" y="1782710"/>
            <a:ext cx="2162708" cy="52313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pufaklari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</a:t>
            </a:r>
            <a:r>
              <a:rPr kumimoji="0" lang="en-US" sz="1200" b="1" i="0" u="none" strike="noStrike" kern="1200" cap="none" spc="0" normalizeH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‘ladi</a:t>
            </a:r>
            <a:r>
              <a:rPr kumimoji="0" lang="en-US" sz="1200" b="1" i="0" u="none" strike="noStrike" kern="1200" cap="none" spc="0" normalizeH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200" b="1" i="0" u="none" strike="noStrike" kern="1200" cap="none" spc="0" normalizeH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uchganda</a:t>
            </a:r>
            <a:r>
              <a:rPr kumimoji="0" lang="en-US" sz="1200" b="1" i="0" u="none" strike="noStrike" kern="1200" cap="none" spc="0" normalizeH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tanasini</a:t>
            </a:r>
            <a:r>
              <a:rPr kumimoji="0" lang="en-US" sz="1200" b="1" i="0" u="none" strike="noStrike" kern="1200" cap="none" spc="0" normalizeH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sovutadi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2B49B2-2CE4-47F8-8F2E-AF86F3041991}"/>
              </a:ext>
            </a:extLst>
          </p:cNvPr>
          <p:cNvSpPr/>
          <p:nvPr/>
        </p:nvSpPr>
        <p:spPr>
          <a:xfrm>
            <a:off x="3494433" y="2305842"/>
            <a:ext cx="2162708" cy="5231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Oshqozoni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bo‘lmali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muskulli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84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Jadval</a:t>
            </a:r>
            <a:r>
              <a:rPr lang="en-US" sz="2400" dirty="0"/>
              <a:t> </a:t>
            </a:r>
            <a:r>
              <a:rPr lang="en-US" sz="2400" dirty="0" err="1"/>
              <a:t>baliq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>
            <a:extLst>
              <a:ext uri="{FF2B5EF4-FFF2-40B4-BE49-F238E27FC236}">
                <a16:creationId xmlns:a16="http://schemas.microsoft.com/office/drawing/2014/main" id="{44652785-A4F3-4764-AADA-C1597CDB94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3560377"/>
              </p:ext>
            </p:extLst>
          </p:nvPr>
        </p:nvGraphicFramePr>
        <p:xfrm>
          <a:off x="107417" y="583572"/>
          <a:ext cx="5515508" cy="2606116"/>
        </p:xfrm>
        <a:graphic>
          <a:graphicData uri="http://schemas.openxmlformats.org/drawingml/2006/table">
            <a:tbl>
              <a:tblPr/>
              <a:tblGrid>
                <a:gridCol w="2848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Baliqlarning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1.Baliqlarning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muhitiga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2.Baliqlarning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ichki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muhitiga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Baliqlardagi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moslanishlarning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nisbiyligi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5" marR="91455" marT="45739" marB="45739" horzOverflow="overflow">
                    <a:lnL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4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3D8B8CD4-79B2-437A-BE25-2CE852E7DF2E}"/>
              </a:ext>
            </a:extLst>
          </p:cNvPr>
          <p:cNvSpPr/>
          <p:nvPr/>
        </p:nvSpPr>
        <p:spPr>
          <a:xfrm>
            <a:off x="3108325" y="1214765"/>
            <a:ext cx="2391308" cy="557679"/>
          </a:xfrm>
          <a:prstGeom prst="rect">
            <a:avLst/>
          </a:prstGeom>
          <a:solidFill>
            <a:srgbClr val="FA9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Tanasi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suyri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shaklda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yon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tomondan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yassilashgan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bosh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dum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ingichka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FD0CA5-BA6B-4EFF-89E2-3DE1F74C1968}"/>
              </a:ext>
            </a:extLst>
          </p:cNvPr>
          <p:cNvSpPr/>
          <p:nvPr/>
        </p:nvSpPr>
        <p:spPr>
          <a:xfrm>
            <a:off x="3108325" y="1976765"/>
            <a:ext cx="2391308" cy="5576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Jabra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qilchalari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oziqni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pufaklari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3DFB86-CB82-4057-A279-5AA1C0E6F6A3}"/>
              </a:ext>
            </a:extLst>
          </p:cNvPr>
          <p:cNvSpPr/>
          <p:nvPr/>
        </p:nvSpPr>
        <p:spPr>
          <a:xfrm>
            <a:off x="3108325" y="2654160"/>
            <a:ext cx="2391308" cy="4898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muzlab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yetishmasligidan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77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Jadval</a:t>
            </a:r>
            <a:r>
              <a:rPr lang="en-US" sz="2400" dirty="0"/>
              <a:t> </a:t>
            </a:r>
            <a:r>
              <a:rPr lang="en-US" sz="2400" dirty="0" err="1"/>
              <a:t>toshbaqa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2568F4F1-6A91-466D-88FC-8EA3D4E936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880866"/>
              </p:ext>
            </p:extLst>
          </p:nvPr>
        </p:nvGraphicFramePr>
        <p:xfrm>
          <a:off x="71413" y="527288"/>
          <a:ext cx="5580620" cy="2712800"/>
        </p:xfrm>
        <a:graphic>
          <a:graphicData uri="http://schemas.openxmlformats.org/drawingml/2006/table">
            <a:tbl>
              <a:tblPr/>
              <a:tblGrid>
                <a:gridCol w="3205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5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Toshbaqalarning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jihatlari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1.Toshbaqalarning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cho‘l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muhitiga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Toshbaqalarning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xulq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atvoridagi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cho‘l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muhitiga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moslashish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Toshbaqalardagi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moslanishlarning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nisbiyligi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0" marB="45730" horzOverflow="overflow">
                    <a:lnL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A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3848BB0-19AC-455E-A7CD-CBE4AC8114BA}"/>
              </a:ext>
            </a:extLst>
          </p:cNvPr>
          <p:cNvSpPr/>
          <p:nvPr/>
        </p:nvSpPr>
        <p:spPr>
          <a:xfrm>
            <a:off x="3260725" y="1062365"/>
            <a:ext cx="2391308" cy="64664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rangiga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kosa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qalqon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9A95F4-8F7A-43F7-B2FB-407E5E7F90EF}"/>
              </a:ext>
            </a:extLst>
          </p:cNvPr>
          <p:cNvSpPr/>
          <p:nvPr/>
        </p:nvSpPr>
        <p:spPr>
          <a:xfrm>
            <a:off x="3260725" y="1772444"/>
            <a:ext cx="2391308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bug‘latadi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ochlikka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36AE1B-F697-4B6E-A93A-DAEB186DB903}"/>
              </a:ext>
            </a:extLst>
          </p:cNvPr>
          <p:cNvSpPr/>
          <p:nvPr/>
        </p:nvSpPr>
        <p:spPr>
          <a:xfrm>
            <a:off x="3260725" y="2521676"/>
            <a:ext cx="2362200" cy="646647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Boltayutar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sarisor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kosasi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qilolmaydi</a:t>
            </a:r>
            <a:r>
              <a:rPr lang="en-US" sz="1200" b="1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4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44E602B-B03B-485A-AE80-2B60A1DBA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Hayvonot</a:t>
            </a:r>
            <a:r>
              <a:rPr lang="en-US" sz="2400" dirty="0"/>
              <a:t> </a:t>
            </a:r>
            <a:r>
              <a:rPr lang="en-US" sz="2400" dirty="0" err="1"/>
              <a:t>olamidagi</a:t>
            </a:r>
            <a:r>
              <a:rPr lang="en-US" sz="2400" dirty="0"/>
              <a:t> </a:t>
            </a:r>
            <a:r>
              <a:rPr lang="en-US" sz="2400" dirty="0" err="1"/>
              <a:t>moslanishlar</a:t>
            </a:r>
            <a:endParaRPr lang="en-US" sz="2400" dirty="0"/>
          </a:p>
        </p:txBody>
      </p:sp>
      <p:pic>
        <p:nvPicPr>
          <p:cNvPr id="7" name="Рисунок 8">
            <a:extLst>
              <a:ext uri="{FF2B5EF4-FFF2-40B4-BE49-F238E27FC236}">
                <a16:creationId xmlns:a16="http://schemas.microsoft.com/office/drawing/2014/main" id="{F23D5DE2-E927-417D-8650-58E80B85A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629444"/>
            <a:ext cx="10985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6">
            <a:extLst>
              <a:ext uri="{FF2B5EF4-FFF2-40B4-BE49-F238E27FC236}">
                <a16:creationId xmlns:a16="http://schemas.microsoft.com/office/drawing/2014/main" id="{46C937AF-D458-4903-A820-F7B0FA60D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25" y="629444"/>
            <a:ext cx="138271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24FABDAA-9E83-424A-9529-3F8AB9879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408906"/>
            <a:ext cx="109855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4">
            <a:extLst>
              <a:ext uri="{FF2B5EF4-FFF2-40B4-BE49-F238E27FC236}">
                <a16:creationId xmlns:a16="http://schemas.microsoft.com/office/drawing/2014/main" id="{2AADA9D4-2DB6-4799-84DA-DA80ABE749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25" y="1408906"/>
            <a:ext cx="1382713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7">
            <a:extLst>
              <a:ext uri="{FF2B5EF4-FFF2-40B4-BE49-F238E27FC236}">
                <a16:creationId xmlns:a16="http://schemas.microsoft.com/office/drawing/2014/main" id="{CF24245E-98C3-44C3-B2DB-F358C9FAD2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6" y="2282031"/>
            <a:ext cx="109855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9">
            <a:extLst>
              <a:ext uri="{FF2B5EF4-FFF2-40B4-BE49-F238E27FC236}">
                <a16:creationId xmlns:a16="http://schemas.microsoft.com/office/drawing/2014/main" id="{BCBF2254-3275-4EF0-BDCF-3755A374F1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25" y="2269331"/>
            <a:ext cx="1404937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92AED7-D84E-4B9E-A9FE-DEC476ABDBB2}"/>
              </a:ext>
            </a:extLst>
          </p:cNvPr>
          <p:cNvSpPr/>
          <p:nvPr/>
        </p:nvSpPr>
        <p:spPr>
          <a:xfrm>
            <a:off x="2803525" y="781844"/>
            <a:ext cx="25146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1. ______________________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2. _____________________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3. ______________________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B427A6-00A7-4678-BC62-6BB454C4A914}"/>
              </a:ext>
            </a:extLst>
          </p:cNvPr>
          <p:cNvSpPr/>
          <p:nvPr/>
        </p:nvSpPr>
        <p:spPr>
          <a:xfrm>
            <a:off x="3108325" y="858044"/>
            <a:ext cx="1828800" cy="38100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Ogohlantiruvchi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749484-2A1A-4793-BE65-074812EBE0FA}"/>
              </a:ext>
            </a:extLst>
          </p:cNvPr>
          <p:cNvSpPr/>
          <p:nvPr/>
        </p:nvSpPr>
        <p:spPr>
          <a:xfrm>
            <a:off x="3184525" y="1467644"/>
            <a:ext cx="1705508" cy="38100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Maskirovka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31EC1D-0961-44DA-8696-CE46C845A351}"/>
              </a:ext>
            </a:extLst>
          </p:cNvPr>
          <p:cNvSpPr/>
          <p:nvPr/>
        </p:nvSpPr>
        <p:spPr>
          <a:xfrm>
            <a:off x="3231617" y="2229644"/>
            <a:ext cx="1705508" cy="38100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Chalg</a:t>
            </a:r>
            <a:r>
              <a:rPr kumimoji="0" lang="en-US" sz="1600" b="1" i="0" u="none" strike="noStrike" kern="1200" cap="none" spc="0" normalizeH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ituvchi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54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04EC34-E750-41DB-BC39-2318FC4E89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66" r="25000"/>
          <a:stretch/>
        </p:blipFill>
        <p:spPr>
          <a:xfrm>
            <a:off x="974725" y="629445"/>
            <a:ext cx="1295400" cy="685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9D757A-2A0B-4BD9-BB5F-EAB8B29C5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725" y="1391444"/>
            <a:ext cx="1295400" cy="743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01552A-0C9D-4907-B3ED-0BE389D2F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68" y="2229644"/>
            <a:ext cx="1304657" cy="859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D26088-0F58-4644-9E84-271D5BCB4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923" y="2229644"/>
            <a:ext cx="1173602" cy="838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FDD17B-F369-48F2-85FC-2277592823E6}"/>
              </a:ext>
            </a:extLst>
          </p:cNvPr>
          <p:cNvSpPr/>
          <p:nvPr/>
        </p:nvSpPr>
        <p:spPr>
          <a:xfrm>
            <a:off x="2803525" y="705644"/>
            <a:ext cx="25146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4. ______________________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5. _____________________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6. ______________________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2C457E-D928-4731-ACA5-355AF467B290}"/>
              </a:ext>
            </a:extLst>
          </p:cNvPr>
          <p:cNvSpPr/>
          <p:nvPr/>
        </p:nvSpPr>
        <p:spPr>
          <a:xfrm>
            <a:off x="3108325" y="629444"/>
            <a:ext cx="1828800" cy="381000"/>
          </a:xfrm>
          <a:prstGeom prst="rect">
            <a:avLst/>
          </a:prstGeom>
          <a:solidFill>
            <a:srgbClr val="FA9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Himoya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rangi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A86C4B-E8FF-4CBF-A0E5-2CA28871B433}"/>
              </a:ext>
            </a:extLst>
          </p:cNvPr>
          <p:cNvSpPr/>
          <p:nvPr/>
        </p:nvSpPr>
        <p:spPr>
          <a:xfrm>
            <a:off x="3184525" y="1467644"/>
            <a:ext cx="1705508" cy="381000"/>
          </a:xfrm>
          <a:prstGeom prst="rect">
            <a:avLst/>
          </a:prstGeom>
          <a:solidFill>
            <a:srgbClr val="FA9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Etologik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7CD520-35CF-4EE3-8270-7066F909D83A}"/>
              </a:ext>
            </a:extLst>
          </p:cNvPr>
          <p:cNvSpPr/>
          <p:nvPr/>
        </p:nvSpPr>
        <p:spPr>
          <a:xfrm>
            <a:off x="3184525" y="2305844"/>
            <a:ext cx="1705508" cy="381000"/>
          </a:xfrm>
          <a:prstGeom prst="rect">
            <a:avLst/>
          </a:prstGeom>
          <a:solidFill>
            <a:srgbClr val="FA9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Etologik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78D8BF-7BAE-44D9-8B17-68AD28AB85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38" y="77788"/>
            <a:ext cx="5580062" cy="385762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Hayvonot</a:t>
            </a:r>
            <a:r>
              <a:rPr lang="en-US" sz="2400" dirty="0"/>
              <a:t> </a:t>
            </a:r>
            <a:r>
              <a:rPr lang="en-US" sz="2400" dirty="0" err="1"/>
              <a:t>olamidagi</a:t>
            </a:r>
            <a:r>
              <a:rPr lang="en-US" sz="2400" dirty="0"/>
              <a:t> </a:t>
            </a:r>
            <a:r>
              <a:rPr lang="en-US" sz="2400" dirty="0" err="1"/>
              <a:t>moslanishlar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8264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624E1-F39D-4A97-804B-A03AC2E7F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125" y="598869"/>
            <a:ext cx="1274174" cy="8061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B318FF-41A6-44D5-80D0-D7663176E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25" y="1467644"/>
            <a:ext cx="2340975" cy="8016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8F6F11-AA6A-4BFA-9E34-0DFE1C8CB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25" y="589788"/>
            <a:ext cx="1274174" cy="801656"/>
          </a:xfrm>
          <a:prstGeom prst="rect">
            <a:avLst/>
          </a:prstGeom>
        </p:spPr>
      </p:pic>
      <p:pic>
        <p:nvPicPr>
          <p:cNvPr id="12" name="Picture 3" descr="C:\Users\Admin\Desktop\30641609.jpg">
            <a:extLst>
              <a:ext uri="{FF2B5EF4-FFF2-40B4-BE49-F238E27FC236}">
                <a16:creationId xmlns:a16="http://schemas.microsoft.com/office/drawing/2014/main" id="{9905DE85-5EC2-494C-A797-CA1B47393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925" y="2305844"/>
            <a:ext cx="2340975" cy="806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16514AE-3DC6-4A4E-ACA9-1C96CE589BE9}"/>
              </a:ext>
            </a:extLst>
          </p:cNvPr>
          <p:cNvSpPr/>
          <p:nvPr/>
        </p:nvSpPr>
        <p:spPr>
          <a:xfrm>
            <a:off x="2803525" y="705644"/>
            <a:ext cx="25146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7. ______________________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8. _____________________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9. ______________________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E177D-359B-4CDF-B230-BE69E6393606}"/>
              </a:ext>
            </a:extLst>
          </p:cNvPr>
          <p:cNvSpPr/>
          <p:nvPr/>
        </p:nvSpPr>
        <p:spPr>
          <a:xfrm>
            <a:off x="3108325" y="629444"/>
            <a:ext cx="1828800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Himoya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rangi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2099B3-0E32-4414-8795-1A025E4F4C8A}"/>
              </a:ext>
            </a:extLst>
          </p:cNvPr>
          <p:cNvSpPr/>
          <p:nvPr/>
        </p:nvSpPr>
        <p:spPr>
          <a:xfrm>
            <a:off x="3108325" y="1467644"/>
            <a:ext cx="1828800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Morfologik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4016FA-4A5B-45A1-A648-FE5BD33044F9}"/>
              </a:ext>
            </a:extLst>
          </p:cNvPr>
          <p:cNvSpPr/>
          <p:nvPr/>
        </p:nvSpPr>
        <p:spPr>
          <a:xfrm>
            <a:off x="3108325" y="2382044"/>
            <a:ext cx="1828800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Ogohlantiruvchi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7C6CEDFF-6020-409C-8945-214B0BEBB4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063" y="77788"/>
            <a:ext cx="5580062" cy="385762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Hayvonot</a:t>
            </a:r>
            <a:r>
              <a:rPr lang="en-US" sz="2400" dirty="0"/>
              <a:t> </a:t>
            </a:r>
            <a:r>
              <a:rPr lang="en-US" sz="2400" dirty="0" err="1"/>
              <a:t>olamidagi</a:t>
            </a:r>
            <a:r>
              <a:rPr lang="en-US" sz="2400" dirty="0"/>
              <a:t> </a:t>
            </a:r>
            <a:r>
              <a:rPr lang="en-US" sz="2400" dirty="0" err="1"/>
              <a:t>moslanishlar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709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0" grpId="0" animBg="1"/>
      <p:bldP spid="11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91579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Xulosa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9">
            <a:extLst>
              <a:ext uri="{FF2B5EF4-FFF2-40B4-BE49-F238E27FC236}">
                <a16:creationId xmlns:a16="http://schemas.microsoft.com/office/drawing/2014/main" id="{0BDAB487-1C11-44DA-BB26-75F0E481A083}"/>
              </a:ext>
            </a:extLst>
          </p:cNvPr>
          <p:cNvSpPr/>
          <p:nvPr/>
        </p:nvSpPr>
        <p:spPr>
          <a:xfrm>
            <a:off x="216079" y="668675"/>
            <a:ext cx="54068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tirik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organizmlarda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yashab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muhitga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moslashishi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yashash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kurashda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nobud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tug‘diradi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79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9">
            <a:extLst>
              <a:ext uri="{FF2B5EF4-FFF2-40B4-BE49-F238E27FC236}">
                <a16:creationId xmlns:a16="http://schemas.microsoft.com/office/drawing/2014/main" id="{75594DAA-3C3F-4EFB-8C5F-52BD6FF0B1FC}"/>
              </a:ext>
            </a:extLst>
          </p:cNvPr>
          <p:cNvSpPr/>
          <p:nvPr/>
        </p:nvSpPr>
        <p:spPr>
          <a:xfrm>
            <a:off x="139879" y="953115"/>
            <a:ext cx="54068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O‘tilgan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mavzular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bo‘yicha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olingan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bilimlarni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takrorlash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mustahkamlash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altLang="ru-RU" sz="28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Jadval</a:t>
            </a:r>
            <a:r>
              <a:rPr lang="en-US" altLang="ru-RU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altLang="ru-RU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ishlash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04C5624-2649-469F-A6F6-D6DBD5D4C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798301"/>
              </p:ext>
            </p:extLst>
          </p:nvPr>
        </p:nvGraphicFramePr>
        <p:xfrm>
          <a:off x="143421" y="657669"/>
          <a:ext cx="5403304" cy="1122365"/>
        </p:xfrm>
        <a:graphic>
          <a:graphicData uri="http://schemas.openxmlformats.org/drawingml/2006/table">
            <a:tbl>
              <a:tblPr/>
              <a:tblGrid>
                <a:gridCol w="2579415">
                  <a:extLst>
                    <a:ext uri="{9D8B030D-6E8A-4147-A177-3AD203B41FA5}">
                      <a16:colId xmlns:a16="http://schemas.microsoft.com/office/drawing/2014/main" val="261474916"/>
                    </a:ext>
                  </a:extLst>
                </a:gridCol>
                <a:gridCol w="2823889">
                  <a:extLst>
                    <a:ext uri="{9D8B030D-6E8A-4147-A177-3AD203B41FA5}">
                      <a16:colId xmlns:a16="http://schemas.microsoft.com/office/drawing/2014/main" val="1426369673"/>
                    </a:ext>
                  </a:extLst>
                </a:gridCol>
              </a:tblGrid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Himoya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806891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Maskirovka</a:t>
                      </a: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721853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Ogohlantiruvchi rang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846497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Mimikriya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894146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Chalg‘ituvchi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rang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8618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B10D8AA-2971-4F9B-8576-3B7693628692}"/>
              </a:ext>
            </a:extLst>
          </p:cNvPr>
          <p:cNvSpPr/>
          <p:nvPr/>
        </p:nvSpPr>
        <p:spPr>
          <a:xfrm>
            <a:off x="143420" y="1848644"/>
            <a:ext cx="55009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1.Zebra.        2.Toshbaqa.            3.Ninabaliq.                 4.Qovoq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5.Suvarak.    6.Ninacni.                7.Tentak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qush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        8.Xon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qizi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9.Belyanka.  10.Tukli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         11.Ko‘lbuqa.                12.Kuropatka.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13.Ilon.         14.Kallina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kapalagi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15.Lattachi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baliq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   16.Kakku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qush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tuxumi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     17.Dengiz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paxmoq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otchasi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      18.Tillaqo‘ng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iz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     19.Gornostay       20.Jirafa.                                       21.G‘o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illavchi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pashsha</a:t>
            </a: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altLang="ru-RU" sz="28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Jadval</a:t>
            </a:r>
            <a:r>
              <a:rPr lang="en-US" altLang="ru-RU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javobi</a:t>
            </a:r>
            <a:r>
              <a:rPr lang="en-US" altLang="ru-RU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04C5624-2649-469F-A6F6-D6DBD5D4C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813394"/>
              </p:ext>
            </p:extLst>
          </p:nvPr>
        </p:nvGraphicFramePr>
        <p:xfrm>
          <a:off x="143421" y="657669"/>
          <a:ext cx="5403304" cy="1122365"/>
        </p:xfrm>
        <a:graphic>
          <a:graphicData uri="http://schemas.openxmlformats.org/drawingml/2006/table">
            <a:tbl>
              <a:tblPr/>
              <a:tblGrid>
                <a:gridCol w="2579415">
                  <a:extLst>
                    <a:ext uri="{9D8B030D-6E8A-4147-A177-3AD203B41FA5}">
                      <a16:colId xmlns:a16="http://schemas.microsoft.com/office/drawing/2014/main" val="261474916"/>
                    </a:ext>
                  </a:extLst>
                </a:gridCol>
                <a:gridCol w="2823889">
                  <a:extLst>
                    <a:ext uri="{9D8B030D-6E8A-4147-A177-3AD203B41FA5}">
                      <a16:colId xmlns:a16="http://schemas.microsoft.com/office/drawing/2014/main" val="1426369673"/>
                    </a:ext>
                  </a:extLst>
                </a:gridCol>
              </a:tblGrid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Himoya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2, 6, 7, 12, 13, 19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806891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Maskirovka</a:t>
                      </a: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3, 11, 14, 15, 17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721853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Ogohlantiruvchi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rang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4, 8, 10, 17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846497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Mimikriya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5, 9, 16, 21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894146"/>
                  </a:ext>
                </a:extLst>
              </a:tr>
              <a:tr h="207715"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Chalg‘ituvchi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rang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1, 20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8" marR="6856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8618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B10D8AA-2971-4F9B-8576-3B7693628692}"/>
              </a:ext>
            </a:extLst>
          </p:cNvPr>
          <p:cNvSpPr/>
          <p:nvPr/>
        </p:nvSpPr>
        <p:spPr>
          <a:xfrm>
            <a:off x="143420" y="1848644"/>
            <a:ext cx="55009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1.Zebra.        2.Toshbaqa.            3.Ninabaliq.                 4.Qovoq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5.Suvarak.    6.Ninacni.                7.Tentak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           8.Xon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  9.Belyanka.  10.Tukli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            11.Ko‘lbuqa.               12.Kuropatka.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13.Ilon.         14.Kallina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kapalagi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15.Lattachi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     16.Kakku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tuxumi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        17.Dengiz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paxmoq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otchasi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         18.Tillaqo‘ng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        19.Gornostay     20.Jirafa.                                       21.G‘o‘ng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illavchi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57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7041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62" y="131447"/>
            <a:ext cx="5638799" cy="322502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20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0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mashg‘ulotining</a:t>
            </a:r>
            <a:r>
              <a:rPr lang="en-US" sz="20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8328" y="1086644"/>
            <a:ext cx="5181600" cy="155296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Organizmlarning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yashash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muhitiga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moslanish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turlarini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o‘rganish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qushlarning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baliqlarning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toshbaqalarning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muhitiga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moslanish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belgilarini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aniqlash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1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80800"/>
            <a:ext cx="554461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Laboratoriya</a:t>
            </a:r>
            <a:r>
              <a:rPr lang="en-US" sz="2400" dirty="0"/>
              <a:t>  </a:t>
            </a:r>
            <a:r>
              <a:rPr lang="en-US" sz="2400" dirty="0" err="1"/>
              <a:t>jihozlari</a:t>
            </a:r>
            <a:endParaRPr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7416" y="769938"/>
            <a:ext cx="55446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Akvariumdagi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baliqlar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qafasdagi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to‘ti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kanareyka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qushning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tulumi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tirik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burchakdagi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toshbaqa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rangli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80800"/>
            <a:ext cx="554461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Laboratoriya</a:t>
            </a:r>
            <a:r>
              <a:rPr lang="en-US" sz="2400" dirty="0"/>
              <a:t>  </a:t>
            </a:r>
            <a:r>
              <a:rPr lang="en-US" sz="2400" dirty="0" err="1"/>
              <a:t>jihozlari</a:t>
            </a:r>
            <a:endParaRPr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FCAD31-0016-40FD-8A38-32BA7ADED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934243"/>
            <a:ext cx="2438400" cy="1895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532893-8BC8-4873-AEE5-CF1C3C138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075" y="915193"/>
            <a:ext cx="2381250" cy="189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5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80800"/>
            <a:ext cx="554461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Laboratoriya</a:t>
            </a:r>
            <a:r>
              <a:rPr lang="en-US" sz="2400" dirty="0"/>
              <a:t>  </a:t>
            </a:r>
            <a:r>
              <a:rPr lang="en-US" sz="2400" dirty="0" err="1"/>
              <a:t>jihozlari</a:t>
            </a:r>
            <a:endParaRPr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C3A1F9-98E2-43CB-B888-87B87FBE0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925" y="1915319"/>
            <a:ext cx="1676400" cy="121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ED360F-CBB0-4703-9695-62454E988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725" y="705644"/>
            <a:ext cx="23622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409954-AD43-4BB1-B518-08EEB7720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725" y="629444"/>
            <a:ext cx="24384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6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Ishning</a:t>
            </a:r>
            <a:r>
              <a:rPr lang="en-US" sz="2400" dirty="0"/>
              <a:t>  </a:t>
            </a:r>
            <a:r>
              <a:rPr lang="en-US" sz="2400" dirty="0" err="1"/>
              <a:t>borishi</a:t>
            </a:r>
            <a:r>
              <a:rPr lang="en-US" sz="2400" dirty="0"/>
              <a:t>      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A56037-D79D-40F7-B082-D18E8E081212}"/>
              </a:ext>
            </a:extLst>
          </p:cNvPr>
          <p:cNvSpPr/>
          <p:nvPr/>
        </p:nvSpPr>
        <p:spPr>
          <a:xfrm>
            <a:off x="288925" y="705644"/>
            <a:ext cx="5363108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Qafasdagi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qushning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tulumini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</a:t>
            </a:r>
          </a:p>
          <a:p>
            <a:pPr>
              <a:spcAft>
                <a:spcPts val="600"/>
              </a:spcAft>
            </a:pP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tuzilishdagi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uchishga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moslashganlik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Zoologiya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darslarida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tuzilishidagi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uchishga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moslashganlik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4.Kuzatishlar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80800"/>
            <a:ext cx="554461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Jadval</a:t>
            </a:r>
            <a:r>
              <a:rPr lang="en-US" sz="2400" dirty="0"/>
              <a:t> </a:t>
            </a:r>
            <a:r>
              <a:rPr lang="en-US" sz="2400" dirty="0" err="1"/>
              <a:t>qush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endParaRPr sz="2400" dirty="0"/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73ECFB27-75BA-486C-8727-1437E6FD0B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8515321"/>
              </p:ext>
            </p:extLst>
          </p:nvPr>
        </p:nvGraphicFramePr>
        <p:xfrm>
          <a:off x="136525" y="553244"/>
          <a:ext cx="5515508" cy="2589839"/>
        </p:xfrm>
        <a:graphic>
          <a:graphicData uri="http://schemas.openxmlformats.org/drawingml/2006/table">
            <a:tbl>
              <a:tblPr/>
              <a:tblGrid>
                <a:gridCol w="37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7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Qushlarning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 belgilari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1.Qushlarning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tuzilishdagi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uchishga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6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2.Qushlarning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skletidagi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uchishga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6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3.Qushlarning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nafas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organlaridagi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uchishga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6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4.Qushlarning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hazm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organlaridagi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uchishga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moslashganlik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7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5.Qushlardagi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moslanishlarning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nisbiyligi</a:t>
                      </a: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97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553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156992</TotalTime>
  <Words>863</Words>
  <Application>Microsoft Office PowerPoint</Application>
  <PresentationFormat>Произвольный</PresentationFormat>
  <Paragraphs>137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   BIOLOGIYA</vt:lpstr>
      <vt:lpstr>Jadval bilan ishlash</vt:lpstr>
      <vt:lpstr>Jadval javobi.</vt:lpstr>
      <vt:lpstr>Laboratoriya  mashg‘ulotining  maqsadi</vt:lpstr>
      <vt:lpstr>Laboratoriya  jihozlari</vt:lpstr>
      <vt:lpstr>Laboratoriya  jihozlari</vt:lpstr>
      <vt:lpstr>Laboratoriya  jihozlari</vt:lpstr>
      <vt:lpstr>Ishning  borishi       </vt:lpstr>
      <vt:lpstr>Jadval qush uchun</vt:lpstr>
      <vt:lpstr>Jadval baliq uchun</vt:lpstr>
      <vt:lpstr>Jadval toshbaqa uchun</vt:lpstr>
      <vt:lpstr>Jadval qush uchun</vt:lpstr>
      <vt:lpstr>Jadval baliq uchun</vt:lpstr>
      <vt:lpstr>Jadval toshbaqa uchun</vt:lpstr>
      <vt:lpstr>Hayvonot olamidagi moslanishlar</vt:lpstr>
      <vt:lpstr>Hayvonot olamidagi moslanishlar</vt:lpstr>
      <vt:lpstr>Hayvonot olamidagi moslanishlar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1807</cp:revision>
  <dcterms:created xsi:type="dcterms:W3CDTF">2014-10-08T23:03:32Z</dcterms:created>
  <dcterms:modified xsi:type="dcterms:W3CDTF">2021-02-06T05:43:57Z</dcterms:modified>
</cp:coreProperties>
</file>