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</p:sldMasterIdLst>
  <p:notesMasterIdLst>
    <p:notesMasterId r:id="rId28"/>
  </p:notesMasterIdLst>
  <p:sldIdLst>
    <p:sldId id="1356" r:id="rId5"/>
    <p:sldId id="1439" r:id="rId6"/>
    <p:sldId id="1438" r:id="rId7"/>
    <p:sldId id="1366" r:id="rId8"/>
    <p:sldId id="1433" r:id="rId9"/>
    <p:sldId id="1402" r:id="rId10"/>
    <p:sldId id="262" r:id="rId11"/>
    <p:sldId id="1432" r:id="rId12"/>
    <p:sldId id="1448" r:id="rId13"/>
    <p:sldId id="1414" r:id="rId14"/>
    <p:sldId id="1447" r:id="rId15"/>
    <p:sldId id="1431" r:id="rId16"/>
    <p:sldId id="1430" r:id="rId17"/>
    <p:sldId id="1446" r:id="rId18"/>
    <p:sldId id="1443" r:id="rId19"/>
    <p:sldId id="1444" r:id="rId20"/>
    <p:sldId id="1445" r:id="rId21"/>
    <p:sldId id="1357" r:id="rId22"/>
    <p:sldId id="1440" r:id="rId23"/>
    <p:sldId id="1441" r:id="rId24"/>
    <p:sldId id="1442" r:id="rId25"/>
    <p:sldId id="1437" r:id="rId26"/>
    <p:sldId id="1429" r:id="rId27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39"/>
            <p14:sldId id="1438"/>
            <p14:sldId id="1366"/>
            <p14:sldId id="1433"/>
            <p14:sldId id="1402"/>
            <p14:sldId id="262"/>
            <p14:sldId id="1432"/>
            <p14:sldId id="1448"/>
            <p14:sldId id="1414"/>
            <p14:sldId id="1447"/>
            <p14:sldId id="1431"/>
            <p14:sldId id="1430"/>
            <p14:sldId id="1446"/>
            <p14:sldId id="1443"/>
            <p14:sldId id="1444"/>
            <p14:sldId id="1445"/>
            <p14:sldId id="1357"/>
            <p14:sldId id="1440"/>
            <p14:sldId id="1441"/>
            <p14:sldId id="1442"/>
            <p14:sldId id="1437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125"/>
    <a:srgbClr val="000000"/>
    <a:srgbClr val="DDDDDD"/>
    <a:srgbClr val="B2B2B2"/>
    <a:srgbClr val="FFFFFF"/>
    <a:srgbClr val="808080"/>
    <a:srgbClr val="5F5F5F"/>
    <a:srgbClr val="C0C0C0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5491" autoAdjust="0"/>
  </p:normalViewPr>
  <p:slideViewPr>
    <p:cSldViewPr snapToObjects="1">
      <p:cViewPr>
        <p:scale>
          <a:sx n="150" d="100"/>
          <a:sy n="150" d="100"/>
        </p:scale>
        <p:origin x="2016" y="858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2017A-9614-4215-8F2F-F2E1AF7E79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9895D3-C725-4614-858B-F971C5FC92FA}">
      <dgm:prSet phldrT="[Текст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/>
            <a:t>Karl </a:t>
          </a:r>
          <a:r>
            <a:rPr lang="en-US" b="1" dirty="0" err="1" smtClean="0"/>
            <a:t>Linney</a:t>
          </a:r>
          <a:r>
            <a:rPr lang="en-US" b="1" dirty="0" smtClean="0"/>
            <a:t> </a:t>
          </a:r>
          <a:r>
            <a:rPr lang="en-US" b="1" dirty="0" err="1" smtClean="0"/>
            <a:t>asos</a:t>
          </a:r>
          <a:r>
            <a:rPr lang="en-US" b="1" dirty="0" smtClean="0"/>
            <a:t> </a:t>
          </a:r>
          <a:r>
            <a:rPr lang="en-US" b="1" dirty="0" err="1" smtClean="0"/>
            <a:t>solgan</a:t>
          </a:r>
          <a:r>
            <a:rPr lang="en-US" b="1" dirty="0" smtClean="0"/>
            <a:t> </a:t>
          </a:r>
          <a:r>
            <a:rPr lang="en-US" b="1" dirty="0" err="1" smtClean="0"/>
            <a:t>sun’iy</a:t>
          </a:r>
          <a:r>
            <a:rPr lang="en-US" b="1" dirty="0" smtClean="0"/>
            <a:t> </a:t>
          </a:r>
          <a:r>
            <a:rPr lang="en-US" b="1" dirty="0" err="1" smtClean="0"/>
            <a:t>sistema</a:t>
          </a:r>
          <a:endParaRPr lang="ru-RU" b="1" dirty="0"/>
        </a:p>
      </dgm:t>
    </dgm:pt>
    <dgm:pt modelId="{7282D0A0-9965-4F1A-800E-0A633B7212C8}" type="parTrans" cxnId="{3D4236BC-0809-45CE-AC4C-E63F56126C3E}">
      <dgm:prSet/>
      <dgm:spPr/>
      <dgm:t>
        <a:bodyPr/>
        <a:lstStyle/>
        <a:p>
          <a:endParaRPr lang="ru-RU"/>
        </a:p>
      </dgm:t>
    </dgm:pt>
    <dgm:pt modelId="{9DAC7CFE-C617-4885-83FE-6179CE98A218}" type="sibTrans" cxnId="{3D4236BC-0809-45CE-AC4C-E63F56126C3E}">
      <dgm:prSet/>
      <dgm:spPr/>
      <dgm:t>
        <a:bodyPr/>
        <a:lstStyle/>
        <a:p>
          <a:endParaRPr lang="ru-RU"/>
        </a:p>
      </dgm:t>
    </dgm:pt>
    <dgm:pt modelId="{0E869B0A-467F-410D-AEFD-910180D49D39}">
      <dgm:prSet phldrT="[Текст]"/>
      <dgm:spPr>
        <a:solidFill>
          <a:srgbClr val="92D050"/>
        </a:solidFill>
      </dgm:spPr>
      <dgm:t>
        <a:bodyPr/>
        <a:lstStyle/>
        <a:p>
          <a:r>
            <a:rPr lang="en-US" b="1" dirty="0" smtClean="0"/>
            <a:t>Jan </a:t>
          </a:r>
          <a:r>
            <a:rPr lang="en-US" b="1" dirty="0" err="1" smtClean="0"/>
            <a:t>Batist</a:t>
          </a:r>
          <a:r>
            <a:rPr lang="en-US" b="1" dirty="0" smtClean="0"/>
            <a:t> </a:t>
          </a:r>
          <a:r>
            <a:rPr lang="en-US" b="1" dirty="0" err="1" smtClean="0"/>
            <a:t>Lamarkniung</a:t>
          </a:r>
          <a:r>
            <a:rPr lang="en-US" b="1" dirty="0" smtClean="0"/>
            <a:t> </a:t>
          </a:r>
          <a:r>
            <a:rPr lang="en-US" b="1" dirty="0" err="1" smtClean="0"/>
            <a:t>evolutsioan</a:t>
          </a:r>
          <a:r>
            <a:rPr lang="en-US" b="1" dirty="0" smtClean="0"/>
            <a:t> </a:t>
          </a:r>
          <a:r>
            <a:rPr lang="en-US" b="1" dirty="0" err="1" smtClean="0"/>
            <a:t>nazariyasi</a:t>
          </a:r>
          <a:endParaRPr lang="ru-RU" b="1" dirty="0"/>
        </a:p>
      </dgm:t>
    </dgm:pt>
    <dgm:pt modelId="{83B2B07A-8881-44F1-BBA3-DADF0BC5C3FC}" type="parTrans" cxnId="{22036E45-78CE-44CA-9D58-A8489E0D8753}">
      <dgm:prSet/>
      <dgm:spPr/>
      <dgm:t>
        <a:bodyPr/>
        <a:lstStyle/>
        <a:p>
          <a:endParaRPr lang="ru-RU"/>
        </a:p>
      </dgm:t>
    </dgm:pt>
    <dgm:pt modelId="{968F0A10-8A5B-442E-9827-6BF44883D07A}" type="sibTrans" cxnId="{22036E45-78CE-44CA-9D58-A8489E0D8753}">
      <dgm:prSet/>
      <dgm:spPr/>
      <dgm:t>
        <a:bodyPr/>
        <a:lstStyle/>
        <a:p>
          <a:endParaRPr lang="ru-RU"/>
        </a:p>
      </dgm:t>
    </dgm:pt>
    <dgm:pt modelId="{0A7BDA54-5AAC-4053-BB26-14EB62310A04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 smtClean="0"/>
            <a:t>Jorj</a:t>
          </a:r>
          <a:r>
            <a:rPr lang="en-US" b="1" dirty="0" smtClean="0"/>
            <a:t> </a:t>
          </a:r>
          <a:r>
            <a:rPr lang="en-US" b="1" dirty="0" err="1" smtClean="0"/>
            <a:t>Kyuvening</a:t>
          </a:r>
          <a:r>
            <a:rPr lang="en-US" b="1" dirty="0" smtClean="0"/>
            <a:t> </a:t>
          </a:r>
          <a:r>
            <a:rPr lang="en-US" b="1" dirty="0" err="1" smtClean="0"/>
            <a:t>biologiya</a:t>
          </a:r>
          <a:r>
            <a:rPr lang="en-US" b="1" dirty="0" smtClean="0"/>
            <a:t> </a:t>
          </a:r>
          <a:r>
            <a:rPr lang="en-US" b="1" dirty="0" err="1" smtClean="0"/>
            <a:t>fani</a:t>
          </a:r>
          <a:r>
            <a:rPr lang="en-US" b="1" dirty="0" smtClean="0"/>
            <a:t> </a:t>
          </a:r>
          <a:r>
            <a:rPr lang="en-US" b="1" dirty="0" err="1" smtClean="0"/>
            <a:t>rivojiga</a:t>
          </a:r>
          <a:r>
            <a:rPr lang="en-US" b="1" dirty="0" smtClean="0"/>
            <a:t> </a:t>
          </a:r>
          <a:r>
            <a:rPr lang="en-US" b="1" dirty="0" err="1" smtClean="0"/>
            <a:t>qo‘shgan</a:t>
          </a:r>
          <a:r>
            <a:rPr lang="en-US" b="1" dirty="0" smtClean="0"/>
            <a:t> </a:t>
          </a:r>
          <a:r>
            <a:rPr lang="en-US" b="1" dirty="0" err="1" smtClean="0"/>
            <a:t>hissasi</a:t>
          </a:r>
          <a:r>
            <a:rPr lang="en-US" b="1" dirty="0" smtClean="0"/>
            <a:t>.</a:t>
          </a:r>
          <a:endParaRPr lang="ru-RU" b="1" dirty="0"/>
        </a:p>
      </dgm:t>
    </dgm:pt>
    <dgm:pt modelId="{3A38C3FB-7764-4BDC-9154-DA352DFD2D00}" type="parTrans" cxnId="{F17C7B93-460F-45F1-9384-ACAF2DF08EEC}">
      <dgm:prSet/>
      <dgm:spPr/>
      <dgm:t>
        <a:bodyPr/>
        <a:lstStyle/>
        <a:p>
          <a:endParaRPr lang="ru-RU"/>
        </a:p>
      </dgm:t>
    </dgm:pt>
    <dgm:pt modelId="{C55E14E4-E5C8-4CB8-A03A-3050DA68FB9D}" type="sibTrans" cxnId="{F17C7B93-460F-45F1-9384-ACAF2DF08EEC}">
      <dgm:prSet/>
      <dgm:spPr/>
      <dgm:t>
        <a:bodyPr/>
        <a:lstStyle/>
        <a:p>
          <a:endParaRPr lang="ru-RU"/>
        </a:p>
      </dgm:t>
    </dgm:pt>
    <dgm:pt modelId="{F4322335-6264-48EA-9F93-EE8E10AA4A18}" type="pres">
      <dgm:prSet presAssocID="{D972017A-9614-4215-8F2F-F2E1AF7E799B}" presName="Name0" presStyleCnt="0">
        <dgm:presLayoutVars>
          <dgm:chMax val="7"/>
          <dgm:chPref val="7"/>
          <dgm:dir/>
        </dgm:presLayoutVars>
      </dgm:prSet>
      <dgm:spPr/>
    </dgm:pt>
    <dgm:pt modelId="{BC306616-FCEB-4157-B81A-ED7451E16333}" type="pres">
      <dgm:prSet presAssocID="{D972017A-9614-4215-8F2F-F2E1AF7E799B}" presName="Name1" presStyleCnt="0"/>
      <dgm:spPr/>
    </dgm:pt>
    <dgm:pt modelId="{35FD0402-5F12-418F-9116-5EE31CB0D0F1}" type="pres">
      <dgm:prSet presAssocID="{D972017A-9614-4215-8F2F-F2E1AF7E799B}" presName="cycle" presStyleCnt="0"/>
      <dgm:spPr/>
    </dgm:pt>
    <dgm:pt modelId="{9473ABE3-C416-48CC-BF69-C5B2945BDAE8}" type="pres">
      <dgm:prSet presAssocID="{D972017A-9614-4215-8F2F-F2E1AF7E799B}" presName="srcNode" presStyleLbl="node1" presStyleIdx="0" presStyleCnt="3"/>
      <dgm:spPr/>
    </dgm:pt>
    <dgm:pt modelId="{8B9110E0-1392-4716-87C8-DF8DD195A569}" type="pres">
      <dgm:prSet presAssocID="{D972017A-9614-4215-8F2F-F2E1AF7E799B}" presName="conn" presStyleLbl="parChTrans1D2" presStyleIdx="0" presStyleCnt="1"/>
      <dgm:spPr/>
    </dgm:pt>
    <dgm:pt modelId="{D37D0BB8-B2A5-42AC-8BD4-5CF749BD75F2}" type="pres">
      <dgm:prSet presAssocID="{D972017A-9614-4215-8F2F-F2E1AF7E799B}" presName="extraNode" presStyleLbl="node1" presStyleIdx="0" presStyleCnt="3"/>
      <dgm:spPr/>
    </dgm:pt>
    <dgm:pt modelId="{3414716E-3A8D-4620-9752-B7650E0507E4}" type="pres">
      <dgm:prSet presAssocID="{D972017A-9614-4215-8F2F-F2E1AF7E799B}" presName="dstNode" presStyleLbl="node1" presStyleIdx="0" presStyleCnt="3"/>
      <dgm:spPr/>
    </dgm:pt>
    <dgm:pt modelId="{EFBA455E-A5DD-491E-A406-38D7A935F51A}" type="pres">
      <dgm:prSet presAssocID="{6A9895D3-C725-4614-858B-F971C5FC92F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4ADC9-2690-4DA0-9DD5-B7C39C7BC271}" type="pres">
      <dgm:prSet presAssocID="{6A9895D3-C725-4614-858B-F971C5FC92FA}" presName="accent_1" presStyleCnt="0"/>
      <dgm:spPr/>
    </dgm:pt>
    <dgm:pt modelId="{7E2893B0-B242-4F61-A07E-FC6815207E14}" type="pres">
      <dgm:prSet presAssocID="{6A9895D3-C725-4614-858B-F971C5FC92FA}" presName="accentRepeatNode" presStyleLbl="solidFgAcc1" presStyleIdx="0" presStyleCnt="3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  <dgm:pt modelId="{5A16F4ED-07AC-499E-8115-FADB7BF2183A}" type="pres">
      <dgm:prSet presAssocID="{0E869B0A-467F-410D-AEFD-910180D49D39}" presName="text_2" presStyleLbl="node1" presStyleIdx="1" presStyleCnt="3">
        <dgm:presLayoutVars>
          <dgm:bulletEnabled val="1"/>
        </dgm:presLayoutVars>
      </dgm:prSet>
      <dgm:spPr/>
    </dgm:pt>
    <dgm:pt modelId="{13B1E6A5-5577-427A-AD13-937B8C9AD58C}" type="pres">
      <dgm:prSet presAssocID="{0E869B0A-467F-410D-AEFD-910180D49D39}" presName="accent_2" presStyleCnt="0"/>
      <dgm:spPr/>
    </dgm:pt>
    <dgm:pt modelId="{A4536C92-DC97-452B-B815-FBD59273D473}" type="pres">
      <dgm:prSet presAssocID="{0E869B0A-467F-410D-AEFD-910180D49D39}" presName="accentRepeatNode" presStyleLbl="solidFgAcc1" presStyleIdx="1" presStyleCnt="3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  <dgm:pt modelId="{5406EB99-D80A-46E7-A9C0-43F05B1814F1}" type="pres">
      <dgm:prSet presAssocID="{0A7BDA54-5AAC-4053-BB26-14EB62310A0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E80C3-5C7C-44F7-85CF-A7CB5A58BBC7}" type="pres">
      <dgm:prSet presAssocID="{0A7BDA54-5AAC-4053-BB26-14EB62310A04}" presName="accent_3" presStyleCnt="0"/>
      <dgm:spPr/>
    </dgm:pt>
    <dgm:pt modelId="{C0F8E24D-FC24-4A98-9E73-0A95B84076CD}" type="pres">
      <dgm:prSet presAssocID="{0A7BDA54-5AAC-4053-BB26-14EB62310A04}" presName="accentRepeatNode" presStyleLbl="solidFgAcc1" presStyleIdx="2" presStyleCnt="3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</dgm:ptLst>
  <dgm:cxnLst>
    <dgm:cxn modelId="{6878CE0E-34FE-4A19-9283-7D5C6E8ABCA8}" type="presOf" srcId="{9DAC7CFE-C617-4885-83FE-6179CE98A218}" destId="{8B9110E0-1392-4716-87C8-DF8DD195A569}" srcOrd="0" destOrd="0" presId="urn:microsoft.com/office/officeart/2008/layout/VerticalCurvedList"/>
    <dgm:cxn modelId="{3D4236BC-0809-45CE-AC4C-E63F56126C3E}" srcId="{D972017A-9614-4215-8F2F-F2E1AF7E799B}" destId="{6A9895D3-C725-4614-858B-F971C5FC92FA}" srcOrd="0" destOrd="0" parTransId="{7282D0A0-9965-4F1A-800E-0A633B7212C8}" sibTransId="{9DAC7CFE-C617-4885-83FE-6179CE98A218}"/>
    <dgm:cxn modelId="{B77F0719-9C01-4C3C-BA33-AA0F88C22C9A}" type="presOf" srcId="{D972017A-9614-4215-8F2F-F2E1AF7E799B}" destId="{F4322335-6264-48EA-9F93-EE8E10AA4A18}" srcOrd="0" destOrd="0" presId="urn:microsoft.com/office/officeart/2008/layout/VerticalCurvedList"/>
    <dgm:cxn modelId="{B05E8E8E-E87A-4933-A2C5-D6C2B34BEFD3}" type="presOf" srcId="{6A9895D3-C725-4614-858B-F971C5FC92FA}" destId="{EFBA455E-A5DD-491E-A406-38D7A935F51A}" srcOrd="0" destOrd="0" presId="urn:microsoft.com/office/officeart/2008/layout/VerticalCurvedList"/>
    <dgm:cxn modelId="{F17C7B93-460F-45F1-9384-ACAF2DF08EEC}" srcId="{D972017A-9614-4215-8F2F-F2E1AF7E799B}" destId="{0A7BDA54-5AAC-4053-BB26-14EB62310A04}" srcOrd="2" destOrd="0" parTransId="{3A38C3FB-7764-4BDC-9154-DA352DFD2D00}" sibTransId="{C55E14E4-E5C8-4CB8-A03A-3050DA68FB9D}"/>
    <dgm:cxn modelId="{1C6CC430-ED57-40DA-B831-E17DD6FD7EED}" type="presOf" srcId="{0A7BDA54-5AAC-4053-BB26-14EB62310A04}" destId="{5406EB99-D80A-46E7-A9C0-43F05B1814F1}" srcOrd="0" destOrd="0" presId="urn:microsoft.com/office/officeart/2008/layout/VerticalCurvedList"/>
    <dgm:cxn modelId="{22036E45-78CE-44CA-9D58-A8489E0D8753}" srcId="{D972017A-9614-4215-8F2F-F2E1AF7E799B}" destId="{0E869B0A-467F-410D-AEFD-910180D49D39}" srcOrd="1" destOrd="0" parTransId="{83B2B07A-8881-44F1-BBA3-DADF0BC5C3FC}" sibTransId="{968F0A10-8A5B-442E-9827-6BF44883D07A}"/>
    <dgm:cxn modelId="{63B8AE6C-A631-4239-8AC0-038BD8852051}" type="presOf" srcId="{0E869B0A-467F-410D-AEFD-910180D49D39}" destId="{5A16F4ED-07AC-499E-8115-FADB7BF2183A}" srcOrd="0" destOrd="0" presId="urn:microsoft.com/office/officeart/2008/layout/VerticalCurvedList"/>
    <dgm:cxn modelId="{09CB4504-8ADB-4A71-8965-9213AA4AA656}" type="presParOf" srcId="{F4322335-6264-48EA-9F93-EE8E10AA4A18}" destId="{BC306616-FCEB-4157-B81A-ED7451E16333}" srcOrd="0" destOrd="0" presId="urn:microsoft.com/office/officeart/2008/layout/VerticalCurvedList"/>
    <dgm:cxn modelId="{00CEBBF0-AEE8-4E1A-B107-AB4A06BD30C9}" type="presParOf" srcId="{BC306616-FCEB-4157-B81A-ED7451E16333}" destId="{35FD0402-5F12-418F-9116-5EE31CB0D0F1}" srcOrd="0" destOrd="0" presId="urn:microsoft.com/office/officeart/2008/layout/VerticalCurvedList"/>
    <dgm:cxn modelId="{FDDDEBEB-09FE-4B4C-85F1-F7D8D42A70D1}" type="presParOf" srcId="{35FD0402-5F12-418F-9116-5EE31CB0D0F1}" destId="{9473ABE3-C416-48CC-BF69-C5B2945BDAE8}" srcOrd="0" destOrd="0" presId="urn:microsoft.com/office/officeart/2008/layout/VerticalCurvedList"/>
    <dgm:cxn modelId="{FC0F30ED-E117-40E1-9141-C1CF216D1169}" type="presParOf" srcId="{35FD0402-5F12-418F-9116-5EE31CB0D0F1}" destId="{8B9110E0-1392-4716-87C8-DF8DD195A569}" srcOrd="1" destOrd="0" presId="urn:microsoft.com/office/officeart/2008/layout/VerticalCurvedList"/>
    <dgm:cxn modelId="{02F986B2-4A7B-4C9C-842B-320AD7130D41}" type="presParOf" srcId="{35FD0402-5F12-418F-9116-5EE31CB0D0F1}" destId="{D37D0BB8-B2A5-42AC-8BD4-5CF749BD75F2}" srcOrd="2" destOrd="0" presId="urn:microsoft.com/office/officeart/2008/layout/VerticalCurvedList"/>
    <dgm:cxn modelId="{28548F31-C712-4CF5-951C-E6BA4110F861}" type="presParOf" srcId="{35FD0402-5F12-418F-9116-5EE31CB0D0F1}" destId="{3414716E-3A8D-4620-9752-B7650E0507E4}" srcOrd="3" destOrd="0" presId="urn:microsoft.com/office/officeart/2008/layout/VerticalCurvedList"/>
    <dgm:cxn modelId="{C323033E-721B-4E10-BB9F-89C7406EC294}" type="presParOf" srcId="{BC306616-FCEB-4157-B81A-ED7451E16333}" destId="{EFBA455E-A5DD-491E-A406-38D7A935F51A}" srcOrd="1" destOrd="0" presId="urn:microsoft.com/office/officeart/2008/layout/VerticalCurvedList"/>
    <dgm:cxn modelId="{36189BF8-DCF2-448A-BEE4-9ED56EE25E2D}" type="presParOf" srcId="{BC306616-FCEB-4157-B81A-ED7451E16333}" destId="{8D74ADC9-2690-4DA0-9DD5-B7C39C7BC271}" srcOrd="2" destOrd="0" presId="urn:microsoft.com/office/officeart/2008/layout/VerticalCurvedList"/>
    <dgm:cxn modelId="{A791F852-B879-45E6-8797-CA07DECB3631}" type="presParOf" srcId="{8D74ADC9-2690-4DA0-9DD5-B7C39C7BC271}" destId="{7E2893B0-B242-4F61-A07E-FC6815207E14}" srcOrd="0" destOrd="0" presId="urn:microsoft.com/office/officeart/2008/layout/VerticalCurvedList"/>
    <dgm:cxn modelId="{83901313-320B-4687-9E48-AC75507A5594}" type="presParOf" srcId="{BC306616-FCEB-4157-B81A-ED7451E16333}" destId="{5A16F4ED-07AC-499E-8115-FADB7BF2183A}" srcOrd="3" destOrd="0" presId="urn:microsoft.com/office/officeart/2008/layout/VerticalCurvedList"/>
    <dgm:cxn modelId="{8FA37B54-81A7-4EA5-B99C-D6AE1B894181}" type="presParOf" srcId="{BC306616-FCEB-4157-B81A-ED7451E16333}" destId="{13B1E6A5-5577-427A-AD13-937B8C9AD58C}" srcOrd="4" destOrd="0" presId="urn:microsoft.com/office/officeart/2008/layout/VerticalCurvedList"/>
    <dgm:cxn modelId="{87772503-CB3F-47C3-BB8B-8F74B734F71D}" type="presParOf" srcId="{13B1E6A5-5577-427A-AD13-937B8C9AD58C}" destId="{A4536C92-DC97-452B-B815-FBD59273D473}" srcOrd="0" destOrd="0" presId="urn:microsoft.com/office/officeart/2008/layout/VerticalCurvedList"/>
    <dgm:cxn modelId="{39CDC8C7-2AFB-4A19-9C44-109E6E2FBEF4}" type="presParOf" srcId="{BC306616-FCEB-4157-B81A-ED7451E16333}" destId="{5406EB99-D80A-46E7-A9C0-43F05B1814F1}" srcOrd="5" destOrd="0" presId="urn:microsoft.com/office/officeart/2008/layout/VerticalCurvedList"/>
    <dgm:cxn modelId="{492F7C68-0E7E-4A86-95A3-762711B8721E}" type="presParOf" srcId="{BC306616-FCEB-4157-B81A-ED7451E16333}" destId="{4B0E80C3-5C7C-44F7-85CF-A7CB5A58BBC7}" srcOrd="6" destOrd="0" presId="urn:microsoft.com/office/officeart/2008/layout/VerticalCurvedList"/>
    <dgm:cxn modelId="{6825AACA-873E-43DD-9E07-9AB6DF878A6A}" type="presParOf" srcId="{4B0E80C3-5C7C-44F7-85CF-A7CB5A58BBC7}" destId="{C0F8E24D-FC24-4A98-9E73-0A95B84076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110E0-1392-4716-87C8-DF8DD195A569}">
      <dsp:nvSpPr>
        <dsp:cNvPr id="0" name=""/>
        <dsp:cNvSpPr/>
      </dsp:nvSpPr>
      <dsp:spPr>
        <a:xfrm>
          <a:off x="-2892461" y="-445678"/>
          <a:ext cx="3451112" cy="3451112"/>
        </a:xfrm>
        <a:prstGeom prst="blockArc">
          <a:avLst>
            <a:gd name="adj1" fmla="val 18900000"/>
            <a:gd name="adj2" fmla="val 2700000"/>
            <a:gd name="adj3" fmla="val 62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A455E-A5DD-491E-A406-38D7A935F51A}">
      <dsp:nvSpPr>
        <dsp:cNvPr id="0" name=""/>
        <dsp:cNvSpPr/>
      </dsp:nvSpPr>
      <dsp:spPr>
        <a:xfrm>
          <a:off x="359190" y="255975"/>
          <a:ext cx="4790981" cy="511951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36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Karl </a:t>
          </a:r>
          <a:r>
            <a:rPr lang="en-US" sz="1600" b="1" kern="1200" dirty="0" err="1" smtClean="0"/>
            <a:t>Linney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asos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solgan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sun’iy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sistema</a:t>
          </a:r>
          <a:endParaRPr lang="ru-RU" sz="1600" b="1" kern="1200" dirty="0"/>
        </a:p>
      </dsp:txBody>
      <dsp:txXfrm>
        <a:off x="359190" y="255975"/>
        <a:ext cx="4790981" cy="511951"/>
      </dsp:txXfrm>
    </dsp:sp>
    <dsp:sp modelId="{7E2893B0-B242-4F61-A07E-FC6815207E14}">
      <dsp:nvSpPr>
        <dsp:cNvPr id="0" name=""/>
        <dsp:cNvSpPr/>
      </dsp:nvSpPr>
      <dsp:spPr>
        <a:xfrm>
          <a:off x="39220" y="191981"/>
          <a:ext cx="639939" cy="639939"/>
        </a:xfrm>
        <a:prstGeom prst="ellipse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5A16F4ED-07AC-499E-8115-FADB7BF2183A}">
      <dsp:nvSpPr>
        <dsp:cNvPr id="0" name=""/>
        <dsp:cNvSpPr/>
      </dsp:nvSpPr>
      <dsp:spPr>
        <a:xfrm>
          <a:off x="545284" y="1023902"/>
          <a:ext cx="4604886" cy="51195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36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Jan </a:t>
          </a:r>
          <a:r>
            <a:rPr lang="en-US" sz="1600" b="1" kern="1200" dirty="0" err="1" smtClean="0"/>
            <a:t>Batist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Lamarkniung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evolutsioan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nazariyasi</a:t>
          </a:r>
          <a:endParaRPr lang="ru-RU" sz="1600" b="1" kern="1200" dirty="0"/>
        </a:p>
      </dsp:txBody>
      <dsp:txXfrm>
        <a:off x="545284" y="1023902"/>
        <a:ext cx="4604886" cy="511951"/>
      </dsp:txXfrm>
    </dsp:sp>
    <dsp:sp modelId="{A4536C92-DC97-452B-B815-FBD59273D473}">
      <dsp:nvSpPr>
        <dsp:cNvPr id="0" name=""/>
        <dsp:cNvSpPr/>
      </dsp:nvSpPr>
      <dsp:spPr>
        <a:xfrm>
          <a:off x="225314" y="959908"/>
          <a:ext cx="639939" cy="639939"/>
        </a:xfrm>
        <a:prstGeom prst="ellipse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5406EB99-D80A-46E7-A9C0-43F05B1814F1}">
      <dsp:nvSpPr>
        <dsp:cNvPr id="0" name=""/>
        <dsp:cNvSpPr/>
      </dsp:nvSpPr>
      <dsp:spPr>
        <a:xfrm>
          <a:off x="359190" y="1791829"/>
          <a:ext cx="4790981" cy="51195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36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Jorj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Kyuvening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biologiya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fani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rivojiga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qo‘shgan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hissasi</a:t>
          </a:r>
          <a:r>
            <a:rPr lang="en-US" sz="1600" b="1" kern="1200" dirty="0" smtClean="0"/>
            <a:t>.</a:t>
          </a:r>
          <a:endParaRPr lang="ru-RU" sz="1600" b="1" kern="1200" dirty="0"/>
        </a:p>
      </dsp:txBody>
      <dsp:txXfrm>
        <a:off x="359190" y="1791829"/>
        <a:ext cx="4790981" cy="511951"/>
      </dsp:txXfrm>
    </dsp:sp>
    <dsp:sp modelId="{C0F8E24D-FC24-4A98-9E73-0A95B84076CD}">
      <dsp:nvSpPr>
        <dsp:cNvPr id="0" name=""/>
        <dsp:cNvSpPr/>
      </dsp:nvSpPr>
      <dsp:spPr>
        <a:xfrm>
          <a:off x="39220" y="1727835"/>
          <a:ext cx="639939" cy="639939"/>
        </a:xfrm>
        <a:prstGeom prst="ellipse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372243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379707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11803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111546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05875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99650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526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258785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14331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688751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499796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179911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049839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338970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69485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45396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0808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754328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2985247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41597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0328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0337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5222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344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7416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990783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18439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18905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87311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424104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7964082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63317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764542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052566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4853536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8500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0220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4958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3217412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1377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632400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503057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491560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0989705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470894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6436460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0321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2740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428775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975986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72699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922526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1267234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174493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638351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2164490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1512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022548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4041716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9840430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506034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36415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824243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886539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798437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757451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6394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63" Type="http://schemas.openxmlformats.org/officeDocument/2006/relationships/slideLayout" Target="../slideLayouts/slideLayout245.xml"/><Relationship Id="rId68" Type="http://schemas.openxmlformats.org/officeDocument/2006/relationships/theme" Target="../theme/theme4.xml"/><Relationship Id="rId7" Type="http://schemas.openxmlformats.org/officeDocument/2006/relationships/slideLayout" Target="../slideLayouts/slideLayout189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66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slideLayout" Target="../slideLayouts/slideLayout242.xml"/><Relationship Id="rId65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64" Type="http://schemas.openxmlformats.org/officeDocument/2006/relationships/slideLayout" Target="../slideLayouts/slideLayout246.xml"/><Relationship Id="rId69" Type="http://schemas.openxmlformats.org/officeDocument/2006/relationships/hyperlink" Target="https://www.facebook.com/" TargetMode="Externa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slideLayout" Target="../slideLayouts/slideLayout241.xml"/><Relationship Id="rId67" Type="http://schemas.openxmlformats.org/officeDocument/2006/relationships/slideLayout" Target="../slideLayouts/slideLayout249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slideLayout" Target="../slideLayouts/slideLayout244.xml"/><Relationship Id="rId70" Type="http://schemas.openxmlformats.org/officeDocument/2006/relationships/hyperlink" Target="https://www.linkedin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47071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  <p:sldLayoutId id="2147484016" r:id="rId59"/>
    <p:sldLayoutId id="2147484017" r:id="rId60"/>
    <p:sldLayoutId id="2147484018" r:id="rId61"/>
    <p:sldLayoutId id="2147484019" r:id="rId62"/>
    <p:sldLayoutId id="2147484020" r:id="rId63"/>
    <p:sldLayoutId id="2147484021" r:id="rId64"/>
    <p:sldLayoutId id="2147484022" r:id="rId65"/>
    <p:sldLayoutId id="2147484023" r:id="rId66"/>
    <p:sldLayoutId id="2147484024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93725" y="1162844"/>
            <a:ext cx="5105400" cy="1491413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400" b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18387"/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K.Linney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J.B.Lamarkning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J.Kyuvening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evolutsion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g‘oyalari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36525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36525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696151" y="248656"/>
            <a:ext cx="535014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uz-Latn-UZ" sz="2247" b="1" spc="10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en-US" sz="2247" b="1" spc="10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96880" y="541152"/>
            <a:ext cx="268845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  <a:solidFill>
            <a:schemeClr val="bg1"/>
          </a:solidFill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Jorj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Kyuve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741F2F-4179-4B0A-BEF2-FDBA40AA8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326" y="705644"/>
            <a:ext cx="2155082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D87955-2559-47AF-BA1E-C5B0E1EBC347}"/>
              </a:ext>
            </a:extLst>
          </p:cNvPr>
          <p:cNvSpPr/>
          <p:nvPr/>
        </p:nvSpPr>
        <p:spPr>
          <a:xfrm>
            <a:off x="212725" y="777141"/>
            <a:ext cx="3124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20000"/>
              </a:spcBef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morfoligiya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anatomiya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sistematika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paleontologiya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sohalarida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tadqiqot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borgan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K.Linneydan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solishda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qaratish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lozimligini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Jorj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Kyuve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CCD8C4-906C-49A6-BBA0-0D1880431253}"/>
              </a:ext>
            </a:extLst>
          </p:cNvPr>
          <p:cNvSpPr/>
          <p:nvPr/>
        </p:nvSpPr>
        <p:spPr>
          <a:xfrm>
            <a:off x="136525" y="629444"/>
            <a:ext cx="5507883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spcAft>
                <a:spcPts val="600"/>
              </a:spcAft>
            </a:pP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ta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(tip)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ajratdi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umurtqalilar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molluskalar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bo‘g‘imlilar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shu’lalilar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 algn="just"/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Qazilma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saqlangan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to‘g‘risidagi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paleontologiya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Jorj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Kyuvening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xizmatlari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nihoyatida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qazilma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holdagi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sutemizuvchilar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sudralib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yuruvchilarning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150 dan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o‘rgandi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3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Karl Ber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4D8F94-E8AE-432A-AEE8-7589C7673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5" r="3241" b="7668"/>
          <a:stretch/>
        </p:blipFill>
        <p:spPr>
          <a:xfrm>
            <a:off x="3641725" y="629444"/>
            <a:ext cx="20574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C5530C-1903-4F1B-BC3C-502FB0DC33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1" b="3664"/>
          <a:stretch/>
        </p:blipFill>
        <p:spPr>
          <a:xfrm>
            <a:off x="212725" y="1467644"/>
            <a:ext cx="3314702" cy="1600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B6DDD96-8AD4-462B-A9E0-FEA040EF3AF4}"/>
              </a:ext>
            </a:extLst>
          </p:cNvPr>
          <p:cNvSpPr txBox="1"/>
          <p:nvPr/>
        </p:nvSpPr>
        <p:spPr>
          <a:xfrm>
            <a:off x="136525" y="591176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1827-yili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sutemizuvchi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0" y="107876"/>
            <a:ext cx="5759449" cy="38626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Tiodor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Shvann</a:t>
            </a:r>
            <a:r>
              <a:rPr lang="en-US" sz="2400" dirty="0">
                <a:solidFill>
                  <a:schemeClr val="tx1"/>
                </a:solidFill>
              </a:rPr>
              <a:t>    Mattias </a:t>
            </a:r>
            <a:r>
              <a:rPr lang="en-US" sz="2400" dirty="0" err="1">
                <a:solidFill>
                  <a:schemeClr val="tx1"/>
                </a:solidFill>
              </a:rPr>
              <a:t>Shleyden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632F2-3228-40E1-89A7-67E2790D7B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1" t="22892" r="69845" b="5642"/>
          <a:stretch/>
        </p:blipFill>
        <p:spPr>
          <a:xfrm>
            <a:off x="3336925" y="629442"/>
            <a:ext cx="2057400" cy="2362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125288-9126-4B2F-98D8-0BE2ECFE1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7" t="5402" r="10000" b="8187"/>
          <a:stretch/>
        </p:blipFill>
        <p:spPr>
          <a:xfrm>
            <a:off x="365125" y="629444"/>
            <a:ext cx="20574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75E969-6DFD-443A-BFBC-1ACA6994F62F}"/>
              </a:ext>
            </a:extLst>
          </p:cNvPr>
          <p:cNvSpPr txBox="1"/>
          <p:nvPr/>
        </p:nvSpPr>
        <p:spPr>
          <a:xfrm>
            <a:off x="1127125" y="2915444"/>
            <a:ext cx="4191000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Zoolog</a:t>
            </a:r>
            <a:r>
              <a:rPr lang="en-US" b="1" dirty="0">
                <a:solidFill>
                  <a:srgbClr val="002060"/>
                </a:solidFill>
              </a:rPr>
              <a:t>                                                                  </a:t>
            </a:r>
            <a:r>
              <a:rPr lang="en-US" b="1" dirty="0" err="1">
                <a:solidFill>
                  <a:srgbClr val="002060"/>
                </a:solidFill>
              </a:rPr>
              <a:t>Botanik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21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0" y="107876"/>
            <a:ext cx="5759449" cy="38626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Tiodor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Shvann</a:t>
            </a:r>
            <a:r>
              <a:rPr lang="en-US" sz="2400" dirty="0">
                <a:solidFill>
                  <a:schemeClr val="tx1"/>
                </a:solidFill>
              </a:rPr>
              <a:t>    Mattias </a:t>
            </a:r>
            <a:r>
              <a:rPr lang="en-US" sz="2400" dirty="0" err="1">
                <a:solidFill>
                  <a:schemeClr val="tx1"/>
                </a:solidFill>
              </a:rPr>
              <a:t>Shleyden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632F2-3228-40E1-89A7-67E2790D7B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1" t="22892" r="69845" b="5642"/>
          <a:stretch/>
        </p:blipFill>
        <p:spPr>
          <a:xfrm>
            <a:off x="4022725" y="553244"/>
            <a:ext cx="1371600" cy="1219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125288-9126-4B2F-98D8-0BE2ECFE1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7" t="5402" r="10000" b="8187"/>
          <a:stretch/>
        </p:blipFill>
        <p:spPr>
          <a:xfrm>
            <a:off x="365125" y="629442"/>
            <a:ext cx="1371600" cy="1219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FF23C6-6571-4953-85BB-81FC1C3A191A}"/>
              </a:ext>
            </a:extLst>
          </p:cNvPr>
          <p:cNvSpPr/>
          <p:nvPr/>
        </p:nvSpPr>
        <p:spPr>
          <a:xfrm>
            <a:off x="136525" y="1820605"/>
            <a:ext cx="548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nazariyasining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qilinishi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XIX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asrdagi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tabiatshunoslik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fanining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ulkan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yutuqlaridan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nazariyasiga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mavjudotlar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tanasi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hujayralardan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53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92075" y="121842"/>
            <a:ext cx="5562008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/>
              <a:t>     K. </a:t>
            </a:r>
            <a:r>
              <a:rPr lang="en-US" sz="2000" dirty="0" err="1"/>
              <a:t>Linney</a:t>
            </a:r>
            <a:r>
              <a:rPr lang="en-US" sz="2000" dirty="0"/>
              <a:t>             J. B. </a:t>
            </a:r>
            <a:r>
              <a:rPr lang="en-US" sz="2000" dirty="0" err="1"/>
              <a:t>Lamark</a:t>
            </a:r>
            <a:r>
              <a:rPr lang="en-US" sz="2000" dirty="0"/>
              <a:t>          J. </a:t>
            </a:r>
            <a:r>
              <a:rPr lang="en-US" sz="2000" dirty="0" err="1"/>
              <a:t>Kyuve</a:t>
            </a:r>
            <a:endParaRPr lang="en-US" sz="20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B36BB-996C-48FE-AE5F-1B587054F54B}"/>
              </a:ext>
            </a:extLst>
          </p:cNvPr>
          <p:cNvSpPr/>
          <p:nvPr/>
        </p:nvSpPr>
        <p:spPr>
          <a:xfrm>
            <a:off x="60325" y="1848644"/>
            <a:ext cx="1752600" cy="12772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z-Latn-UZ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“Umurtqasizlar</a:t>
            </a:r>
            <a:r>
              <a:rPr lang="uz-Latn-UZ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va </a:t>
            </a:r>
            <a:r>
              <a:rPr lang="uz-Latn-UZ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“Biologiya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Latn-UZ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atamalarini fanga kiritgan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ctr"/>
            <a:r>
              <a:rPr lang="uz-Latn-UZ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“Zoologiyaga </a:t>
            </a:r>
            <a:r>
              <a:rPr lang="uz-Latn-UZ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kirish” ,    </a:t>
            </a:r>
            <a:r>
              <a:rPr lang="uz-Latn-UZ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“Zoologiya </a:t>
            </a:r>
            <a:r>
              <a:rPr lang="uz-Latn-UZ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falsafasi” ,  nomli asarlari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</a:t>
            </a:r>
            <a:r>
              <a:rPr lang="uz-Latn-UZ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6176FE-3CA2-4E9B-BAAE-F4038F684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" y="553244"/>
            <a:ext cx="13716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C174BD-D43F-477D-A8D5-3ED1AD2EC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5" y="553244"/>
            <a:ext cx="1371602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C4AB27-D26F-4A49-BEEC-7C8DEA69BFD1}"/>
              </a:ext>
            </a:extLst>
          </p:cNvPr>
          <p:cNvSpPr txBox="1"/>
          <p:nvPr/>
        </p:nvSpPr>
        <p:spPr>
          <a:xfrm>
            <a:off x="3870325" y="1835249"/>
            <a:ext cx="1828208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z-Latn-U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uz-Latn-U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ortiq hayvon turlarini tavsiflab beradi.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 </a:t>
            </a:r>
            <a:r>
              <a:rPr lang="uz-Latn-U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simliklarni  </a:t>
            </a:r>
            <a:r>
              <a:rPr lang="uz-Latn-U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sinfga, hayvonlarni tuzilishiga </a:t>
            </a:r>
            <a:r>
              <a:rPr lang="uz-Latn-U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uz-Latn-U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sinfga </a:t>
            </a:r>
            <a:r>
              <a:rPr lang="uz-Latn-U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ldi</a:t>
            </a:r>
            <a:r>
              <a:rPr lang="uz-Latn-U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73E644-B0C2-45C9-9F4E-110047D02AD4}"/>
              </a:ext>
            </a:extLst>
          </p:cNvPr>
          <p:cNvSpPr/>
          <p:nvPr/>
        </p:nvSpPr>
        <p:spPr>
          <a:xfrm>
            <a:off x="1851025" y="1843856"/>
            <a:ext cx="1981200" cy="13111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>
              <a:spcBef>
                <a:spcPct val="20000"/>
              </a:spcBef>
            </a:pP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morfoligiya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sistematika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paleontologiya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sohalarida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tadqiqot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borgan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lvl="0" algn="ctr" defTabSz="914400">
              <a:spcBef>
                <a:spcPct val="20000"/>
              </a:spcBef>
            </a:pP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tuzilishiga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ta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ajratdi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8807125-73C4-40B3-9911-31D084B980A5}"/>
              </a:ext>
            </a:extLst>
          </p:cNvPr>
          <p:cNvCxnSpPr/>
          <p:nvPr/>
        </p:nvCxnSpPr>
        <p:spPr>
          <a:xfrm flipH="1">
            <a:off x="1431925" y="1543844"/>
            <a:ext cx="8382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27D7A2-52B3-4890-820B-D86DB507F11F}"/>
              </a:ext>
            </a:extLst>
          </p:cNvPr>
          <p:cNvCxnSpPr>
            <a:cxnSpLocks/>
          </p:cNvCxnSpPr>
          <p:nvPr/>
        </p:nvCxnSpPr>
        <p:spPr>
          <a:xfrm flipH="1">
            <a:off x="3565525" y="1252576"/>
            <a:ext cx="609600" cy="59606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429F965-E870-4BD2-8F51-21DE1C907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925" y="553244"/>
            <a:ext cx="1371602" cy="1260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EEE4F0-C623-480D-9DB0-B55C999689AA}"/>
              </a:ext>
            </a:extLst>
          </p:cNvPr>
          <p:cNvCxnSpPr/>
          <p:nvPr/>
        </p:nvCxnSpPr>
        <p:spPr>
          <a:xfrm>
            <a:off x="1508125" y="1543844"/>
            <a:ext cx="24384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46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Savol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925" y="789047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Jorj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Kyuve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tomonidan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yaratilgan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Korrelatsiya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prinsipi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qanday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metod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5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Javob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0C29BA-E801-450F-91D7-BAE479FB120B}"/>
              </a:ext>
            </a:extLst>
          </p:cNvPr>
          <p:cNvSpPr/>
          <p:nvPr/>
        </p:nvSpPr>
        <p:spPr>
          <a:xfrm>
            <a:off x="136526" y="858044"/>
            <a:ext cx="5410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Korrelatsiya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prinsipi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–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ilgari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yashab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qirilib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ketgan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topilgan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suyaklariga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qiyofasini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tiklash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Savol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9377" y="789047"/>
            <a:ext cx="4089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ujayra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nazariyasi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olimlar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yaratil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Javob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1503" y="629444"/>
            <a:ext cx="44980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XIX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asrning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40-yillariga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kelib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hujayra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nazariyasini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nemis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olimlari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T.Shvann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M.Shleyden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yaratdilar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E2B9A9-EF09-45A4-80D6-453A7663F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7" t="5402" r="10000" b="8187"/>
          <a:stretch/>
        </p:blipFill>
        <p:spPr>
          <a:xfrm>
            <a:off x="974725" y="1696244"/>
            <a:ext cx="14478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849054-2C95-47DB-9E46-D087F8343D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1" t="22892" r="69845" b="5642"/>
          <a:stretch/>
        </p:blipFill>
        <p:spPr>
          <a:xfrm>
            <a:off x="3336925" y="1696244"/>
            <a:ext cx="14478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104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9844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Mustaqil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bajarish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uchun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topshiriq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9879" y="683940"/>
          <a:ext cx="5512154" cy="185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15797">
                  <a:extLst>
                    <a:ext uri="{9D8B030D-6E8A-4147-A177-3AD203B41FA5}">
                      <a16:colId xmlns:a16="http://schemas.microsoft.com/office/drawing/2014/main" val="1151866904"/>
                    </a:ext>
                  </a:extLst>
                </a:gridCol>
                <a:gridCol w="1658972">
                  <a:extLst>
                    <a:ext uri="{9D8B030D-6E8A-4147-A177-3AD203B41FA5}">
                      <a16:colId xmlns:a16="http://schemas.microsoft.com/office/drawing/2014/main" val="2170143725"/>
                    </a:ext>
                  </a:extLst>
                </a:gridCol>
                <a:gridCol w="1837385">
                  <a:extLst>
                    <a:ext uri="{9D8B030D-6E8A-4147-A177-3AD203B41FA5}">
                      <a16:colId xmlns:a16="http://schemas.microsoft.com/office/drawing/2014/main" val="3259459407"/>
                    </a:ext>
                  </a:extLst>
                </a:gridCol>
              </a:tblGrid>
              <a:tr h="92525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Qadimgi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Misr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Qadimgi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Hindiston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Qadimgi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Xitoy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783194"/>
                  </a:ext>
                </a:extLst>
              </a:tr>
              <a:tr h="925252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895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92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Savol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71EE50-5251-4CDF-9C53-02AB2612603B}"/>
              </a:ext>
            </a:extLst>
          </p:cNvPr>
          <p:cNvSpPr txBox="1"/>
          <p:nvPr/>
        </p:nvSpPr>
        <p:spPr>
          <a:xfrm>
            <a:off x="441325" y="705644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sutemizuvchi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hayvonlarda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etildi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57B742-7856-4779-92BA-EFFA46345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393" t="10020" r="11402" b="10020"/>
          <a:stretch/>
        </p:blipFill>
        <p:spPr>
          <a:xfrm>
            <a:off x="2893914" y="1721307"/>
            <a:ext cx="2072004" cy="1371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2953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Javob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1BB26-0692-4ED6-A00F-E75A2523C148}"/>
              </a:ext>
            </a:extLst>
          </p:cNvPr>
          <p:cNvSpPr txBox="1"/>
          <p:nvPr/>
        </p:nvSpPr>
        <p:spPr>
          <a:xfrm>
            <a:off x="365125" y="1029315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 Ber 1827-yili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sutemizuvchi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hujayrasini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91579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err="1">
                <a:latin typeface="Arial" pitchFamily="34" charset="0"/>
                <a:cs typeface="Arial" pitchFamily="34" charset="0"/>
              </a:rPr>
              <a:t>Olimlar</a:t>
            </a:r>
            <a:r>
              <a:rPr lang="en-US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err="1">
                <a:latin typeface="Arial" pitchFamily="34" charset="0"/>
                <a:cs typeface="Arial" pitchFamily="34" charset="0"/>
              </a:rPr>
              <a:t>ilgari</a:t>
            </a:r>
            <a:r>
              <a:rPr lang="en-US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err="1">
                <a:latin typeface="Arial" pitchFamily="34" charset="0"/>
                <a:cs typeface="Arial" pitchFamily="34" charset="0"/>
              </a:rPr>
              <a:t>surgan</a:t>
            </a:r>
            <a:r>
              <a:rPr lang="en-US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err="1">
                <a:latin typeface="Arial" pitchFamily="34" charset="0"/>
                <a:cs typeface="Arial" pitchFamily="34" charset="0"/>
              </a:rPr>
              <a:t>g‘oyalar</a:t>
            </a: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516495"/>
              </p:ext>
            </p:extLst>
          </p:nvPr>
        </p:nvGraphicFramePr>
        <p:xfrm>
          <a:off x="139879" y="1113488"/>
          <a:ext cx="5512154" cy="12685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66297">
                  <a:extLst>
                    <a:ext uri="{9D8B030D-6E8A-4147-A177-3AD203B41FA5}">
                      <a16:colId xmlns:a16="http://schemas.microsoft.com/office/drawing/2014/main" val="1151866904"/>
                    </a:ext>
                  </a:extLst>
                </a:gridCol>
                <a:gridCol w="1554549">
                  <a:extLst>
                    <a:ext uri="{9D8B030D-6E8A-4147-A177-3AD203B41FA5}">
                      <a16:colId xmlns:a16="http://schemas.microsoft.com/office/drawing/2014/main" val="2170143725"/>
                    </a:ext>
                  </a:extLst>
                </a:gridCol>
                <a:gridCol w="2391308">
                  <a:extLst>
                    <a:ext uri="{9D8B030D-6E8A-4147-A177-3AD203B41FA5}">
                      <a16:colId xmlns:a16="http://schemas.microsoft.com/office/drawing/2014/main" val="3259459407"/>
                    </a:ext>
                  </a:extLst>
                </a:gridCol>
              </a:tblGrid>
              <a:tr h="63427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Karl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Linney</a:t>
                      </a:r>
                      <a:endParaRPr lang="ru-RU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Jorj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Kyuve</a:t>
                      </a:r>
                      <a:endParaRPr lang="ru-RU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Batist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Lamark</a:t>
                      </a:r>
                      <a:endParaRPr lang="ru-RU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783194"/>
                  </a:ext>
                </a:extLst>
              </a:tr>
              <a:tr h="634278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895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00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9844"/>
            <a:ext cx="55121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280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38 - §.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879" y="1476028"/>
            <a:ext cx="5192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525" y="2165112"/>
            <a:ext cx="406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164-sahifadagi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332902"/>
              </p:ext>
            </p:extLst>
          </p:nvPr>
        </p:nvGraphicFramePr>
        <p:xfrm>
          <a:off x="118505" y="553244"/>
          <a:ext cx="5580620" cy="2499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27820">
                  <a:extLst>
                    <a:ext uri="{9D8B030D-6E8A-4147-A177-3AD203B41FA5}">
                      <a16:colId xmlns:a16="http://schemas.microsoft.com/office/drawing/2014/main" val="11518669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17014372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259459407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Qadimgi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Misr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Qadimgi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Hindiston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Qadimgi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Xitoy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783194"/>
                  </a:ext>
                </a:extLst>
              </a:tr>
              <a:tr h="13660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z-Latn-UZ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Donli,  sabzavot,  mevali daraxtlar  ekib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uz-Latn-UZ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stirishgan</a:t>
                      </a:r>
                      <a:r>
                        <a:rPr lang="uz-Latn-UZ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Bir </a:t>
                      </a:r>
                      <a:r>
                        <a:rPr lang="uz-Latn-UZ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uz-Latn-UZ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rkachli  </a:t>
                      </a:r>
                      <a:r>
                        <a:rPr lang="uz-Latn-UZ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tuya, mushuk,  </a:t>
                      </a:r>
                      <a:r>
                        <a:rPr lang="uz-Latn-UZ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uz-Latn-UZ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</a:t>
                      </a:r>
                      <a:r>
                        <a:rPr lang="uz-Latn-UZ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z-Latn-UZ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uz-Latn-UZ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rdak</a:t>
                      </a:r>
                      <a:r>
                        <a:rPr lang="uz-Latn-UZ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kaptar,  oqqush  turlari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xonakilashtirganlar.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endParaRPr lang="uz-Latn-UZ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Olam 5 ta element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 </a:t>
                      </a:r>
                      <a:r>
                        <a:rPr lang="uz-Latn-UZ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yer, </a:t>
                      </a:r>
                      <a:r>
                        <a:rPr lang="uz-Latn-UZ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suv, olov,  </a:t>
                      </a:r>
                      <a:r>
                        <a:rPr lang="uz-Latn-UZ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havo, efirdan </a:t>
                      </a:r>
                      <a:r>
                        <a:rPr lang="uz-Latn-UZ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iborat </a:t>
                      </a:r>
                      <a:r>
                        <a:rPr lang="uz-Latn-UZ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hisoblaganlar</a:t>
                      </a:r>
                      <a:r>
                        <a:rPr lang="uz-Latn-UZ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Qishloq  </a:t>
                      </a:r>
                      <a:r>
                        <a:rPr lang="uz-Latn-UZ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uz-Latn-UZ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jaligida  </a:t>
                      </a:r>
                      <a:r>
                        <a:rPr lang="uz-Latn-UZ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almashlab  ekish,  yerlarni o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uz-Latn-UZ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uz-Latn-UZ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itlashni   joriy  qilganlar.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895298"/>
                  </a:ext>
                </a:extLst>
              </a:tr>
            </a:tbl>
          </a:graphicData>
        </a:graphic>
      </p:graphicFrame>
      <p:sp>
        <p:nvSpPr>
          <p:cNvPr id="4" name="object 2">
            <a:extLst>
              <a:ext uri="{FF2B5EF4-FFF2-40B4-BE49-F238E27FC236}">
                <a16:creationId xmlns:a16="http://schemas.microsoft.com/office/drawing/2014/main" id="{53AE7DF0-7D7C-4A77-AD7D-E2D84BB66A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O‘tilgan</a:t>
            </a:r>
            <a:r>
              <a:rPr lang="en-US" sz="2400" dirty="0"/>
              <a:t>  </a:t>
            </a:r>
            <a:r>
              <a:rPr lang="en-US" sz="2400" dirty="0" err="1"/>
              <a:t>mavzuni</a:t>
            </a:r>
            <a:r>
              <a:rPr lang="en-US" sz="2400" dirty="0"/>
              <a:t>  </a:t>
            </a:r>
            <a:r>
              <a:rPr lang="en-US" sz="2400" dirty="0" err="1"/>
              <a:t>mustahkamlash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0164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39432"/>
            <a:ext cx="5438774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/>
              <a:t>Abu Nasr </a:t>
            </a:r>
            <a:r>
              <a:rPr lang="en-US" sz="1600" dirty="0" err="1"/>
              <a:t>Farobiy</a:t>
            </a:r>
            <a:r>
              <a:rPr lang="en-US" sz="1600" dirty="0"/>
              <a:t>     Abu </a:t>
            </a:r>
            <a:r>
              <a:rPr lang="en-US" sz="1600" dirty="0" err="1"/>
              <a:t>Rayxon</a:t>
            </a:r>
            <a:r>
              <a:rPr lang="en-US" sz="1600" dirty="0"/>
              <a:t> </a:t>
            </a:r>
            <a:r>
              <a:rPr lang="en-US" sz="1600" dirty="0" err="1"/>
              <a:t>Beruniy</a:t>
            </a:r>
            <a:r>
              <a:rPr lang="en-US" sz="1600" dirty="0"/>
              <a:t>        Ibn Sino</a:t>
            </a:r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004DD-09C5-4E0A-A941-9069672AFE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3" t="5316" r="5418" b="5316"/>
          <a:stretch/>
        </p:blipFill>
        <p:spPr>
          <a:xfrm>
            <a:off x="288925" y="570336"/>
            <a:ext cx="1447801" cy="1202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3DC7B6-5E3E-44B3-A8FD-027B97960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924" y="553244"/>
            <a:ext cx="1447801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97AF85-BAD8-4653-8D7E-1847FA9BEC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54" t="38234" r="29371" b="30615"/>
          <a:stretch/>
        </p:blipFill>
        <p:spPr>
          <a:xfrm>
            <a:off x="4022724" y="553245"/>
            <a:ext cx="1447801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983A18-BF28-4C87-960C-F4E4E34E4767}"/>
              </a:ext>
            </a:extLst>
          </p:cNvPr>
          <p:cNvSpPr/>
          <p:nvPr/>
        </p:nvSpPr>
        <p:spPr>
          <a:xfrm>
            <a:off x="3946527" y="1759049"/>
            <a:ext cx="1752598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yaxlit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kasalliklar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oziqlanish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tartibining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bog‘liqligini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ko‘rsatib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74AF4E-B2A9-4722-BA8C-A5C5432BADA4}"/>
              </a:ext>
            </a:extLst>
          </p:cNvPr>
          <p:cNvSpPr/>
          <p:nvPr/>
        </p:nvSpPr>
        <p:spPr>
          <a:xfrm>
            <a:off x="141131" y="1759049"/>
            <a:ext cx="1519394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Polyak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Kopernikdan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sistemasining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tasavvur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07E804-CA05-43A2-95E2-E2537B60F146}"/>
              </a:ext>
            </a:extLst>
          </p:cNvPr>
          <p:cNvSpPr/>
          <p:nvPr/>
        </p:nvSpPr>
        <p:spPr>
          <a:xfrm>
            <a:off x="1736725" y="1772444"/>
            <a:ext cx="2138208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Mikroskop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qilinmasdan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mikrobiologiya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rivojlanmasdan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600-700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yuqumli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kasalliklar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tarqalishini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e’tirof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39DE7C-E39E-4737-A861-19D1E41975CB}"/>
              </a:ext>
            </a:extLst>
          </p:cNvPr>
          <p:cNvCxnSpPr>
            <a:cxnSpLocks/>
          </p:cNvCxnSpPr>
          <p:nvPr/>
        </p:nvCxnSpPr>
        <p:spPr>
          <a:xfrm flipH="1">
            <a:off x="3565525" y="1620044"/>
            <a:ext cx="53340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E2DC9A-04AE-4463-811F-B85EF59D6621}"/>
              </a:ext>
            </a:extLst>
          </p:cNvPr>
          <p:cNvCxnSpPr/>
          <p:nvPr/>
        </p:nvCxnSpPr>
        <p:spPr>
          <a:xfrm>
            <a:off x="1736725" y="1543844"/>
            <a:ext cx="24384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EA57680-D65A-4FBF-BA3A-50CE264B3490}"/>
              </a:ext>
            </a:extLst>
          </p:cNvPr>
          <p:cNvCxnSpPr/>
          <p:nvPr/>
        </p:nvCxnSpPr>
        <p:spPr>
          <a:xfrm flipH="1">
            <a:off x="1431925" y="1543844"/>
            <a:ext cx="8382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25" y="121842"/>
            <a:ext cx="5638208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/>
              <a:t>     </a:t>
            </a:r>
            <a:r>
              <a:rPr lang="en-US" sz="2000" dirty="0" err="1"/>
              <a:t>Arestotel</a:t>
            </a:r>
            <a:r>
              <a:rPr lang="en-US" sz="2000" dirty="0"/>
              <a:t>             </a:t>
            </a:r>
            <a:r>
              <a:rPr lang="en-US" sz="2000" dirty="0" err="1"/>
              <a:t>Tiofrast</a:t>
            </a:r>
            <a:r>
              <a:rPr lang="en-US" sz="2000" dirty="0"/>
              <a:t>          </a:t>
            </a:r>
            <a:r>
              <a:rPr lang="en-US" sz="2000" dirty="0" err="1"/>
              <a:t>Klavdiy</a:t>
            </a:r>
            <a:r>
              <a:rPr lang="en-US" sz="2000" dirty="0"/>
              <a:t> Galen</a:t>
            </a:r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8C779A-FE23-4070-9C04-E884E4E48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92" t="3305" r="7692" b="7438"/>
          <a:stretch/>
        </p:blipFill>
        <p:spPr>
          <a:xfrm>
            <a:off x="365125" y="553244"/>
            <a:ext cx="13716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548058-B6EC-4C03-8D7B-255448059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25" y="553244"/>
            <a:ext cx="13716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E37017-4A57-45D1-8335-CE5AEF7F2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025" y="553244"/>
            <a:ext cx="1333500" cy="129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424690E-8826-4CD3-9221-C88B2602838B}"/>
              </a:ext>
            </a:extLst>
          </p:cNvPr>
          <p:cNvSpPr/>
          <p:nvPr/>
        </p:nvSpPr>
        <p:spPr>
          <a:xfrm>
            <a:off x="3946525" y="1943715"/>
            <a:ext cx="167640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uz-Latn-U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 500 ga yaqin turini bilgan,  </a:t>
            </a:r>
          </a:p>
          <a:p>
            <a:pPr algn="ctr">
              <a:buNone/>
            </a:pPr>
            <a:r>
              <a:rPr lang="uz-Latn-U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 2 </a:t>
            </a:r>
            <a:r>
              <a:rPr lang="uz-Latn-U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z-Latn-U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qonlilar  va  qonsizlarga ajratgan.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48BF22-454D-4228-86E3-01A86DF1EA17}"/>
              </a:ext>
            </a:extLst>
          </p:cNvPr>
          <p:cNvSpPr/>
          <p:nvPr/>
        </p:nvSpPr>
        <p:spPr>
          <a:xfrm>
            <a:off x="2117727" y="1943715"/>
            <a:ext cx="1752598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y, it ,  ayiq va boshqa hayvonlarni o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‘r</a:t>
            </a:r>
            <a:r>
              <a:rPr lang="uz-Latn-U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gangan.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Maymun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tanasining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o‘xshashligini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e’tirof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B36BB-996C-48FE-AE5F-1B587054F54B}"/>
              </a:ext>
            </a:extLst>
          </p:cNvPr>
          <p:cNvSpPr/>
          <p:nvPr/>
        </p:nvSpPr>
        <p:spPr>
          <a:xfrm>
            <a:off x="136525" y="1924844"/>
            <a:ext cx="1905002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o‘rgangan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fiziologiyasini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tasvirlab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8C6B2F-40A2-41A9-96D7-54DBFB7B2477}"/>
              </a:ext>
            </a:extLst>
          </p:cNvPr>
          <p:cNvCxnSpPr/>
          <p:nvPr/>
        </p:nvCxnSpPr>
        <p:spPr>
          <a:xfrm>
            <a:off x="1584325" y="1620044"/>
            <a:ext cx="24384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F80819-B5D0-4657-924A-637B9A14FA36}"/>
              </a:ext>
            </a:extLst>
          </p:cNvPr>
          <p:cNvCxnSpPr/>
          <p:nvPr/>
        </p:nvCxnSpPr>
        <p:spPr>
          <a:xfrm flipH="1">
            <a:off x="1584325" y="1620044"/>
            <a:ext cx="8382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23D20F-3820-4EFD-B196-474471F90946}"/>
              </a:ext>
            </a:extLst>
          </p:cNvPr>
          <p:cNvCxnSpPr>
            <a:cxnSpLocks/>
          </p:cNvCxnSpPr>
          <p:nvPr/>
        </p:nvCxnSpPr>
        <p:spPr>
          <a:xfrm flipH="1">
            <a:off x="3489325" y="1404976"/>
            <a:ext cx="609600" cy="59606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43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05750607"/>
              </p:ext>
            </p:extLst>
          </p:nvPr>
        </p:nvGraphicFramePr>
        <p:xfrm>
          <a:off x="263525" y="620472"/>
          <a:ext cx="5181600" cy="2559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-11532"/>
            <a:ext cx="5544616" cy="570645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600" dirty="0" err="1"/>
              <a:t>Dars</a:t>
            </a:r>
            <a:r>
              <a:rPr lang="en-US" sz="3600" dirty="0"/>
              <a:t> </a:t>
            </a:r>
            <a:r>
              <a:rPr lang="en-US" sz="3600" dirty="0" err="1"/>
              <a:t>rejasi</a:t>
            </a:r>
            <a:endParaRPr sz="3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6E5513-EB9C-4B40-8C08-E0FB1EBFADD6}"/>
              </a:ext>
            </a:extLst>
          </p:cNvPr>
          <p:cNvSpPr/>
          <p:nvPr/>
        </p:nvSpPr>
        <p:spPr>
          <a:xfrm>
            <a:off x="365125" y="893329"/>
            <a:ext cx="504917" cy="472715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6A6B7-FE63-4BD0-8F31-7586D66AE2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625" y="1676712"/>
            <a:ext cx="512108" cy="4727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9EF552-BCB2-4E21-B4FA-02890460FF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125" y="2426494"/>
            <a:ext cx="512108" cy="57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Karl </a:t>
            </a:r>
            <a:r>
              <a:rPr lang="en-US" sz="3000" dirty="0" err="1">
                <a:solidFill>
                  <a:schemeClr val="tx1"/>
                </a:solidFill>
              </a:rPr>
              <a:t>Linney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7B2BD-90A5-45FE-B2BF-229627456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25" y="715169"/>
            <a:ext cx="1943100" cy="2352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79C052-E665-4628-AE4A-B37890AEB4E3}"/>
              </a:ext>
            </a:extLst>
          </p:cNvPr>
          <p:cNvSpPr txBox="1"/>
          <p:nvPr/>
        </p:nvSpPr>
        <p:spPr>
          <a:xfrm>
            <a:off x="76201" y="513299"/>
            <a:ext cx="35274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z-Latn-U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mingdan ortiq hayvon turlarini tavsiflab beradi. U </a:t>
            </a:r>
            <a:r>
              <a:rPr lang="uz-Latn-U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simlik </a:t>
            </a:r>
            <a:r>
              <a:rPr lang="uz-Latn-U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hayvonlarning ayrim belgilariga asoslangan holda sun’iy sistema yaratgan.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 </a:t>
            </a:r>
            <a:r>
              <a:rPr lang="uz-Latn-U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simliklarni </a:t>
            </a:r>
            <a:r>
              <a:rPr lang="uz-Latn-U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changdonlari soniga, changchi iplarining uzun-qisqaligiga va birlashishiga qarab 24 sinfga, hayvonlarni tuzilishiga </a:t>
            </a:r>
            <a:r>
              <a:rPr lang="uz-Latn-U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uz-Latn-U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sinfga </a:t>
            </a:r>
            <a:r>
              <a:rPr lang="uz-Latn-U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ldi</a:t>
            </a:r>
            <a:r>
              <a:rPr lang="uz-Latn-U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Jan </a:t>
            </a:r>
            <a:r>
              <a:rPr lang="en-US" sz="3000" dirty="0" err="1">
                <a:solidFill>
                  <a:schemeClr val="tx1"/>
                </a:solidFill>
              </a:rPr>
              <a:t>Batist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Lamark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25" y="571877"/>
            <a:ext cx="3581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z-Latn-U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murtqasizlar</a:t>
            </a:r>
            <a:r>
              <a:rPr lang="uz-Latn-U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va </a:t>
            </a:r>
            <a:r>
              <a:rPr lang="uz-Latn-U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Latn-UZ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r>
              <a:rPr lang="uz-Latn-U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uz-Latn-U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atamalarini fanga kiritgan. 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Latn-U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Latn-U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Zoologiyaga </a:t>
            </a:r>
            <a:r>
              <a:rPr lang="uz-Latn-UZ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uz-Latn-U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z-Latn-U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1801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uz-Latn-U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uz-Latn-U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Latn-U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Zoologiya </a:t>
            </a:r>
            <a:r>
              <a:rPr lang="uz-Latn-UZ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falsafasi</a:t>
            </a:r>
            <a:r>
              <a:rPr lang="uz-Latn-U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”(</a:t>
            </a:r>
            <a:r>
              <a:rPr lang="uz-Latn-U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1809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uz-Latn-U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 </a:t>
            </a:r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uz-Latn-UZ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 </a:t>
            </a:r>
            <a:r>
              <a:rPr lang="uz-Latn-UZ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 olam evolutsiyasi haqidagi nazariyaga asos solgan </a:t>
            </a:r>
            <a:r>
              <a:rPr lang="uz-Latn-UZ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lsada</a:t>
            </a:r>
            <a:r>
              <a:rPr lang="uz-Latn-UZ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lekin evolutsiyani harakatlantiruvchi kuchlar yashash uchun kurash, tabiiy tanlanish ekanligini bilmagan. 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E63F5-0E61-4FA0-9BDF-0DB215482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525" y="629444"/>
            <a:ext cx="20574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18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Jan </a:t>
            </a:r>
            <a:r>
              <a:rPr lang="en-US" sz="3000" dirty="0" err="1">
                <a:solidFill>
                  <a:schemeClr val="tx1"/>
                </a:solidFill>
              </a:rPr>
              <a:t>Batist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Lamark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8249A7-DC85-4DAE-A73A-771C7E0B26CE}"/>
              </a:ext>
            </a:extLst>
          </p:cNvPr>
          <p:cNvSpPr/>
          <p:nvPr/>
        </p:nvSpPr>
        <p:spPr>
          <a:xfrm>
            <a:off x="288924" y="553244"/>
            <a:ext cx="53554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bosqichdan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ko‘tarilar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qayd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murakkablasha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borganligini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e’tirof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solish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joylashtirish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mumkinligini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aytgan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Lamark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fikricha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mavjudotlar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o‘z-o‘zidan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anorganik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1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153566</TotalTime>
  <Words>750</Words>
  <Application>Microsoft Office PowerPoint</Application>
  <PresentationFormat>Произвольный</PresentationFormat>
  <Paragraphs>85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   BIOLOGIYA</vt:lpstr>
      <vt:lpstr>Презентация PowerPoint</vt:lpstr>
      <vt:lpstr>O‘tilgan  mavzuni  mustahkamlash </vt:lpstr>
      <vt:lpstr>Abu Nasr Farobiy     Abu Rayxon Beruniy        Ibn Sino</vt:lpstr>
      <vt:lpstr>     Arestotel             Tiofrast          Klavdiy Galen</vt:lpstr>
      <vt:lpstr>Dars rejasi</vt:lpstr>
      <vt:lpstr>Karl Linney</vt:lpstr>
      <vt:lpstr>Jan Batist Lamark</vt:lpstr>
      <vt:lpstr>Jan Batist Lamark</vt:lpstr>
      <vt:lpstr>Jorj Kyuve</vt:lpstr>
      <vt:lpstr>Jorj Kyuve</vt:lpstr>
      <vt:lpstr>Karl Ber</vt:lpstr>
      <vt:lpstr>Tiodor Shvann    Mattias Shleyden</vt:lpstr>
      <vt:lpstr>Tiodor Shvann    Mattias Shleyden</vt:lpstr>
      <vt:lpstr>     K. Linney             J. B. Lamark          J. Kyuve</vt:lpstr>
      <vt:lpstr>Savol </vt:lpstr>
      <vt:lpstr>Javob </vt:lpstr>
      <vt:lpstr>Savol </vt:lpstr>
      <vt:lpstr>Javob </vt:lpstr>
      <vt:lpstr>Savol </vt:lpstr>
      <vt:lpstr>Javob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1680</cp:revision>
  <dcterms:created xsi:type="dcterms:W3CDTF">2014-10-08T23:03:32Z</dcterms:created>
  <dcterms:modified xsi:type="dcterms:W3CDTF">2021-01-23T07:12:14Z</dcterms:modified>
</cp:coreProperties>
</file>