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</p:sldMasterIdLst>
  <p:notesMasterIdLst>
    <p:notesMasterId r:id="rId34"/>
  </p:notesMasterIdLst>
  <p:sldIdLst>
    <p:sldId id="1356" r:id="rId5"/>
    <p:sldId id="1426" r:id="rId6"/>
    <p:sldId id="1428" r:id="rId7"/>
    <p:sldId id="1444" r:id="rId8"/>
    <p:sldId id="1445" r:id="rId9"/>
    <p:sldId id="1446" r:id="rId10"/>
    <p:sldId id="1447" r:id="rId11"/>
    <p:sldId id="1439" r:id="rId12"/>
    <p:sldId id="1402" r:id="rId13"/>
    <p:sldId id="1366" r:id="rId14"/>
    <p:sldId id="1440" r:id="rId15"/>
    <p:sldId id="262" r:id="rId16"/>
    <p:sldId id="1433" r:id="rId17"/>
    <p:sldId id="1418" r:id="rId18"/>
    <p:sldId id="1419" r:id="rId19"/>
    <p:sldId id="1414" r:id="rId20"/>
    <p:sldId id="1430" r:id="rId21"/>
    <p:sldId id="1431" r:id="rId22"/>
    <p:sldId id="1432" r:id="rId23"/>
    <p:sldId id="1438" r:id="rId24"/>
    <p:sldId id="1357" r:id="rId25"/>
    <p:sldId id="1363" r:id="rId26"/>
    <p:sldId id="1415" r:id="rId27"/>
    <p:sldId id="1416" r:id="rId28"/>
    <p:sldId id="1417" r:id="rId29"/>
    <p:sldId id="1441" r:id="rId30"/>
    <p:sldId id="1442" r:id="rId31"/>
    <p:sldId id="1448" r:id="rId32"/>
    <p:sldId id="1429" r:id="rId33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26"/>
            <p14:sldId id="1428"/>
            <p14:sldId id="1444"/>
            <p14:sldId id="1445"/>
            <p14:sldId id="1446"/>
            <p14:sldId id="1447"/>
            <p14:sldId id="1439"/>
            <p14:sldId id="1402"/>
            <p14:sldId id="1366"/>
            <p14:sldId id="1440"/>
            <p14:sldId id="262"/>
            <p14:sldId id="1433"/>
            <p14:sldId id="1418"/>
            <p14:sldId id="1419"/>
            <p14:sldId id="1414"/>
            <p14:sldId id="1430"/>
            <p14:sldId id="1431"/>
            <p14:sldId id="1432"/>
            <p14:sldId id="1438"/>
            <p14:sldId id="1357"/>
            <p14:sldId id="1363"/>
            <p14:sldId id="1415"/>
            <p14:sldId id="1416"/>
            <p14:sldId id="1417"/>
            <p14:sldId id="1441"/>
            <p14:sldId id="1442"/>
            <p14:sldId id="1448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491" autoAdjust="0"/>
  </p:normalViewPr>
  <p:slideViewPr>
    <p:cSldViewPr snapToObjects="1">
      <p:cViewPr varScale="1">
        <p:scale>
          <a:sx n="108" d="100"/>
          <a:sy n="108" d="100"/>
        </p:scale>
        <p:origin x="414" y="78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1757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8523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104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186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9706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3691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0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7605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4764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3033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0380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7248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23444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97943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3146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9259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43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9046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3728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154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90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76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56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8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469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539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541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9009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16538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9330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7247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9847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23455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2646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97327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0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939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6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29727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166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5271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82362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4420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31892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42332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021822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2017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9850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0584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571121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203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1009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155693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251455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537741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08908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6499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58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55607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34395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24286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08350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266430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452345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22092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96168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421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63" Type="http://schemas.openxmlformats.org/officeDocument/2006/relationships/slideLayout" Target="../slideLayouts/slideLayout245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slideLayout" Target="../slideLayouts/slideLayout246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Relationship Id="rId67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53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4806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8804" y="437638"/>
            <a:ext cx="5008182" cy="805107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ru-RU" sz="51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1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96862" y="1792384"/>
            <a:ext cx="8336401" cy="2733990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Aft>
                <a:spcPts val="1905"/>
              </a:spcAft>
            </a:pPr>
            <a:r>
              <a:rPr lang="en-US" sz="38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Laboratoriya</a:t>
            </a:r>
            <a:r>
              <a:rPr lang="en-US" sz="3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mashg‘uloti</a:t>
            </a:r>
            <a:r>
              <a:rPr lang="ru-RU" sz="3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№2</a:t>
            </a:r>
            <a:endParaRPr lang="en-US" sz="3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9189">
              <a:spcAft>
                <a:spcPts val="953"/>
              </a:spcAft>
            </a:pPr>
            <a:r>
              <a:rPr sz="38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9189"/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mezonini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6755" y="1831309"/>
            <a:ext cx="486115" cy="12310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6755" y="3176572"/>
            <a:ext cx="486115" cy="12310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698359" y="511694"/>
            <a:ext cx="628167" cy="626079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81083" y="404874"/>
            <a:ext cx="1804206" cy="80510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81083" y="404875"/>
            <a:ext cx="1804206" cy="83787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66706" y="515359"/>
            <a:ext cx="1918582" cy="574353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uz-Latn-UZ" sz="3600" b="1" spc="16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2547" y="280722"/>
            <a:ext cx="1088151" cy="1088018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914298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914298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7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Ishning</a:t>
            </a:r>
            <a:r>
              <a:rPr lang="en-US" sz="3800" dirty="0"/>
              <a:t> </a:t>
            </a:r>
            <a:r>
              <a:rPr lang="en-US" sz="3800" dirty="0" err="1"/>
              <a:t>borishi</a:t>
            </a:r>
            <a:r>
              <a:rPr lang="en-US" sz="38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945" y="927748"/>
            <a:ext cx="8860080" cy="360906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355600" indent="-355600">
              <a:spcAft>
                <a:spcPts val="600"/>
              </a:spcAft>
              <a:buAutoNum type="arabicPeriod"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namunalarini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spcAft>
                <a:spcPts val="600"/>
              </a:spcAft>
              <a:buAutoNum type="arabicPeriod"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spcAft>
                <a:spcPts val="600"/>
              </a:spcAft>
              <a:buAutoNum type="arabicPeriod"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buAutoNum type="arabicPeriod"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gulkosa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7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Ishning</a:t>
            </a:r>
            <a:r>
              <a:rPr lang="en-US" sz="3800" dirty="0"/>
              <a:t> </a:t>
            </a:r>
            <a:r>
              <a:rPr lang="en-US" sz="3800" dirty="0" err="1"/>
              <a:t>borishi</a:t>
            </a:r>
            <a:r>
              <a:rPr lang="en-US" sz="38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754" y="992552"/>
            <a:ext cx="8710492" cy="360906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533400" indent="-533400"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tupidagi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Kuzatganlaringiz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42FC06-4E54-42E1-9A8F-5E0C8E6E1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9"/>
          <a:stretch/>
        </p:blipFill>
        <p:spPr>
          <a:xfrm>
            <a:off x="1184587" y="31501"/>
            <a:ext cx="7016785" cy="4959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F4B03A-C74C-4098-9FA5-3325F4525341}"/>
              </a:ext>
            </a:extLst>
          </p:cNvPr>
          <p:cNvSpPr txBox="1"/>
          <p:nvPr/>
        </p:nvSpPr>
        <p:spPr>
          <a:xfrm>
            <a:off x="1426545" y="233242"/>
            <a:ext cx="846853" cy="403081"/>
          </a:xfrm>
          <a:prstGeom prst="rect">
            <a:avLst/>
          </a:prstGeom>
          <a:solidFill>
            <a:srgbClr val="FFFF00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E28C24-25B8-4549-8AD0-A9D6F0DAB29A}"/>
              </a:ext>
            </a:extLst>
          </p:cNvPr>
          <p:cNvSpPr txBox="1"/>
          <p:nvPr/>
        </p:nvSpPr>
        <p:spPr>
          <a:xfrm>
            <a:off x="1789482" y="2813679"/>
            <a:ext cx="967832" cy="390865"/>
          </a:xfrm>
          <a:prstGeom prst="rect">
            <a:avLst/>
          </a:prstGeom>
          <a:solidFill>
            <a:srgbClr val="FFFF00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EABDD9-ABCB-41FA-B662-1307D09BDB55}"/>
              </a:ext>
            </a:extLst>
          </p:cNvPr>
          <p:cNvSpPr txBox="1"/>
          <p:nvPr/>
        </p:nvSpPr>
        <p:spPr>
          <a:xfrm>
            <a:off x="2273398" y="3902357"/>
            <a:ext cx="846853" cy="392801"/>
          </a:xfrm>
          <a:prstGeom prst="rect">
            <a:avLst/>
          </a:prstGeom>
          <a:solidFill>
            <a:srgbClr val="FFFF00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8291CD-7529-4FC6-8207-A276B440F14E}"/>
              </a:ext>
            </a:extLst>
          </p:cNvPr>
          <p:cNvSpPr txBox="1"/>
          <p:nvPr/>
        </p:nvSpPr>
        <p:spPr>
          <a:xfrm>
            <a:off x="6471625" y="31502"/>
            <a:ext cx="1729746" cy="635157"/>
          </a:xfrm>
          <a:prstGeom prst="rect">
            <a:avLst/>
          </a:prstGeom>
          <a:solidFill>
            <a:srgbClr val="FFFF00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123E5C-0EA7-47F5-B674-AF2ACB275FFA}"/>
              </a:ext>
            </a:extLst>
          </p:cNvPr>
          <p:cNvSpPr txBox="1"/>
          <p:nvPr/>
        </p:nvSpPr>
        <p:spPr>
          <a:xfrm>
            <a:off x="6507665" y="1745885"/>
            <a:ext cx="1572728" cy="346634"/>
          </a:xfrm>
          <a:prstGeom prst="rect">
            <a:avLst/>
          </a:prstGeom>
          <a:solidFill>
            <a:srgbClr val="FFFF00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Ko‘sak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DDADCF-0D80-4141-A18A-FF82DC3FA066}"/>
              </a:ext>
            </a:extLst>
          </p:cNvPr>
          <p:cNvSpPr txBox="1"/>
          <p:nvPr/>
        </p:nvSpPr>
        <p:spPr>
          <a:xfrm>
            <a:off x="6144728" y="3414956"/>
            <a:ext cx="1935665" cy="366436"/>
          </a:xfrm>
          <a:prstGeom prst="rect">
            <a:avLst/>
          </a:prstGeom>
          <a:solidFill>
            <a:srgbClr val="FFFF00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ko‘sagi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1E309-A676-4EC5-ACE0-F746831F6942}"/>
              </a:ext>
            </a:extLst>
          </p:cNvPr>
          <p:cNvSpPr txBox="1"/>
          <p:nvPr/>
        </p:nvSpPr>
        <p:spPr>
          <a:xfrm>
            <a:off x="216754" y="4265250"/>
            <a:ext cx="2661539" cy="684015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F9D1667-08B9-4940-8C8D-2ACE1DA7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" t="2964" r="3545" b="7668"/>
          <a:stretch/>
        </p:blipFill>
        <p:spPr>
          <a:xfrm>
            <a:off x="821650" y="31501"/>
            <a:ext cx="7624635" cy="49595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F5B82B-0BC1-46D3-82D7-EB8E28918457}"/>
              </a:ext>
            </a:extLst>
          </p:cNvPr>
          <p:cNvSpPr txBox="1"/>
          <p:nvPr/>
        </p:nvSpPr>
        <p:spPr>
          <a:xfrm>
            <a:off x="821649" y="3660428"/>
            <a:ext cx="1572728" cy="659585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8C18C26-9393-4734-8E6E-5D31BC721797}"/>
              </a:ext>
            </a:extLst>
          </p:cNvPr>
          <p:cNvSpPr txBox="1"/>
          <p:nvPr/>
        </p:nvSpPr>
        <p:spPr>
          <a:xfrm>
            <a:off x="7233539" y="3176572"/>
            <a:ext cx="1209791" cy="392801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boshog‘i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25057C0-58F3-4240-9616-FBB2F41FEBDD}"/>
              </a:ext>
            </a:extLst>
          </p:cNvPr>
          <p:cNvSpPr txBox="1"/>
          <p:nvPr/>
        </p:nvSpPr>
        <p:spPr>
          <a:xfrm>
            <a:off x="7233540" y="4600170"/>
            <a:ext cx="1391654" cy="390865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73DDDD-1687-4A95-B24E-8DB0BC0693C3}"/>
              </a:ext>
            </a:extLst>
          </p:cNvPr>
          <p:cNvSpPr txBox="1"/>
          <p:nvPr/>
        </p:nvSpPr>
        <p:spPr>
          <a:xfrm>
            <a:off x="2878293" y="4575739"/>
            <a:ext cx="4355246" cy="415295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97088B-5483-4D2F-8D66-332C065C51FC}"/>
              </a:ext>
            </a:extLst>
          </p:cNvPr>
          <p:cNvSpPr txBox="1"/>
          <p:nvPr/>
        </p:nvSpPr>
        <p:spPr>
          <a:xfrm>
            <a:off x="822307" y="2692715"/>
            <a:ext cx="1572728" cy="390865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boshoqcha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8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G‘o‘zaning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rivojlanishi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533BE8-81BA-435F-BEE7-FB37A3AC0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69"/>
          <a:stretch/>
        </p:blipFill>
        <p:spPr>
          <a:xfrm>
            <a:off x="193595" y="966475"/>
            <a:ext cx="8767758" cy="40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Bug‘doyning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rivojlanishi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00E673-63CC-45E3-B20B-6CB200CA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3" y="983175"/>
            <a:ext cx="8733652" cy="39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Sistematikadagi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o‘rni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A11C7F-0B3F-4779-8569-58C390C29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000" b="29702"/>
          <a:stretch/>
        </p:blipFill>
        <p:spPr>
          <a:xfrm>
            <a:off x="193596" y="878252"/>
            <a:ext cx="3652531" cy="3540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9C7809-553D-4238-B194-350D26A99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955"/>
          <a:stretch/>
        </p:blipFill>
        <p:spPr>
          <a:xfrm>
            <a:off x="5187844" y="878252"/>
            <a:ext cx="3739402" cy="3524003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63A7B4-0E27-4AC8-B731-A8CB3D72564A}"/>
              </a:ext>
            </a:extLst>
          </p:cNvPr>
          <p:cNvSpPr txBox="1"/>
          <p:nvPr/>
        </p:nvSpPr>
        <p:spPr>
          <a:xfrm>
            <a:off x="2152419" y="994490"/>
            <a:ext cx="7093453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F88B45D-E9C3-4C9A-9427-1D1BDFE22579}"/>
              </a:ext>
            </a:extLst>
          </p:cNvPr>
          <p:cNvCxnSpPr>
            <a:cxnSpLocks/>
          </p:cNvCxnSpPr>
          <p:nvPr/>
        </p:nvCxnSpPr>
        <p:spPr>
          <a:xfrm>
            <a:off x="4572000" y="878251"/>
            <a:ext cx="0" cy="40940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49378B-199A-4796-8CAC-D5C24DF94A1C}"/>
              </a:ext>
            </a:extLst>
          </p:cNvPr>
          <p:cNvSpPr txBox="1"/>
          <p:nvPr/>
        </p:nvSpPr>
        <p:spPr>
          <a:xfrm>
            <a:off x="-25204" y="4507178"/>
            <a:ext cx="8853193" cy="485134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urug‘pallalilar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urug‘pallalilar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Ildiz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sistemasi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turi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599BE4-F298-4079-AE97-EFD184ED0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05"/>
          <a:stretch/>
        </p:blipFill>
        <p:spPr>
          <a:xfrm>
            <a:off x="5176895" y="878252"/>
            <a:ext cx="2782518" cy="3749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922941-5687-4460-BBEA-2ECE42A74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36" b="17269"/>
          <a:stretch/>
        </p:blipFill>
        <p:spPr>
          <a:xfrm>
            <a:off x="216755" y="966475"/>
            <a:ext cx="3179563" cy="36616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509790-BFD3-4522-A0EA-879958891839}"/>
              </a:ext>
            </a:extLst>
          </p:cNvPr>
          <p:cNvSpPr txBox="1"/>
          <p:nvPr/>
        </p:nvSpPr>
        <p:spPr>
          <a:xfrm>
            <a:off x="1910461" y="878252"/>
            <a:ext cx="7093453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CBCCF2-030E-4506-8815-A92C6F4C1FCD}"/>
              </a:ext>
            </a:extLst>
          </p:cNvPr>
          <p:cNvSpPr txBox="1"/>
          <p:nvPr/>
        </p:nvSpPr>
        <p:spPr>
          <a:xfrm>
            <a:off x="216754" y="4502452"/>
            <a:ext cx="8787159" cy="48858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popuk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Bargi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oddiy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yoki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murakkab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B86BB3-86D3-4AD2-915B-1DFB0DFB18D4}"/>
              </a:ext>
            </a:extLst>
          </p:cNvPr>
          <p:cNvSpPr txBox="1"/>
          <p:nvPr/>
        </p:nvSpPr>
        <p:spPr>
          <a:xfrm>
            <a:off x="1121088" y="4382116"/>
            <a:ext cx="6978927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bandsiz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2BB7EC-50F5-45F0-B952-6BB69D4C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27" b="9267"/>
          <a:stretch/>
        </p:blipFill>
        <p:spPr>
          <a:xfrm>
            <a:off x="4878444" y="1047750"/>
            <a:ext cx="3862185" cy="333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C3C28A-C7EF-4018-BB2D-DD3203115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23" t="50000"/>
          <a:stretch/>
        </p:blipFill>
        <p:spPr>
          <a:xfrm>
            <a:off x="414384" y="1047750"/>
            <a:ext cx="4234267" cy="33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Bargining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tomirlanishi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A7D8-4107-434D-AD82-28A7AA8381A1}"/>
              </a:ext>
            </a:extLst>
          </p:cNvPr>
          <p:cNvSpPr txBox="1"/>
          <p:nvPr/>
        </p:nvSpPr>
        <p:spPr>
          <a:xfrm>
            <a:off x="502753" y="4585316"/>
            <a:ext cx="8740074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to‘rsimon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tomirlangan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parallel,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yoysimon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tomirlangan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31CBE-9CFC-4A1F-8645-A117D052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90" y="999215"/>
            <a:ext cx="3547457" cy="356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24910C-9DF4-4B1A-9555-1DC2E1E0B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51" r="50000" b="7667"/>
          <a:stretch/>
        </p:blipFill>
        <p:spPr>
          <a:xfrm>
            <a:off x="1259879" y="2783315"/>
            <a:ext cx="2007466" cy="1783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D8EAA8-76F5-474F-8C8A-8D0A80668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23" t="50000" b="9652"/>
          <a:stretch/>
        </p:blipFill>
        <p:spPr>
          <a:xfrm>
            <a:off x="216755" y="878252"/>
            <a:ext cx="4451021" cy="19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Savol</a:t>
            </a:r>
            <a:r>
              <a:rPr lang="en-US" sz="4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232" y="757288"/>
            <a:ext cx="6515265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425907" indent="-425907" algn="ctr">
              <a:defRPr/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25907" indent="-425907" algn="ctr">
              <a:defRPr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mezonlari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b="1" dirty="0">
              <a:solidFill>
                <a:srgbClr val="002060"/>
              </a:solidFill>
              <a:latin typeface="Open Sans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66041A-F89D-4AFF-B17F-F6FF0C00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3" y="2692714"/>
            <a:ext cx="8049775" cy="2177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Bargining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poyada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joylashuvi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517029-FFC3-40B1-BC91-823E1FBA3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6" r="28095"/>
          <a:stretch/>
        </p:blipFill>
        <p:spPr>
          <a:xfrm>
            <a:off x="6023749" y="878252"/>
            <a:ext cx="2661539" cy="3749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C42448-E374-40D1-B542-41F07BEDB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00" r="36264" b="17269"/>
          <a:stretch/>
        </p:blipFill>
        <p:spPr>
          <a:xfrm>
            <a:off x="458712" y="966475"/>
            <a:ext cx="3145455" cy="3661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EAE79A-13DE-4B86-823D-B5F32A5DFDA8}"/>
              </a:ext>
            </a:extLst>
          </p:cNvPr>
          <p:cNvSpPr txBox="1"/>
          <p:nvPr/>
        </p:nvSpPr>
        <p:spPr>
          <a:xfrm>
            <a:off x="700670" y="878252"/>
            <a:ext cx="7566824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4C5FF5-FE8B-421B-9C9A-A96E10315AA5}"/>
              </a:ext>
            </a:extLst>
          </p:cNvPr>
          <p:cNvSpPr txBox="1"/>
          <p:nvPr/>
        </p:nvSpPr>
        <p:spPr>
          <a:xfrm>
            <a:off x="700671" y="4623416"/>
            <a:ext cx="8274337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navbatma-navbat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navbatma-navbat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7BF7DE-E2DB-468F-BA46-11D8D31D9C30}"/>
              </a:ext>
            </a:extLst>
          </p:cNvPr>
          <p:cNvSpPr txBox="1"/>
          <p:nvPr/>
        </p:nvSpPr>
        <p:spPr>
          <a:xfrm>
            <a:off x="6694266" y="1288954"/>
            <a:ext cx="526764" cy="48858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5361120" y="391949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7143862" y="391949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3559918" y="393171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755895" y="393171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Poyasi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o‘t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yoki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yog‘och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D78DD8-CCAA-4802-ADE2-6786CDD64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36" b="17269"/>
          <a:stretch/>
        </p:blipFill>
        <p:spPr>
          <a:xfrm>
            <a:off x="216754" y="966475"/>
            <a:ext cx="3566129" cy="3661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3BA206-A1E3-4357-9676-C85539A2D1BA}"/>
              </a:ext>
            </a:extLst>
          </p:cNvPr>
          <p:cNvSpPr txBox="1"/>
          <p:nvPr/>
        </p:nvSpPr>
        <p:spPr>
          <a:xfrm>
            <a:off x="1910461" y="878252"/>
            <a:ext cx="7093453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2430E-406F-40FF-B507-01BB0BD1B8B7}"/>
              </a:ext>
            </a:extLst>
          </p:cNvPr>
          <p:cNvSpPr txBox="1"/>
          <p:nvPr/>
        </p:nvSpPr>
        <p:spPr>
          <a:xfrm>
            <a:off x="232164" y="4623416"/>
            <a:ext cx="8905500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kaybiy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kambiysiz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BF8D9E-BC5C-41C2-BDBC-50EF6D424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0" r="54235"/>
          <a:stretch/>
        </p:blipFill>
        <p:spPr>
          <a:xfrm>
            <a:off x="5505728" y="1288953"/>
            <a:ext cx="3179561" cy="33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Poyasining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fazoda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joylashuviga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ko‘ra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turi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56C82C-4963-46ED-B805-0993C139349E}"/>
              </a:ext>
            </a:extLst>
          </p:cNvPr>
          <p:cNvSpPr txBox="1"/>
          <p:nvPr/>
        </p:nvSpPr>
        <p:spPr>
          <a:xfrm>
            <a:off x="1184587" y="4623416"/>
            <a:ext cx="7776767" cy="48858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o‘suvchi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o‘suvchi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E75728-5F3E-4955-A681-D91863D75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36" b="17269"/>
          <a:stretch/>
        </p:blipFill>
        <p:spPr>
          <a:xfrm>
            <a:off x="216754" y="966475"/>
            <a:ext cx="3915641" cy="3661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2D03FF-0853-41E8-B172-644665D2F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5"/>
          <a:stretch/>
        </p:blipFill>
        <p:spPr>
          <a:xfrm>
            <a:off x="4692979" y="878252"/>
            <a:ext cx="3387413" cy="3749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411DBD-9618-43AD-B19F-12E53C775B54}"/>
              </a:ext>
            </a:extLst>
          </p:cNvPr>
          <p:cNvSpPr txBox="1"/>
          <p:nvPr/>
        </p:nvSpPr>
        <p:spPr>
          <a:xfrm>
            <a:off x="2196731" y="878252"/>
            <a:ext cx="7014558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Gulqo‘rg‘oni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oddiy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yoki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murakkab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093DF9-4891-451A-B266-F5BFE552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3" y="878251"/>
            <a:ext cx="3750351" cy="3757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286411-6A07-4E47-AAD6-53AC33378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8" b="50000"/>
          <a:stretch/>
        </p:blipFill>
        <p:spPr>
          <a:xfrm>
            <a:off x="9144000" y="3781392"/>
            <a:ext cx="846853" cy="854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DCFCDE-D5B4-4649-95D6-675494CDC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37" y="878251"/>
            <a:ext cx="3871330" cy="3628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0D9354-E6EB-436B-8001-062CFD1780EA}"/>
              </a:ext>
            </a:extLst>
          </p:cNvPr>
          <p:cNvSpPr txBox="1"/>
          <p:nvPr/>
        </p:nvSpPr>
        <p:spPr>
          <a:xfrm>
            <a:off x="1184587" y="4598016"/>
            <a:ext cx="7776767" cy="48858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5AEC2A-5B46-48C7-A256-EAE81E8437D4}"/>
              </a:ext>
            </a:extLst>
          </p:cNvPr>
          <p:cNvSpPr txBox="1"/>
          <p:nvPr/>
        </p:nvSpPr>
        <p:spPr>
          <a:xfrm>
            <a:off x="4813958" y="2329821"/>
            <a:ext cx="725874" cy="403081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ACBD65-A137-4BD4-A1D7-B66E69800918}"/>
              </a:ext>
            </a:extLst>
          </p:cNvPr>
          <p:cNvSpPr txBox="1"/>
          <p:nvPr/>
        </p:nvSpPr>
        <p:spPr>
          <a:xfrm>
            <a:off x="7838435" y="1563849"/>
            <a:ext cx="1184587" cy="390865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changchi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E589A-C5A7-4285-AC60-6A17F7DCE977}"/>
              </a:ext>
            </a:extLst>
          </p:cNvPr>
          <p:cNvSpPr txBox="1"/>
          <p:nvPr/>
        </p:nvSpPr>
        <p:spPr>
          <a:xfrm>
            <a:off x="7925307" y="1963386"/>
            <a:ext cx="1122919" cy="366436"/>
          </a:xfrm>
          <a:prstGeom prst="rect">
            <a:avLst/>
          </a:prstGeom>
          <a:solidFill>
            <a:schemeClr val="tx1"/>
          </a:solidFill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tuguncha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251C08-D66E-44F2-B956-8DDC9615422B}"/>
              </a:ext>
            </a:extLst>
          </p:cNvPr>
          <p:cNvSpPr/>
          <p:nvPr/>
        </p:nvSpPr>
        <p:spPr>
          <a:xfrm>
            <a:off x="1668503" y="1442884"/>
            <a:ext cx="1330770" cy="2821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Tumshuqcha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BCAE05-8B8F-4A36-A9AE-782C04689075}"/>
              </a:ext>
            </a:extLst>
          </p:cNvPr>
          <p:cNvSpPr/>
          <p:nvPr/>
        </p:nvSpPr>
        <p:spPr>
          <a:xfrm>
            <a:off x="191551" y="2652526"/>
            <a:ext cx="993036" cy="2821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ustuncha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8AA35D5-6AF9-4B31-B466-F830772DF280}"/>
              </a:ext>
            </a:extLst>
          </p:cNvPr>
          <p:cNvSpPr/>
          <p:nvPr/>
        </p:nvSpPr>
        <p:spPr>
          <a:xfrm>
            <a:off x="216754" y="3136383"/>
            <a:ext cx="1330770" cy="2821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Changchi</a:t>
            </a:r>
            <a:r>
              <a:rPr lang="en-US" sz="1300" b="1" dirty="0"/>
              <a:t> </a:t>
            </a:r>
            <a:r>
              <a:rPr lang="en-US" sz="1300" b="1" dirty="0" err="1"/>
              <a:t>ipi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F0BC05-A113-42BB-83CB-B7D63827241F}"/>
              </a:ext>
            </a:extLst>
          </p:cNvPr>
          <p:cNvSpPr/>
          <p:nvPr/>
        </p:nvSpPr>
        <p:spPr>
          <a:xfrm>
            <a:off x="337734" y="3418500"/>
            <a:ext cx="1088810" cy="2821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changdon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69F599-94D4-4A4B-BCCE-3BED7CADB3BB}"/>
              </a:ext>
            </a:extLst>
          </p:cNvPr>
          <p:cNvSpPr/>
          <p:nvPr/>
        </p:nvSpPr>
        <p:spPr>
          <a:xfrm>
            <a:off x="216754" y="3902356"/>
            <a:ext cx="1088811" cy="3628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Tuguncha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A1AF830-0CC9-4DC1-B565-1453A4C3ED00}"/>
              </a:ext>
            </a:extLst>
          </p:cNvPr>
          <p:cNvSpPr/>
          <p:nvPr/>
        </p:nvSpPr>
        <p:spPr>
          <a:xfrm>
            <a:off x="3483188" y="3418500"/>
            <a:ext cx="1330770" cy="2821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gultojbarg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A0D02F-445E-42CF-97D7-968B9ED4DD55}"/>
              </a:ext>
            </a:extLst>
          </p:cNvPr>
          <p:cNvSpPr/>
          <p:nvPr/>
        </p:nvSpPr>
        <p:spPr>
          <a:xfrm>
            <a:off x="3483188" y="3862169"/>
            <a:ext cx="1330770" cy="2821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Gulkosa</a:t>
            </a:r>
            <a:r>
              <a:rPr lang="en-US" sz="1300" b="1" dirty="0"/>
              <a:t> </a:t>
            </a:r>
            <a:r>
              <a:rPr lang="en-US" sz="1300" b="1" dirty="0" err="1"/>
              <a:t>barg</a:t>
            </a:r>
            <a:r>
              <a:rPr lang="en-US" sz="1300" b="1" dirty="0"/>
              <a:t> </a:t>
            </a:r>
            <a:endParaRPr lang="ru-RU" sz="13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1F4FD3D-9EDD-476E-ADF1-CCFC3A5623F8}"/>
              </a:ext>
            </a:extLst>
          </p:cNvPr>
          <p:cNvSpPr/>
          <p:nvPr/>
        </p:nvSpPr>
        <p:spPr>
          <a:xfrm>
            <a:off x="3362210" y="4225061"/>
            <a:ext cx="846853" cy="4107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1300" b="1" dirty="0" err="1"/>
              <a:t>Urug</a:t>
            </a:r>
            <a:r>
              <a:rPr lang="en-US" sz="1300" b="1" dirty="0"/>
              <a:t>’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To‘pguli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E3192A-E2B6-46FB-BCB7-30574C207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0" r="62792" b="10020"/>
          <a:stretch/>
        </p:blipFill>
        <p:spPr>
          <a:xfrm>
            <a:off x="4934940" y="878251"/>
            <a:ext cx="1693704" cy="3749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DC9CBA-DF58-4AEA-9675-68F5D9E96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07" b="57055"/>
          <a:stretch/>
        </p:blipFill>
        <p:spPr>
          <a:xfrm rot="10800000">
            <a:off x="6749623" y="2450786"/>
            <a:ext cx="2088149" cy="2208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50E3AD-7570-464B-9507-4E7267A67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39" r="32800" b="50000"/>
          <a:stretch/>
        </p:blipFill>
        <p:spPr>
          <a:xfrm>
            <a:off x="216754" y="937389"/>
            <a:ext cx="4597204" cy="1876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E76A8D-D747-4732-8F13-3B2C171137B1}"/>
              </a:ext>
            </a:extLst>
          </p:cNvPr>
          <p:cNvSpPr txBox="1"/>
          <p:nvPr/>
        </p:nvSpPr>
        <p:spPr>
          <a:xfrm>
            <a:off x="579692" y="4623416"/>
            <a:ext cx="8381662" cy="48858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to‘pgul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qilmaydi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boshoq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6C7477-6DD8-41CE-B303-35D40BC913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60356"/>
          <a:stretch/>
        </p:blipFill>
        <p:spPr>
          <a:xfrm>
            <a:off x="458712" y="3055607"/>
            <a:ext cx="3750351" cy="1330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D19AEF-30C1-4F0E-8AF5-8714BBB39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08" t="7739" b="52716"/>
          <a:stretch/>
        </p:blipFill>
        <p:spPr>
          <a:xfrm>
            <a:off x="6628644" y="937389"/>
            <a:ext cx="2330107" cy="199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5D4D6B-95EE-45EB-8219-9B96CC7C2B3B}"/>
              </a:ext>
            </a:extLst>
          </p:cNvPr>
          <p:cNvSpPr txBox="1"/>
          <p:nvPr/>
        </p:nvSpPr>
        <p:spPr>
          <a:xfrm>
            <a:off x="-1355975" y="273431"/>
            <a:ext cx="1355974" cy="4104089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Bir-</a:t>
            </a:r>
            <a:r>
              <a:rPr lang="en-US" sz="1400" b="1" dirty="0" err="1">
                <a:solidFill>
                  <a:schemeClr val="bg1"/>
                </a:solidFill>
              </a:rPr>
              <a:t>biriga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yaqin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joylashgan</a:t>
            </a:r>
            <a:r>
              <a:rPr lang="en-US" sz="1400" b="1" dirty="0">
                <a:solidFill>
                  <a:schemeClr val="bg1"/>
                </a:solidFill>
              </a:rPr>
              <a:t> gular </a:t>
            </a:r>
            <a:r>
              <a:rPr lang="en-US" sz="1400" b="1" dirty="0" err="1">
                <a:solidFill>
                  <a:schemeClr val="bg1"/>
                </a:solidFill>
              </a:rPr>
              <a:t>yig’indisi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tupgullar</a:t>
            </a:r>
            <a:r>
              <a:rPr lang="en-US" sz="1400" b="1" dirty="0">
                <a:solidFill>
                  <a:schemeClr val="bg1"/>
                </a:solidFill>
              </a:rPr>
              <a:t> d-di, </a:t>
            </a:r>
            <a:r>
              <a:rPr lang="en-US" sz="1400" b="1" dirty="0" err="1">
                <a:solidFill>
                  <a:schemeClr val="bg1"/>
                </a:solidFill>
              </a:rPr>
              <a:t>gul</a:t>
            </a:r>
            <a:r>
              <a:rPr lang="en-US" sz="1400" b="1" dirty="0">
                <a:solidFill>
                  <a:schemeClr val="bg1"/>
                </a:solidFill>
              </a:rPr>
              <a:t>/I </a:t>
            </a:r>
            <a:r>
              <a:rPr lang="en-US" sz="1400" b="1" dirty="0" err="1">
                <a:solidFill>
                  <a:schemeClr val="bg1"/>
                </a:solidFill>
              </a:rPr>
              <a:t>asosiy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gulpoyada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joylashgan</a:t>
            </a:r>
            <a:r>
              <a:rPr lang="en-US" sz="1400" b="1" dirty="0">
                <a:solidFill>
                  <a:schemeClr val="bg1"/>
                </a:solidFill>
              </a:rPr>
              <a:t> gular odd. </a:t>
            </a:r>
            <a:r>
              <a:rPr lang="en-US" sz="1400" b="1" dirty="0" err="1">
                <a:solidFill>
                  <a:schemeClr val="bg1"/>
                </a:solidFill>
              </a:rPr>
              <a:t>Tupgul</a:t>
            </a:r>
            <a:r>
              <a:rPr lang="en-US" sz="1400" b="1" dirty="0">
                <a:solidFill>
                  <a:schemeClr val="bg1"/>
                </a:solidFill>
              </a:rPr>
              <a:t> d-d.   1 </a:t>
            </a:r>
            <a:r>
              <a:rPr lang="en-US" sz="1400" b="1" dirty="0" err="1">
                <a:solidFill>
                  <a:schemeClr val="bg1"/>
                </a:solidFill>
              </a:rPr>
              <a:t>qancha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tupgullar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yigindisi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murak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  <a:r>
              <a:rPr lang="en-US" sz="1400" b="1" dirty="0" err="1">
                <a:solidFill>
                  <a:schemeClr val="bg1"/>
                </a:solidFill>
              </a:rPr>
              <a:t>tupgulni</a:t>
            </a:r>
            <a:r>
              <a:rPr lang="en-US" sz="1400" b="1" dirty="0">
                <a:solidFill>
                  <a:schemeClr val="bg1"/>
                </a:solidFill>
              </a:rPr>
              <a:t> hl q-d.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B4AD5C-F51D-4BA8-BDC2-C24BD0A4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Mevasi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C23D44-8776-4FE5-99F3-C4CF57921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00" b="30018"/>
          <a:stretch/>
        </p:blipFill>
        <p:spPr>
          <a:xfrm>
            <a:off x="458713" y="878252"/>
            <a:ext cx="2999272" cy="2118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BE12A7-DC02-4B0D-9F22-9392D1177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54" y="2934643"/>
            <a:ext cx="4113288" cy="147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3526A1-212A-4BD8-BB23-659106BB4D98}"/>
              </a:ext>
            </a:extLst>
          </p:cNvPr>
          <p:cNvSpPr txBox="1"/>
          <p:nvPr/>
        </p:nvSpPr>
        <p:spPr>
          <a:xfrm>
            <a:off x="216755" y="4509116"/>
            <a:ext cx="8927246" cy="48858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Chatnaydigan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ko‘sak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chatnamaydigan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5429B2-1BB1-499E-9E24-008F58276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18"/>
          <a:stretch/>
        </p:blipFill>
        <p:spPr>
          <a:xfrm>
            <a:off x="5055916" y="999215"/>
            <a:ext cx="3750351" cy="3406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145379"/>
            <a:ext cx="8751380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Jadvalni</a:t>
            </a:r>
            <a:r>
              <a:rPr lang="en-US" sz="3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to‘ldiring</a:t>
            </a:r>
            <a:endParaRPr lang="en-US" sz="38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821A602-B40B-4A4C-A08E-C0DFC8EA5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89814"/>
              </p:ext>
            </p:extLst>
          </p:nvPr>
        </p:nvGraphicFramePr>
        <p:xfrm>
          <a:off x="95774" y="77469"/>
          <a:ext cx="8983071" cy="509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227">
                  <a:extLst>
                    <a:ext uri="{9D8B030D-6E8A-4147-A177-3AD203B41FA5}">
                      <a16:colId xmlns:a16="http://schemas.microsoft.com/office/drawing/2014/main" xmlns="" val="1695942522"/>
                    </a:ext>
                  </a:extLst>
                </a:gridCol>
                <a:gridCol w="2177623">
                  <a:extLst>
                    <a:ext uri="{9D8B030D-6E8A-4147-A177-3AD203B41FA5}">
                      <a16:colId xmlns:a16="http://schemas.microsoft.com/office/drawing/2014/main" xmlns="" val="4055692304"/>
                    </a:ext>
                  </a:extLst>
                </a:gridCol>
                <a:gridCol w="2329221">
                  <a:extLst>
                    <a:ext uri="{9D8B030D-6E8A-4147-A177-3AD203B41FA5}">
                      <a16:colId xmlns:a16="http://schemas.microsoft.com/office/drawing/2014/main" xmlns="" val="1323080802"/>
                    </a:ext>
                  </a:extLst>
                </a:gridCol>
              </a:tblGrid>
              <a:tr h="40066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1-o‘simlik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51390963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G‘o‘za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Bug‘doy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337870624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Sistematikadagi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o‘rni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574198317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Ildiz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408199558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310698295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Bargining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tomirlanishi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4086772360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Bargining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poyada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joylashuvi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743485746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Poyasi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yog‘och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223799223"/>
                  </a:ext>
                </a:extLst>
              </a:tr>
              <a:tr h="6043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Poyasining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fazoda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joylashuviga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546868386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Gulqo‘rg‘oni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024519511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To‘pguli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645646089"/>
                  </a:ext>
                </a:extLst>
              </a:tr>
              <a:tr h="392767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20659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7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145379"/>
            <a:ext cx="8751380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Jadvalni</a:t>
            </a:r>
            <a:r>
              <a:rPr lang="en-US" sz="3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to‘ldiring</a:t>
            </a:r>
            <a:endParaRPr lang="en-US" sz="38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821A602-B40B-4A4C-A08E-C0DFC8EA5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80567"/>
              </p:ext>
            </p:extLst>
          </p:nvPr>
        </p:nvGraphicFramePr>
        <p:xfrm>
          <a:off x="95774" y="77469"/>
          <a:ext cx="8983071" cy="516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426">
                  <a:extLst>
                    <a:ext uri="{9D8B030D-6E8A-4147-A177-3AD203B41FA5}">
                      <a16:colId xmlns:a16="http://schemas.microsoft.com/office/drawing/2014/main" xmlns="" val="169594252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4055692304"/>
                    </a:ext>
                  </a:extLst>
                </a:gridCol>
                <a:gridCol w="2220845">
                  <a:extLst>
                    <a:ext uri="{9D8B030D-6E8A-4147-A177-3AD203B41FA5}">
                      <a16:colId xmlns:a16="http://schemas.microsoft.com/office/drawing/2014/main" xmlns="" val="1323080802"/>
                    </a:ext>
                  </a:extLst>
                </a:gridCol>
              </a:tblGrid>
              <a:tr h="4195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1-o‘simlik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51390963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G‘o‘za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Bug‘doy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337870624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Sistematikadagi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o‘rni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urug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pallali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urug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pallali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574198317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Ildiz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ildiz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Popuk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ildiz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408199558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bandli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bandsiz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310698295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Bargining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tomirlanishi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To‘rsimon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4086772360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Bargining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poyada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joylashuvi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Navbatma-navbat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Navbatma-navbat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743485746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Poyasi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yog‘och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Yog‘och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223799223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Poyasining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fazoda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joylashuviga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o‘suvchi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o‘suvchi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546868386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Gulqo‘rg‘oni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024519511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To‘pguli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To‘pgul</a:t>
                      </a: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qilmaydi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Murakkab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boshoq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645646089"/>
                  </a:ext>
                </a:extLst>
              </a:tr>
              <a:tr h="41127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Ko‘sak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20659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115282"/>
            <a:ext cx="8751380" cy="76213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Xulosa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xmlns="" id="{75594DAA-3C3F-4EFB-8C5F-52BD6FF0B1FC}"/>
              </a:ext>
            </a:extLst>
          </p:cNvPr>
          <p:cNvSpPr/>
          <p:nvPr/>
        </p:nvSpPr>
        <p:spPr>
          <a:xfrm>
            <a:off x="222079" y="1513030"/>
            <a:ext cx="8751380" cy="1623907"/>
          </a:xfrm>
          <a:prstGeom prst="rect">
            <a:avLst/>
          </a:prstGeom>
        </p:spPr>
        <p:txBody>
          <a:bodyPr wrap="square" lIns="145161" tIns="72581" rIns="145161" bIns="72581" numCol="1">
            <a:spAutoFit/>
          </a:bodyPr>
          <a:lstStyle/>
          <a:p>
            <a:pPr marL="0" marR="0" lvl="0" indent="0" algn="ctr" defTabSz="914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G‘o‘za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bug‘doy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o‘simliklarining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tuzilishini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morfologik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mezon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asosida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tahlil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qildik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115282"/>
            <a:ext cx="8751380" cy="63515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xmlns="" id="{75594DAA-3C3F-4EFB-8C5F-52BD6FF0B1FC}"/>
              </a:ext>
            </a:extLst>
          </p:cNvPr>
          <p:cNvSpPr/>
          <p:nvPr/>
        </p:nvSpPr>
        <p:spPr>
          <a:xfrm>
            <a:off x="222079" y="1513030"/>
            <a:ext cx="8751380" cy="1905471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754" y="999215"/>
            <a:ext cx="8710492" cy="25894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mezonlari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amaliyotda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farqlashda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mezonlaridan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Savol</a:t>
            </a:r>
            <a:r>
              <a:rPr lang="en-US" sz="4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649" y="1131615"/>
            <a:ext cx="7636655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425907" indent="-425907" algn="ctr">
              <a:defRPr/>
            </a:pP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mezonni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ta’riflab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b="1" dirty="0">
              <a:solidFill>
                <a:srgbClr val="002060"/>
              </a:solidFill>
              <a:latin typeface="Open Sans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66041A-F89D-4AFF-B17F-F6FF0C00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3" y="2692714"/>
            <a:ext cx="8049775" cy="2177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61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712" y="1084742"/>
            <a:ext cx="8226576" cy="1612321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o‘xshashligini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User\Рабочий стол\Новая папка\Новая папка\Новая папка\Pieris.brassicae.female.mounted.jpg">
            <a:extLst>
              <a:ext uri="{FF2B5EF4-FFF2-40B4-BE49-F238E27FC236}">
                <a16:creationId xmlns:a16="http://schemas.microsoft.com/office/drawing/2014/main" xmlns="" id="{C5F5273A-DB66-48B0-9EA3-D59C007B9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227" r="2137" b="8333"/>
          <a:stretch/>
        </p:blipFill>
        <p:spPr bwMode="auto">
          <a:xfrm>
            <a:off x="1547525" y="2813679"/>
            <a:ext cx="2419579" cy="181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5EC5A3-1E6B-4E44-A8FB-54966D1E5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9" t="62943" r="67591" b="26467"/>
          <a:stretch/>
        </p:blipFill>
        <p:spPr>
          <a:xfrm>
            <a:off x="5781791" y="2813679"/>
            <a:ext cx="2332710" cy="181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F7AAA0AC-8386-4EA8-90BB-3E0EBA6E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6" y="171367"/>
            <a:ext cx="8735696" cy="612382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Javob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2FEB7C-0D13-475E-B7C0-B203059FE506}"/>
              </a:ext>
            </a:extLst>
          </p:cNvPr>
          <p:cNvSpPr/>
          <p:nvPr/>
        </p:nvSpPr>
        <p:spPr>
          <a:xfrm>
            <a:off x="-1234993" y="456673"/>
            <a:ext cx="1114015" cy="3322358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qarg‘a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qarg‘a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kapalagi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qichitqio‘t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kapalagi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91FA97-0E25-40B0-8D93-411DAEE21DD8}"/>
              </a:ext>
            </a:extLst>
          </p:cNvPr>
          <p:cNvSpPr/>
          <p:nvPr/>
        </p:nvSpPr>
        <p:spPr>
          <a:xfrm>
            <a:off x="1184587" y="4672275"/>
            <a:ext cx="7246142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Karam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kapalagi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Qichitqio‘t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kapalagi</a:t>
            </a:r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Savol</a:t>
            </a:r>
            <a:r>
              <a:rPr lang="en-US" sz="4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754" y="878251"/>
            <a:ext cx="8802321" cy="1123739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“Tur”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Open Sans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7FD7A5-60EF-4681-86DC-247AE863F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30"/>
          <a:stretch/>
        </p:blipFill>
        <p:spPr>
          <a:xfrm>
            <a:off x="1169775" y="2329823"/>
            <a:ext cx="6804451" cy="2621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70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835" y="1675764"/>
            <a:ext cx="4950060" cy="25894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botanigi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Djon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Rey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AA2777-18F1-4A44-AB30-2F750B42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152466"/>
            <a:ext cx="7772401" cy="613171"/>
          </a:xfrm>
        </p:spPr>
        <p:txBody>
          <a:bodyPr>
            <a:normAutofit fontScale="90000"/>
          </a:bodyPr>
          <a:lstStyle/>
          <a:p>
            <a:r>
              <a:rPr lang="en-US" sz="5100" dirty="0" err="1"/>
              <a:t>Javob</a:t>
            </a:r>
            <a:endParaRPr lang="ru-RU" sz="51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A751FED-F57C-47A5-BC89-E724530A4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4929" r="7442" b="16129"/>
          <a:stretch/>
        </p:blipFill>
        <p:spPr bwMode="auto">
          <a:xfrm>
            <a:off x="5297874" y="1241144"/>
            <a:ext cx="3508393" cy="3507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8889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8"/>
            <a:ext cx="9131586" cy="7405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9" y="42128"/>
            <a:ext cx="9046545" cy="608153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181"/>
              </a:spcBef>
            </a:pPr>
            <a:r>
              <a:rPr lang="en-US" sz="38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32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mashg‘ulotining</a:t>
            </a:r>
            <a:r>
              <a:rPr lang="en-US" sz="32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3199" y="1098550"/>
            <a:ext cx="8686801" cy="3146292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8575" indent="327025" algn="just">
              <a:defRPr/>
            </a:pP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Ta’lim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muassasalari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atrofida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tarqalgan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gerbariysi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kolleksiyalaridan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turning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morfologik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mezoni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tanishish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turga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morfologik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belgilarni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aniqlay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morfologik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mezonga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individlarning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turga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turga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mansubligini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sz="2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41" y="90167"/>
            <a:ext cx="8802918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Laboratoriya</a:t>
            </a:r>
            <a:r>
              <a:rPr lang="en-US" sz="3800" dirty="0"/>
              <a:t> </a:t>
            </a:r>
            <a:r>
              <a:rPr lang="en-US" sz="3800" dirty="0" err="1"/>
              <a:t>jihozlari</a:t>
            </a:r>
            <a:endParaRPr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540" y="871587"/>
            <a:ext cx="8802920" cy="1051956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turga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mansub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o‘simliklarning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4298">
              <a:spcAft>
                <a:spcPts val="149"/>
              </a:spcAft>
              <a:defRPr/>
            </a:pP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3-5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tadan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gerbariysi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tirik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namunalari</a:t>
            </a:r>
            <a:r>
              <a:rPr lang="en-US" sz="29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657FEB-DA29-4237-BA07-A7107377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1" r="19991" b="7668"/>
          <a:stretch/>
        </p:blipFill>
        <p:spPr>
          <a:xfrm>
            <a:off x="1668503" y="2063750"/>
            <a:ext cx="2298604" cy="2876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8CE2FC-A654-4B04-9B61-46BD7DDC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94" y="2063750"/>
            <a:ext cx="2298604" cy="2876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154662</TotalTime>
  <Words>634</Words>
  <Application>Microsoft Office PowerPoint</Application>
  <PresentationFormat>Экран (16:9)</PresentationFormat>
  <Paragraphs>146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Aharoni</vt:lpstr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   BIOLOGIYA</vt:lpstr>
      <vt:lpstr>Презентация PowerPoint</vt:lpstr>
      <vt:lpstr>Презентация PowerPoint</vt:lpstr>
      <vt:lpstr>Презентация PowerPoint</vt:lpstr>
      <vt:lpstr>Javob </vt:lpstr>
      <vt:lpstr>Презентация PowerPoint</vt:lpstr>
      <vt:lpstr>Javob</vt:lpstr>
      <vt:lpstr>  Laboratoriya mashg‘ulotining maqsadi</vt:lpstr>
      <vt:lpstr>Laboratoriya jihozlari</vt:lpstr>
      <vt:lpstr>Ishning borishi </vt:lpstr>
      <vt:lpstr>Ishning borishi </vt:lpstr>
      <vt:lpstr>Презентация PowerPoint</vt:lpstr>
      <vt:lpstr>Презентация PowerPoint</vt:lpstr>
      <vt:lpstr>G‘o‘zaning rivojlanishi</vt:lpstr>
      <vt:lpstr>Bug‘doyning rivojlanishi</vt:lpstr>
      <vt:lpstr>Sistematikadagi o‘rni</vt:lpstr>
      <vt:lpstr>Ildiz sistemasi turi</vt:lpstr>
      <vt:lpstr>Bargi oddiy yoki murakkab</vt:lpstr>
      <vt:lpstr>Bargining tomirlanishi </vt:lpstr>
      <vt:lpstr>Bargining poyada joylashuvi</vt:lpstr>
      <vt:lpstr>Poyasi o‘t yoki yog‘och</vt:lpstr>
      <vt:lpstr>Poyasining fazoda joylashuviga ko‘ra turi</vt:lpstr>
      <vt:lpstr>Gulqo‘rg‘oni oddiy yoki murakkab</vt:lpstr>
      <vt:lpstr>To‘pguli</vt:lpstr>
      <vt:lpstr>Mevasi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1723</cp:revision>
  <dcterms:created xsi:type="dcterms:W3CDTF">2014-10-08T23:03:32Z</dcterms:created>
  <dcterms:modified xsi:type="dcterms:W3CDTF">2021-01-18T13:15:17Z</dcterms:modified>
</cp:coreProperties>
</file>