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</p:sldMasterIdLst>
  <p:notesMasterIdLst>
    <p:notesMasterId r:id="rId34"/>
  </p:notesMasterIdLst>
  <p:sldIdLst>
    <p:sldId id="1356" r:id="rId5"/>
    <p:sldId id="1363" r:id="rId6"/>
    <p:sldId id="1415" r:id="rId7"/>
    <p:sldId id="1366" r:id="rId8"/>
    <p:sldId id="1433" r:id="rId9"/>
    <p:sldId id="1438" r:id="rId10"/>
    <p:sldId id="1402" r:id="rId11"/>
    <p:sldId id="262" r:id="rId12"/>
    <p:sldId id="1414" r:id="rId13"/>
    <p:sldId id="1430" r:id="rId14"/>
    <p:sldId id="1417" r:id="rId15"/>
    <p:sldId id="1416" r:id="rId16"/>
    <p:sldId id="1435" r:id="rId17"/>
    <p:sldId id="1421" r:id="rId18"/>
    <p:sldId id="1431" r:id="rId19"/>
    <p:sldId id="1418" r:id="rId20"/>
    <p:sldId id="1419" r:id="rId21"/>
    <p:sldId id="1432" r:id="rId22"/>
    <p:sldId id="1420" r:id="rId23"/>
    <p:sldId id="1422" r:id="rId24"/>
    <p:sldId id="1423" r:id="rId25"/>
    <p:sldId id="1428" r:id="rId26"/>
    <p:sldId id="1434" r:id="rId27"/>
    <p:sldId id="1436" r:id="rId28"/>
    <p:sldId id="1425" r:id="rId29"/>
    <p:sldId id="1427" r:id="rId30"/>
    <p:sldId id="1439" r:id="rId31"/>
    <p:sldId id="1440" r:id="rId32"/>
    <p:sldId id="1429" r:id="rId33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63"/>
            <p14:sldId id="1415"/>
            <p14:sldId id="1366"/>
            <p14:sldId id="1433"/>
            <p14:sldId id="1438"/>
            <p14:sldId id="1402"/>
            <p14:sldId id="262"/>
            <p14:sldId id="1414"/>
            <p14:sldId id="1430"/>
            <p14:sldId id="1417"/>
            <p14:sldId id="1416"/>
            <p14:sldId id="1435"/>
            <p14:sldId id="1421"/>
            <p14:sldId id="1431"/>
            <p14:sldId id="1418"/>
            <p14:sldId id="1419"/>
            <p14:sldId id="1432"/>
            <p14:sldId id="1420"/>
            <p14:sldId id="1422"/>
            <p14:sldId id="1423"/>
            <p14:sldId id="1428"/>
            <p14:sldId id="1434"/>
            <p14:sldId id="1436"/>
            <p14:sldId id="1425"/>
            <p14:sldId id="1427"/>
            <p14:sldId id="1439"/>
            <p14:sldId id="144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291" autoAdjust="0"/>
  </p:normalViewPr>
  <p:slideViewPr>
    <p:cSldViewPr snapToObjects="1">
      <p:cViewPr>
        <p:scale>
          <a:sx n="66" d="100"/>
          <a:sy n="66" d="100"/>
        </p:scale>
        <p:origin x="-1212" y="-636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1674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857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936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9196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341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963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85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6007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715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6833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95369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655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86493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58903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798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6660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53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5620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13698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206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262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18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05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775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86780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99393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337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04287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8759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5741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19774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46338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55673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4020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91832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38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327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70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73609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933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80591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10119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533815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52226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09606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28309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325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8595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18555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62019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1851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9246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301716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5592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14589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52865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7389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998660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955662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90714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852819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02350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702766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80286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38426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6483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209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slideLayout" Target="../slideLayouts/slideLayout245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4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Relationship Id="rId67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7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8804" y="437638"/>
            <a:ext cx="5008182" cy="805107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ru-RU" sz="51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1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68624" y="1760481"/>
            <a:ext cx="7442877" cy="1838242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89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7408" y="1845965"/>
            <a:ext cx="42464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97408" y="3176572"/>
            <a:ext cx="424641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698359" y="511694"/>
            <a:ext cx="628167" cy="626079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25814" y="403783"/>
            <a:ext cx="1905539" cy="88117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99292" y="402451"/>
            <a:ext cx="1905539" cy="88117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35091" y="498840"/>
            <a:ext cx="1797603" cy="574353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uz-Latn-UZ" sz="3600" b="1" spc="16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2547" y="280722"/>
            <a:ext cx="1088151" cy="1088018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914298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914298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19" name="Picture 2" descr="C:\Documents and Settings\User\Рабочий стол\Новая папка\Новая папка\1.png">
            <a:extLst>
              <a:ext uri="{FF2B5EF4-FFF2-40B4-BE49-F238E27FC236}">
                <a16:creationId xmlns:a16="http://schemas.microsoft.com/office/drawing/2014/main" xmlns="" id="{21BA6F0E-43DE-4066-9871-A45C8C8F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191" y="3879022"/>
            <a:ext cx="3187095" cy="111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80A2E541-E4A0-4301-BEC4-EC359404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6" y="171367"/>
            <a:ext cx="8735696" cy="612382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An’anaviy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biotexnologiya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Admin\Desktop\RASMLAR\2020-04-01-00-04-23--888772266.jpeg">
            <a:extLst>
              <a:ext uri="{FF2B5EF4-FFF2-40B4-BE49-F238E27FC236}">
                <a16:creationId xmlns:a16="http://schemas.microsoft.com/office/drawing/2014/main" xmlns="" id="{1F55A3F6-178B-4417-8CD6-4C249532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669" y="3297535"/>
            <a:ext cx="2454863" cy="167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C:\Users\Admin\Desktop\RASMLAR\53.jpeg">
            <a:extLst>
              <a:ext uri="{FF2B5EF4-FFF2-40B4-BE49-F238E27FC236}">
                <a16:creationId xmlns:a16="http://schemas.microsoft.com/office/drawing/2014/main" xmlns="" id="{3D4D2295-F5A4-4EB1-9452-DAFBB1FF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973287" y="2807436"/>
            <a:ext cx="1681345" cy="2661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AD9481-42C6-4B71-B9B9-FF2FA74ABF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/>
          <a:stretch/>
        </p:blipFill>
        <p:spPr>
          <a:xfrm flipH="1">
            <a:off x="216754" y="3297532"/>
            <a:ext cx="2940858" cy="1693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5A472468-DFF1-4678-9011-316FDA6FD0AC}"/>
              </a:ext>
            </a:extLst>
          </p:cNvPr>
          <p:cNvSpPr txBox="1">
            <a:spLocks/>
          </p:cNvSpPr>
          <p:nvPr/>
        </p:nvSpPr>
        <p:spPr>
          <a:xfrm>
            <a:off x="337733" y="878251"/>
            <a:ext cx="8589513" cy="2419281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23386" algn="just">
              <a:buNone/>
            </a:pP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zotdor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navlarini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jarayonlarning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boshqarilishi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23386" algn="just">
              <a:buNone/>
            </a:pP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biotexnologiyaning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2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Zamonaviy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biotexnologiya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02DBCF7A-31A1-42A7-8DDC-EA26B2320146}"/>
              </a:ext>
            </a:extLst>
          </p:cNvPr>
          <p:cNvSpPr txBox="1">
            <a:spLocks/>
          </p:cNvSpPr>
          <p:nvPr/>
        </p:nvSpPr>
        <p:spPr>
          <a:xfrm>
            <a:off x="3429917" y="954451"/>
            <a:ext cx="5688489" cy="4233748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None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mikrobiologiya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fanlarining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biotexnologiyaga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solindi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miqyosida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biomassasidan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User\Рабочий стол\Новая папка\Новая папка\biotehnolog.jpg">
            <a:extLst>
              <a:ext uri="{FF2B5EF4-FFF2-40B4-BE49-F238E27FC236}">
                <a16:creationId xmlns:a16="http://schemas.microsoft.com/office/drawing/2014/main" xmlns="" id="{E7E4E8F1-C743-474A-BB6D-DFA61FD9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55" y="999215"/>
            <a:ext cx="3263962" cy="362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0DED60E0-5200-4B5F-A6EE-E080A34F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Zamonaviy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biotexnologiya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D4B4BBC4-98DF-48D1-BD20-EB8E24D2EBB8}"/>
              </a:ext>
            </a:extLst>
          </p:cNvPr>
          <p:cNvSpPr txBox="1">
            <a:spLocks/>
          </p:cNvSpPr>
          <p:nvPr/>
        </p:nvSpPr>
        <p:spPr>
          <a:xfrm>
            <a:off x="95775" y="878251"/>
            <a:ext cx="6076425" cy="4094001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ko‘payadigan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dori-darmonlar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User\Рабочий стол\Новая папка\Новая папка\20160405m03 (1).jpg">
            <a:extLst>
              <a:ext uri="{FF2B5EF4-FFF2-40B4-BE49-F238E27FC236}">
                <a16:creationId xmlns:a16="http://schemas.microsoft.com/office/drawing/2014/main" xmlns="" id="{C5DBDC4B-5262-4F25-B6F3-4D24751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276350"/>
            <a:ext cx="2761725" cy="227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Masalan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354571-8E26-4234-B6E2-754C44AA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2" y="878251"/>
            <a:ext cx="8898744" cy="4094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BC87B9-6D5C-4B4B-88D9-E44D158368AE}"/>
              </a:ext>
            </a:extLst>
          </p:cNvPr>
          <p:cNvSpPr txBox="1"/>
          <p:nvPr/>
        </p:nvSpPr>
        <p:spPr>
          <a:xfrm>
            <a:off x="2636336" y="1671417"/>
            <a:ext cx="1894558" cy="546689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3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Inson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   </a:t>
            </a:r>
            <a:r>
              <a:rPr lang="en-US" sz="13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gormoni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3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o</a:t>
            </a:r>
            <a:r>
              <a:rPr lang="en-US" sz="13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‘sishi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 </a:t>
            </a:r>
            <a:r>
              <a:rPr lang="en-US" sz="13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uchun</a:t>
            </a:r>
            <a:r>
              <a:rPr lang="en-US" sz="13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gel </a:t>
            </a:r>
            <a:endParaRPr lang="ru-RU" sz="13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F05253-0074-48D9-9302-CAE235A39206}"/>
              </a:ext>
            </a:extLst>
          </p:cNvPr>
          <p:cNvSpPr txBox="1"/>
          <p:nvPr/>
        </p:nvSpPr>
        <p:spPr>
          <a:xfrm>
            <a:off x="3604168" y="2329821"/>
            <a:ext cx="1514790" cy="586299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Yopishadigan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qism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A5A5BC-8398-4B35-8FEF-0EF5D082D3EE}"/>
              </a:ext>
            </a:extLst>
          </p:cNvPr>
          <p:cNvSpPr txBox="1"/>
          <p:nvPr/>
        </p:nvSpPr>
        <p:spPr>
          <a:xfrm>
            <a:off x="72274" y="2326278"/>
            <a:ext cx="1596230" cy="366436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Inson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hujayrasi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CD17D0-ED05-4C30-AE0A-2ED96E3C14D8}"/>
              </a:ext>
            </a:extLst>
          </p:cNvPr>
          <p:cNvSpPr txBox="1"/>
          <p:nvPr/>
        </p:nvSpPr>
        <p:spPr>
          <a:xfrm>
            <a:off x="314231" y="2810135"/>
            <a:ext cx="1932172" cy="366436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Bakteriya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hujayrasi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778B63-925F-422F-8E9F-9A196FE9D643}"/>
              </a:ext>
            </a:extLst>
          </p:cNvPr>
          <p:cNvSpPr txBox="1"/>
          <p:nvPr/>
        </p:nvSpPr>
        <p:spPr>
          <a:xfrm>
            <a:off x="1668504" y="3000843"/>
            <a:ext cx="1504609" cy="586299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  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bakteriya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xromosomasi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AA490A-F3E2-4015-B8A1-53EA635B8AC0}"/>
              </a:ext>
            </a:extLst>
          </p:cNvPr>
          <p:cNvSpPr txBox="1"/>
          <p:nvPr/>
        </p:nvSpPr>
        <p:spPr>
          <a:xfrm>
            <a:off x="1426546" y="4507177"/>
            <a:ext cx="975248" cy="366436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Plazmid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B0143E-1765-4B37-B131-90CFE31D299E}"/>
              </a:ext>
            </a:extLst>
          </p:cNvPr>
          <p:cNvSpPr txBox="1"/>
          <p:nvPr/>
        </p:nvSpPr>
        <p:spPr>
          <a:xfrm>
            <a:off x="3604168" y="4258163"/>
            <a:ext cx="4716090" cy="684015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Inson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gormonining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o‘sishi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uchun</a:t>
            </a:r>
            <a:endParaRPr lang="en-US" sz="17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gen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tarkibiga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kiruvchi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barteriya</a:t>
            </a:r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7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hujayrasi</a:t>
            </a:r>
            <a:endParaRPr lang="ru-RU" sz="17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0E2044-8B3A-43B8-9B23-CF1BF89C06FC}"/>
              </a:ext>
            </a:extLst>
          </p:cNvPr>
          <p:cNvSpPr txBox="1"/>
          <p:nvPr/>
        </p:nvSpPr>
        <p:spPr>
          <a:xfrm>
            <a:off x="7017433" y="2568207"/>
            <a:ext cx="1183939" cy="586299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DNK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ning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kiritilishi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27FC10-A8FC-4788-8E30-0470ADCE18A8}"/>
              </a:ext>
            </a:extLst>
          </p:cNvPr>
          <p:cNvSpPr txBox="1"/>
          <p:nvPr/>
        </p:nvSpPr>
        <p:spPr>
          <a:xfrm>
            <a:off x="4950973" y="2208858"/>
            <a:ext cx="1677671" cy="488583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1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DNKning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</a:t>
            </a:r>
            <a:r>
              <a:rPr lang="en-US" sz="11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qayta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1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Tartibga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  </a:t>
            </a:r>
            <a:r>
              <a:rPr lang="en-US" sz="11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solinishi</a:t>
            </a:r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4C86BD-80E1-46E6-A234-BB5A7B328668}"/>
              </a:ext>
            </a:extLst>
          </p:cNvPr>
          <p:cNvSpPr txBox="1"/>
          <p:nvPr/>
        </p:nvSpPr>
        <p:spPr>
          <a:xfrm>
            <a:off x="5066680" y="878251"/>
            <a:ext cx="1440986" cy="586299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Recombinant</a:t>
            </a: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DNK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F744B0-A534-4069-9814-4A47D978FC9C}"/>
              </a:ext>
            </a:extLst>
          </p:cNvPr>
          <p:cNvSpPr txBox="1"/>
          <p:nvPr/>
        </p:nvSpPr>
        <p:spPr>
          <a:xfrm>
            <a:off x="6919905" y="843781"/>
            <a:ext cx="1900970" cy="577467"/>
          </a:xfrm>
          <a:prstGeom prst="rect">
            <a:avLst/>
          </a:prstGeom>
          <a:noFill/>
        </p:spPr>
        <p:txBody>
          <a:bodyPr wrap="none" lIns="145161" tIns="72581" rIns="145161" bIns="72581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Inson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gormoni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o‘sishi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uchun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 gel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4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51E506-5E51-4133-8EF5-C92BEF335E4E}"/>
              </a:ext>
            </a:extLst>
          </p:cNvPr>
          <p:cNvSpPr txBox="1"/>
          <p:nvPr/>
        </p:nvSpPr>
        <p:spPr>
          <a:xfrm>
            <a:off x="95775" y="35473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3800" b="1" kern="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D:\Biologiya\Images\724042502.jpg">
            <a:extLst>
              <a:ext uri="{FF2B5EF4-FFF2-40B4-BE49-F238E27FC236}">
                <a16:creationId xmlns:a16="http://schemas.microsoft.com/office/drawing/2014/main" xmlns="" id="{86F74F6F-6F61-4188-9053-5104E8CD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4" y="1098062"/>
            <a:ext cx="3024476" cy="353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47842E9C-E0D2-46B7-AD60-CA7C77A2685D}"/>
              </a:ext>
            </a:extLst>
          </p:cNvPr>
          <p:cNvSpPr txBox="1">
            <a:spLocks/>
          </p:cNvSpPr>
          <p:nvPr/>
        </p:nvSpPr>
        <p:spPr>
          <a:xfrm>
            <a:off x="3362210" y="999215"/>
            <a:ext cx="5686015" cy="3870855"/>
          </a:xfrm>
          <a:prstGeom prst="rect">
            <a:avLst/>
          </a:prstGeom>
        </p:spPr>
        <p:txBody>
          <a:bodyPr lIns="145161" tIns="72581" rIns="145161" bIns="72581">
            <a:normAutofit fontScale="92500"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amonaviy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biotexnologik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farmatsevtika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interferonlar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somatotropin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gepatitga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vaksina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ashyolar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ru-RU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37770-45B4-4680-A0B8-064739E7FBD1}"/>
              </a:ext>
            </a:extLst>
          </p:cNvPr>
          <p:cNvSpPr txBox="1"/>
          <p:nvPr/>
        </p:nvSpPr>
        <p:spPr>
          <a:xfrm>
            <a:off x="-25203" y="878252"/>
            <a:ext cx="5806993" cy="405523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aniqlashicha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unchalik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yetishmaydi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ta’kidlashlaricha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  </a:t>
            </a:r>
            <a:r>
              <a:rPr lang="en-US" sz="2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nondagi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oshishi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1639FA1-9637-4134-B30D-58C885628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 b="26786"/>
          <a:stretch/>
        </p:blipFill>
        <p:spPr bwMode="auto">
          <a:xfrm>
            <a:off x="5844008" y="1241144"/>
            <a:ext cx="3145457" cy="290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B2FB9-7F11-4519-9297-ABCB61D74958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8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538E39-5B2A-4FD8-A3C7-EBB1851138D0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DDBA8B41-74EF-4AC7-B9DC-211BFD1DC19E}"/>
              </a:ext>
            </a:extLst>
          </p:cNvPr>
          <p:cNvSpPr txBox="1">
            <a:spLocks/>
          </p:cNvSpPr>
          <p:nvPr/>
        </p:nvSpPr>
        <p:spPr>
          <a:xfrm>
            <a:off x="95775" y="1014308"/>
            <a:ext cx="4597204" cy="3855763"/>
          </a:xfrm>
          <a:prstGeom prst="rect">
            <a:avLst/>
          </a:prstGeom>
        </p:spPr>
        <p:txBody>
          <a:bodyPr lIns="145161" tIns="72581" rIns="145161" bIns="72581">
            <a:normAutofit fontScale="92500"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mikrobiologiyasining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tonnali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qimmatli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fiziologik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 descr="L30_06a_p05">
            <a:extLst>
              <a:ext uri="{FF2B5EF4-FFF2-40B4-BE49-F238E27FC236}">
                <a16:creationId xmlns:a16="http://schemas.microsoft.com/office/drawing/2014/main" xmlns="" id="{3A2CC060-6CC2-4313-B040-96900922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79" y="973562"/>
            <a:ext cx="4234267" cy="3896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9D5727-1D20-46F0-BD80-EEF3644FF621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8E2973A1-49D6-4EF3-8800-C332DD36073E}"/>
              </a:ext>
            </a:extLst>
          </p:cNvPr>
          <p:cNvSpPr txBox="1">
            <a:spLocks/>
          </p:cNvSpPr>
          <p:nvPr/>
        </p:nvSpPr>
        <p:spPr>
          <a:xfrm>
            <a:off x="3886200" y="878251"/>
            <a:ext cx="5162025" cy="3732403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ketligini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gullashi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berishigacha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boshqaradigan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aniqlanishi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erishildi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Documents and Settings\User\Рабочий стол\Новая папка\Новая папка\313041146_w640_h640_biopreparatyfotogruppypng.jpg">
            <a:extLst>
              <a:ext uri="{FF2B5EF4-FFF2-40B4-BE49-F238E27FC236}">
                <a16:creationId xmlns:a16="http://schemas.microsoft.com/office/drawing/2014/main" xmlns="" id="{A26F0206-26E8-4B0D-9828-5184203F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55" y="1062716"/>
            <a:ext cx="3440845" cy="354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09F6F2-31CF-4AD6-B333-1462A10F52A5}"/>
              </a:ext>
            </a:extLst>
          </p:cNvPr>
          <p:cNvSpPr txBox="1"/>
          <p:nvPr/>
        </p:nvSpPr>
        <p:spPr>
          <a:xfrm>
            <a:off x="95775" y="833741"/>
            <a:ext cx="8952450" cy="2100902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insonlardagi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funksional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texnologiyasidir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 </a:t>
            </a:r>
            <a:r>
              <a:rPr 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terapiyasi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deb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xmlns="" id="{C6DC1FB0-911C-4C5C-95AD-8E1F85ED3C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8" y="2983964"/>
            <a:ext cx="7137764" cy="2007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6540BF-8F07-458E-9062-61DCFAC62DB9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E9D8DB-4EA7-45EA-B299-72C4F3E57A68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CBA5C05-A93B-485A-A08A-0EE39A2805E3}"/>
              </a:ext>
            </a:extLst>
          </p:cNvPr>
          <p:cNvSpPr txBox="1">
            <a:spLocks/>
          </p:cNvSpPr>
          <p:nvPr/>
        </p:nvSpPr>
        <p:spPr>
          <a:xfrm>
            <a:off x="1" y="878251"/>
            <a:ext cx="5539832" cy="4233748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bemor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a’zosidan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muhitlarida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o‘stirish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a’zogacha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dirty="0"/>
              <a:t>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Documents and Settings\User\Рабочий стол\Новая папка\Новая папка\C.jpg">
            <a:extLst>
              <a:ext uri="{FF2B5EF4-FFF2-40B4-BE49-F238E27FC236}">
                <a16:creationId xmlns:a16="http://schemas.microsoft.com/office/drawing/2014/main" xmlns="" id="{D20F1E6A-58F5-4022-82A3-10A09B99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853" y="999217"/>
            <a:ext cx="3629372" cy="347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CA942449-5643-4733-93C4-4AE400494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734" y="142386"/>
            <a:ext cx="8362677" cy="61490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O‘tilgan</a:t>
            </a:r>
            <a:r>
              <a:rPr lang="en-US" sz="3800" dirty="0"/>
              <a:t> </a:t>
            </a:r>
            <a:r>
              <a:rPr lang="en-US" sz="3800" dirty="0" err="1" smtClean="0"/>
              <a:t>mavzuni</a:t>
            </a:r>
            <a:r>
              <a:rPr lang="en-US" sz="3800" dirty="0" smtClean="0"/>
              <a:t> </a:t>
            </a:r>
            <a:r>
              <a:rPr lang="en-US" sz="3800" dirty="0" err="1" smtClean="0"/>
              <a:t>mustahkamlash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xmlns="" id="{FD063FBC-F556-43F8-8D77-FEDD59C1D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95543"/>
              </p:ext>
            </p:extLst>
          </p:nvPr>
        </p:nvGraphicFramePr>
        <p:xfrm>
          <a:off x="120980" y="902444"/>
          <a:ext cx="8927246" cy="406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91">
                  <a:extLst>
                    <a:ext uri="{9D8B030D-6E8A-4147-A177-3AD203B41FA5}">
                      <a16:colId xmlns:a16="http://schemas.microsoft.com/office/drawing/2014/main" xmlns="" val="355516824"/>
                    </a:ext>
                  </a:extLst>
                </a:gridCol>
                <a:gridCol w="1451749">
                  <a:extLst>
                    <a:ext uri="{9D8B030D-6E8A-4147-A177-3AD203B41FA5}">
                      <a16:colId xmlns:a16="http://schemas.microsoft.com/office/drawing/2014/main" xmlns="" val="738373977"/>
                    </a:ext>
                  </a:extLst>
                </a:gridCol>
                <a:gridCol w="483916">
                  <a:extLst>
                    <a:ext uri="{9D8B030D-6E8A-4147-A177-3AD203B41FA5}">
                      <a16:colId xmlns:a16="http://schemas.microsoft.com/office/drawing/2014/main" xmlns="" val="3049383596"/>
                    </a:ext>
                  </a:extLst>
                </a:gridCol>
                <a:gridCol w="6411890">
                  <a:extLst>
                    <a:ext uri="{9D8B030D-6E8A-4147-A177-3AD203B41FA5}">
                      <a16:colId xmlns:a16="http://schemas.microsoft.com/office/drawing/2014/main" xmlns="" val="1221785720"/>
                    </a:ext>
                  </a:extLst>
                </a:gridCol>
              </a:tblGrid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Bakteriofaglar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nofaol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profag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tutgan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929011777"/>
                  </a:ext>
                </a:extLst>
              </a:tr>
              <a:tr h="48385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muhandisligi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Kasallik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qo‘zg‘atuvchi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2009264305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Elektroforez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Mukakkab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jarayonlarni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boshqarishda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etadigan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3223489824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Biotexnologiya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yig‘indisini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muvofiq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o‘zgartirilishi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2316115567"/>
                  </a:ext>
                </a:extLst>
              </a:tr>
              <a:tr h="48385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Lizogen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Induksiya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profagning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ketishi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1458244919"/>
                  </a:ext>
                </a:extLst>
              </a:tr>
              <a:tr h="38708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Shtamm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molakula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foydalanib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texnologiyasi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1488573226"/>
                  </a:ext>
                </a:extLst>
              </a:tr>
              <a:tr h="48385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Transduksiya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joylashtirilgan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kattaligiga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4036684039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Transformatsiya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mansub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lekin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ayrim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qiluvchi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hujayralari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39160163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oilasi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parazitlik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lizis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viruslar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2338325718"/>
                  </a:ext>
                </a:extLst>
              </a:tr>
              <a:tr h="48711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Patogen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sharoitda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bo’lagining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2-organizm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hodisasi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 anchor="ctr"/>
                </a:tc>
                <a:extLst>
                  <a:ext uri="{0D108BD9-81ED-4DB2-BD59-A6C34878D82A}">
                    <a16:rowId xmlns:a16="http://schemas.microsoft.com/office/drawing/2014/main" xmlns="" val="327834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2CE24E-3F75-4100-BB51-09189F6AF060}"/>
              </a:ext>
            </a:extLst>
          </p:cNvPr>
          <p:cNvSpPr txBox="1"/>
          <p:nvPr/>
        </p:nvSpPr>
        <p:spPr>
          <a:xfrm>
            <a:off x="337733" y="31502"/>
            <a:ext cx="8710492" cy="73287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800" b="1" kern="0" dirty="0" err="1"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3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fani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kern="0" dirty="0" err="1" smtClean="0">
                <a:latin typeface="Arial" pitchFamily="34" charset="0"/>
                <a:cs typeface="Arial" pitchFamily="34" charset="0"/>
              </a:rPr>
              <a:t>yutuqlari</a:t>
            </a:r>
            <a:r>
              <a:rPr lang="en-US" sz="38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500E08D0-4280-4E3A-9E7F-F0C457D0505D}"/>
              </a:ext>
            </a:extLst>
          </p:cNvPr>
          <p:cNvSpPr txBox="1">
            <a:spLocks/>
          </p:cNvSpPr>
          <p:nvPr/>
        </p:nvSpPr>
        <p:spPr>
          <a:xfrm>
            <a:off x="95775" y="878253"/>
            <a:ext cx="5927974" cy="3991818"/>
          </a:xfrm>
          <a:prstGeom prst="rect">
            <a:avLst/>
          </a:prstGeom>
        </p:spPr>
        <p:txBody>
          <a:bodyPr lIns="145161" tIns="72581" rIns="145161" bIns="72581">
            <a:norm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1998-yil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Tomson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cells)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hujayralarki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har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to‘qimagacha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807370-1036-4A3F-9150-B3973E28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49" y="999215"/>
            <a:ext cx="2903497" cy="387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BC8838-F800-46D1-B3CF-3174E1FFD607}"/>
              </a:ext>
            </a:extLst>
          </p:cNvPr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4F83CA-4114-41D2-8AEC-8E257D57444A}"/>
              </a:ext>
            </a:extLst>
          </p:cNvPr>
          <p:cNvSpPr/>
          <p:nvPr/>
        </p:nvSpPr>
        <p:spPr>
          <a:xfrm>
            <a:off x="224387" y="1754958"/>
            <a:ext cx="5194467" cy="205479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10FF80-705E-4810-8459-3C92D7E1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53" y="1241144"/>
            <a:ext cx="3508393" cy="3507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" y="3067555"/>
            <a:ext cx="1906239" cy="190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A3F197-5456-4E03-A796-10EE57809CC1}"/>
              </a:ext>
            </a:extLst>
          </p:cNvPr>
          <p:cNvSpPr txBox="1"/>
          <p:nvPr/>
        </p:nvSpPr>
        <p:spPr>
          <a:xfrm>
            <a:off x="1910461" y="757288"/>
            <a:ext cx="7137764" cy="4222054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200" b="1" spc="16" dirty="0" err="1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Javob</a:t>
            </a:r>
            <a:r>
              <a:rPr lang="en-US" sz="3200" b="1" spc="16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algn="ctr" defTabSz="914298">
              <a:spcAft>
                <a:spcPts val="149"/>
              </a:spcAft>
              <a:defRPr/>
            </a:pPr>
            <a:r>
              <a:rPr lang="en-US" sz="29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Tirik</a:t>
            </a:r>
            <a:r>
              <a:rPr lang="en-US" sz="29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mavjudotlarning</a:t>
            </a:r>
            <a:r>
              <a:rPr lang="en-US" sz="2900" b="1" spc="16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</a:t>
            </a:r>
            <a:r>
              <a:rPr lang="en-US" sz="2900" b="1" spc="16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jarayonlarini</a:t>
            </a:r>
            <a:r>
              <a:rPr lang="en-US" sz="29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chuqur</a:t>
            </a:r>
            <a:r>
              <a:rPr lang="en-US" sz="2900" b="1" spc="16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o‘rganish</a:t>
            </a:r>
            <a:r>
              <a:rPr lang="en-US" sz="2900" b="1" spc="8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natijasida</a:t>
            </a:r>
            <a:r>
              <a:rPr lang="en-US" sz="29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kashf</a:t>
            </a:r>
            <a:r>
              <a:rPr lang="en-US" sz="2900" b="1" spc="8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29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29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bilimlardan</a:t>
            </a:r>
            <a:r>
              <a:rPr lang="en-US" sz="2900" b="1" spc="8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hamda</a:t>
            </a:r>
            <a:r>
              <a:rPr lang="en-US" sz="29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qoida-qonuniyatlardan</a:t>
            </a:r>
            <a:r>
              <a:rPr lang="en-US" sz="2900" b="1" spc="8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foydalanib</a:t>
            </a:r>
            <a:r>
              <a:rPr lang="en-US" sz="29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biologik</a:t>
            </a:r>
            <a:r>
              <a:rPr lang="en-US" sz="2900" b="1" spc="8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makro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molekulalar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ishtirokida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yaratilgan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2900" b="1" spc="16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texnologiya</a:t>
            </a:r>
            <a:r>
              <a:rPr lang="en-US" sz="29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2900" b="1" i="1" spc="16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biotexnologiya</a:t>
            </a:r>
            <a:r>
              <a:rPr lang="en-US" sz="29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00" b="1" spc="16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deb </a:t>
            </a:r>
            <a:r>
              <a:rPr lang="en-US" sz="29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29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29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29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387" y="954705"/>
            <a:ext cx="7493069" cy="2331793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to‘yimlilik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qilinmoqda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3EBB1-4319-4F29-90C7-1F965B0F6B35}"/>
              </a:ext>
            </a:extLst>
          </p:cNvPr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7D01549-9344-46A4-8A90-DDE90174D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 b="26786"/>
          <a:stretch/>
        </p:blipFill>
        <p:spPr bwMode="auto">
          <a:xfrm>
            <a:off x="6546726" y="2666094"/>
            <a:ext cx="2380520" cy="226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92B469-4346-4D06-81CF-C73ECC64F23A}"/>
              </a:ext>
            </a:extLst>
          </p:cNvPr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2DF4034-CB21-4E08-9502-A6EDB75FD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 b="26786"/>
          <a:stretch/>
        </p:blipFill>
        <p:spPr bwMode="auto">
          <a:xfrm>
            <a:off x="6628644" y="2450786"/>
            <a:ext cx="2298602" cy="241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EADCE6-326D-4B3E-AC67-A70A7B2DA178}"/>
              </a:ext>
            </a:extLst>
          </p:cNvPr>
          <p:cNvSpPr txBox="1"/>
          <p:nvPr/>
        </p:nvSpPr>
        <p:spPr>
          <a:xfrm>
            <a:off x="216754" y="878251"/>
            <a:ext cx="6411890" cy="3762954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aniqlashicha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unchalik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biotexnologik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algn="ctr"/>
            <a:r>
              <a:rPr lang="en-US" sz="2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9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US" sz="2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2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nondagi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oshishi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402" y="1447551"/>
            <a:ext cx="1021936" cy="63515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1561" y="1447435"/>
            <a:ext cx="1021936" cy="63515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/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xmlns="" id="{0F2F8F7D-2850-4FA3-9E41-05FF1E7E46C0}"/>
              </a:ext>
            </a:extLst>
          </p:cNvPr>
          <p:cNvSpPr/>
          <p:nvPr/>
        </p:nvSpPr>
        <p:spPr>
          <a:xfrm>
            <a:off x="1063608" y="999215"/>
            <a:ext cx="7016785" cy="376208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en-US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3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cells) 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5566" y="1163934"/>
            <a:ext cx="7016785" cy="317578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1998-yil  Amerika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Tomson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cells)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" y="3067555"/>
            <a:ext cx="1906239" cy="19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729" y="1362109"/>
            <a:ext cx="4993187" cy="2687201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defRPr/>
            </a:pPr>
            <a:r>
              <a:rPr lang="en-US" sz="3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Dori –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darmonlar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natijalarga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erishildi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476A27-C1F0-4E80-8283-6FC1A79F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16" y="1241144"/>
            <a:ext cx="3750351" cy="3507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8AB1A-5F0A-45B8-A688-4C3FDB81D83C}"/>
              </a:ext>
            </a:extLst>
          </p:cNvPr>
          <p:cNvSpPr txBox="1"/>
          <p:nvPr/>
        </p:nvSpPr>
        <p:spPr>
          <a:xfrm>
            <a:off x="341678" y="0"/>
            <a:ext cx="8802323" cy="879448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6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8D71A227-A1CC-46B5-88F5-BBADBF4EF886}"/>
              </a:ext>
            </a:extLst>
          </p:cNvPr>
          <p:cNvSpPr txBox="1">
            <a:spLocks/>
          </p:cNvSpPr>
          <p:nvPr/>
        </p:nvSpPr>
        <p:spPr>
          <a:xfrm>
            <a:off x="579692" y="1120179"/>
            <a:ext cx="7772906" cy="3386998"/>
          </a:xfrm>
          <a:prstGeom prst="rect">
            <a:avLst/>
          </a:prstGeom>
        </p:spPr>
        <p:txBody>
          <a:bodyPr lIns="145161" tIns="72581" rIns="145161" bIns="72581">
            <a:norm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298">
              <a:buClr>
                <a:srgbClr val="51C3CA"/>
              </a:buClr>
              <a:buNone/>
              <a:defRPr/>
            </a:pPr>
            <a:r>
              <a:rPr lang="en-US" sz="3200" b="1" spc="-1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en-US" sz="3200" b="1" spc="-1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298">
              <a:buClr>
                <a:srgbClr val="51C3CA"/>
              </a:buClr>
              <a:buNone/>
              <a:defRPr/>
            </a:pP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amonaviy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biotexnologik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muhandisligi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farmatsevtika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interferonlar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somatotropin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gepatitga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vaksina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ru-RU" sz="29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FA8E3AB-D00B-4496-BF9F-9B357678CE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548" y="90585"/>
            <a:ext cx="777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49"/>
              </a:spcAft>
              <a:defRPr/>
            </a:pPr>
            <a:r>
              <a:rPr lang="en-US" sz="4800" kern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4800" kern="0" spc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1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118586"/>
            <a:ext cx="8751380" cy="63515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2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32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32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897" y="1362108"/>
            <a:ext cx="4612609" cy="1039132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marL="272177" indent="-272177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33 - §.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143 – 144 –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636" y="2997299"/>
            <a:ext cx="5102166" cy="1039132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marL="272177" indent="-272177"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DC6521-F5EA-4F8F-86E3-88D7B259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6867"/>
          <a:stretch/>
        </p:blipFill>
        <p:spPr>
          <a:xfrm>
            <a:off x="6096000" y="2339216"/>
            <a:ext cx="2813642" cy="2409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A65E53FF-87CF-41EF-AF90-2010DC1BC9B7}"/>
              </a:ext>
            </a:extLst>
          </p:cNvPr>
          <p:cNvSpPr txBox="1">
            <a:spLocks/>
          </p:cNvSpPr>
          <p:nvPr/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O‘tilgan</a:t>
            </a:r>
            <a:r>
              <a:rPr lang="en-US" sz="3800" dirty="0"/>
              <a:t> </a:t>
            </a:r>
            <a:r>
              <a:rPr lang="en-US" sz="3800" dirty="0" err="1" smtClean="0"/>
              <a:t>mavzuni</a:t>
            </a:r>
            <a:r>
              <a:rPr lang="en-US" sz="3800" dirty="0" smtClean="0"/>
              <a:t> </a:t>
            </a:r>
            <a:r>
              <a:rPr lang="en-US" sz="3800" dirty="0" err="1" smtClean="0"/>
              <a:t>mustahkamlash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E9E1DEC8-87D8-4C4D-BA36-7A7106FA8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62628"/>
              </p:ext>
            </p:extLst>
          </p:nvPr>
        </p:nvGraphicFramePr>
        <p:xfrm>
          <a:off x="113380" y="1013058"/>
          <a:ext cx="8927246" cy="387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76">
                  <a:extLst>
                    <a:ext uri="{9D8B030D-6E8A-4147-A177-3AD203B41FA5}">
                      <a16:colId xmlns:a16="http://schemas.microsoft.com/office/drawing/2014/main" xmlns="" val="355516824"/>
                    </a:ext>
                  </a:extLst>
                </a:gridCol>
                <a:gridCol w="1540743">
                  <a:extLst>
                    <a:ext uri="{9D8B030D-6E8A-4147-A177-3AD203B41FA5}">
                      <a16:colId xmlns:a16="http://schemas.microsoft.com/office/drawing/2014/main" xmlns="" val="738373977"/>
                    </a:ext>
                  </a:extLst>
                </a:gridCol>
                <a:gridCol w="538957">
                  <a:extLst>
                    <a:ext uri="{9D8B030D-6E8A-4147-A177-3AD203B41FA5}">
                      <a16:colId xmlns:a16="http://schemas.microsoft.com/office/drawing/2014/main" xmlns="" val="3049383596"/>
                    </a:ext>
                  </a:extLst>
                </a:gridCol>
                <a:gridCol w="6235870">
                  <a:extLst>
                    <a:ext uri="{9D8B030D-6E8A-4147-A177-3AD203B41FA5}">
                      <a16:colId xmlns:a16="http://schemas.microsoft.com/office/drawing/2014/main" xmlns="" val="1221785720"/>
                    </a:ext>
                  </a:extLst>
                </a:gridCol>
              </a:tblGrid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Bakteriofaglar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tarkibida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nofaol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profag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tutgan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929011777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E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muhandisligi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Kasallik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qo‘zg‘atuvchi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009264305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Elektroforez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Mukakkab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jarayonlarni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boshqarishda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etadigan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23489824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Biotexnologiya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yig‘indisini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muvofiq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o‘zgartirilishi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316115567"/>
                  </a:ext>
                </a:extLst>
              </a:tr>
              <a:tr h="43547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Lizogen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Induksiya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profagning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ketishi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458244919"/>
                  </a:ext>
                </a:extLst>
              </a:tr>
              <a:tr h="387085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I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Shtamm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molakula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foydalanib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texnologiyasi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1488573226"/>
                  </a:ext>
                </a:extLst>
              </a:tr>
              <a:tr h="483857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Transduksiya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Molekulalarning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joylashtirilgan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ichida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kattaligiga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ajratish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4036684039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L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Transformatsiya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mansub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lekin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ayrim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qiluvchi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hujayralari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9160163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D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Genlar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oilasi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parazitlik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ularni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lizis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viruslar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2338325718"/>
                  </a:ext>
                </a:extLst>
              </a:tr>
              <a:tr h="4871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10B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Patogen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sharoitda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bo’lagining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2-organizm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molekulasi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tarkibiga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birikish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hodisasi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175" marR="145175" marT="72579" marB="72579"/>
                </a:tc>
                <a:extLst>
                  <a:ext uri="{0D108BD9-81ED-4DB2-BD59-A6C34878D82A}">
                    <a16:rowId xmlns:a16="http://schemas.microsoft.com/office/drawing/2014/main" xmlns="" val="327834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O‘tilgan</a:t>
            </a:r>
            <a:r>
              <a:rPr lang="en-US" sz="3800" dirty="0"/>
              <a:t> </a:t>
            </a:r>
            <a:r>
              <a:rPr lang="en-US" sz="3800" dirty="0" err="1" smtClean="0"/>
              <a:t>mavzuni</a:t>
            </a:r>
            <a:r>
              <a:rPr lang="en-US" sz="3800" dirty="0" smtClean="0"/>
              <a:t> </a:t>
            </a:r>
            <a:r>
              <a:rPr lang="en-US" sz="3800" dirty="0" err="1" smtClean="0"/>
              <a:t>mustahkamlash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757287"/>
            <a:ext cx="8819625" cy="4079659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</a:p>
          <a:p>
            <a:pPr indent="355600" algn="just">
              <a:spcAft>
                <a:spcPts val="953"/>
              </a:spcAft>
            </a:pP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rahbarligida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zigotasiga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genini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odatdagiga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transgen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A) J. H.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Hamidov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B) R. 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Muhamedov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D) Sh. S.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Azimova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E) O. S.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Sodiqov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O‘tilgan</a:t>
            </a:r>
            <a:r>
              <a:rPr lang="en-US" sz="3800" dirty="0"/>
              <a:t> </a:t>
            </a:r>
            <a:r>
              <a:rPr lang="en-US" sz="3800" dirty="0" err="1" smtClean="0"/>
              <a:t>mavzuni</a:t>
            </a:r>
            <a:r>
              <a:rPr lang="en-US" sz="3800" dirty="0" smtClean="0"/>
              <a:t> </a:t>
            </a:r>
            <a:r>
              <a:rPr lang="en-US" sz="3800" dirty="0" err="1" smtClean="0"/>
              <a:t>mustahkamlash</a:t>
            </a: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DACEEA-3F62-4F91-96DE-B2F6AFF9B774}"/>
              </a:ext>
            </a:extLst>
          </p:cNvPr>
          <p:cNvSpPr/>
          <p:nvPr/>
        </p:nvSpPr>
        <p:spPr>
          <a:xfrm>
            <a:off x="188145" y="757287"/>
            <a:ext cx="8860080" cy="4250663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</a:p>
          <a:p>
            <a:pPr indent="533400" algn="just"/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1977-yili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muhandis-ligini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klonlarini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biotexnologiyasi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chiqildi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A)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Yan  </a:t>
            </a:r>
            <a:r>
              <a:rPr lang="en-US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Vilmut</a:t>
            </a:r>
            <a:endParaRPr lang="en-US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B)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Sezar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Milshteyn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D) 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Jorj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Keler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E)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Gyordon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3E7354-AA20-4257-B0CE-365B8968A60E}"/>
              </a:ext>
            </a:extLst>
          </p:cNvPr>
          <p:cNvSpPr/>
          <p:nvPr/>
        </p:nvSpPr>
        <p:spPr>
          <a:xfrm>
            <a:off x="113381" y="831377"/>
            <a:ext cx="9030619" cy="399378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Test</a:t>
            </a:r>
          </a:p>
          <a:p>
            <a:pPr indent="444500" algn="just">
              <a:spcAft>
                <a:spcPts val="600"/>
              </a:spcAft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antitana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limfotsit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uchramaydigan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gibrid</a:t>
            </a:r>
            <a:r>
              <a:rPr lang="en-US" sz="25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5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1952 –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Jinder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F. Lederberg</a:t>
            </a: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B)  1944 –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Eyveri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Makleod</a:t>
            </a:r>
            <a:endParaRPr lang="en-US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D)  1946 –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F. Lederberg 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O. Tatum</a:t>
            </a:r>
          </a:p>
          <a:p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E)  1975 –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Keler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S. </a:t>
            </a:r>
            <a:r>
              <a:rPr lang="en-U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Milshteyn</a:t>
            </a:r>
            <a:endParaRPr lang="ru-RU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A2A7CE63-4A1B-422C-BF55-FA6107612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79" y="123627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O‘tilgan</a:t>
            </a:r>
            <a:r>
              <a:rPr lang="en-US" sz="3800" dirty="0"/>
              <a:t> </a:t>
            </a:r>
            <a:r>
              <a:rPr lang="en-US" sz="3800" dirty="0" err="1" smtClean="0"/>
              <a:t>mavzuni</a:t>
            </a:r>
            <a:r>
              <a:rPr lang="en-US" sz="3800" dirty="0" smtClean="0"/>
              <a:t> </a:t>
            </a:r>
            <a:r>
              <a:rPr lang="en-US" sz="3800" dirty="0" err="1" smtClean="0"/>
              <a:t>mustahkamlash</a:t>
            </a:r>
            <a:r>
              <a:rPr lang="en-US" sz="3800" dirty="0" smtClean="0"/>
              <a:t>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548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41" y="13985"/>
            <a:ext cx="8802918" cy="76509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800" dirty="0" err="1"/>
              <a:t>Dars</a:t>
            </a:r>
            <a:r>
              <a:rPr lang="en-US" sz="4800" dirty="0"/>
              <a:t> </a:t>
            </a:r>
            <a:r>
              <a:rPr lang="en-US" sz="4800" dirty="0" err="1" smtClean="0"/>
              <a:t>rejasi</a:t>
            </a:r>
            <a:endParaRPr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847050" y="1308525"/>
            <a:ext cx="5806994" cy="53744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b="1" kern="0" dirty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216755" y="1243777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16755" y="2398025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050" y="3416346"/>
            <a:ext cx="5323078" cy="94866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2500" b="1" kern="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Biotexnologiya</a:t>
            </a:r>
            <a:r>
              <a:rPr lang="en-US" sz="25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kern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500" b="1" kern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spcAft>
                <a:spcPts val="149"/>
              </a:spcAft>
              <a:defRPr/>
            </a:pPr>
            <a:r>
              <a:rPr lang="en-US" sz="2500" b="1" kern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yutuqlari</a:t>
            </a:r>
            <a:endParaRPr lang="en-US" sz="25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216755" y="3552274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070" y="2467367"/>
            <a:ext cx="4718183" cy="53744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2500" b="1" kern="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Zamonaviy</a:t>
            </a:r>
            <a:r>
              <a:rPr lang="en-US" sz="2500" b="1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kern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biotexnologiya</a:t>
            </a:r>
            <a:endParaRPr lang="en-US" sz="25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\Рабочий стол\Новая папка\Новая папка\1374411649general_pages_napravlenie_podgotovki_240700_62_biotexnologiya.jpg">
            <a:extLst>
              <a:ext uri="{FF2B5EF4-FFF2-40B4-BE49-F238E27FC236}">
                <a16:creationId xmlns:a16="http://schemas.microsoft.com/office/drawing/2014/main" xmlns="" id="{2256FF3C-9892-4358-9B61-A91AF27A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616" y="1308525"/>
            <a:ext cx="2923231" cy="299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Biotexnologiya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04" y="935805"/>
            <a:ext cx="5081120" cy="405523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Tirik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mavjudotlarning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hayot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jarayonlarini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chuqur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o‘rganish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natijasida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kashf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etilgan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bilimlardan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hamda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qoida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—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qonuniyatlardan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foydalanib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biologik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8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makro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molekulalar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organizmlar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ishtirokida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yaratilgan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har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qanday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texnologiya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500" b="1" i="1" spc="16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biotexnologiya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2500" b="1" spc="16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2500" b="1" spc="16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2500" b="1" spc="8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25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User\Рабочий стол\Новая папка\Новая папка\front-z-700.jpg">
            <a:extLst>
              <a:ext uri="{FF2B5EF4-FFF2-40B4-BE49-F238E27FC236}">
                <a16:creationId xmlns:a16="http://schemas.microsoft.com/office/drawing/2014/main" xmlns="" id="{E91A52C2-2933-4690-943C-AF278186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938" y="999215"/>
            <a:ext cx="3967105" cy="385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6303068" y="1726857"/>
            <a:ext cx="506469" cy="45142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7703" y="171249"/>
            <a:ext cx="8733651" cy="61317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An’anaviy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biotexnologiya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78B7A6-968B-4DB0-BB70-6908172C6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3155"/>
          <a:stretch/>
        </p:blipFill>
        <p:spPr>
          <a:xfrm>
            <a:off x="2515357" y="3055608"/>
            <a:ext cx="2540562" cy="185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190B2AE-2047-47D6-9501-2A59A667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582" y="984775"/>
            <a:ext cx="1935663" cy="1828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A8DA08-1372-4238-8605-D21B087AE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38" r="32729"/>
          <a:stretch/>
        </p:blipFill>
        <p:spPr>
          <a:xfrm>
            <a:off x="5418854" y="2661213"/>
            <a:ext cx="751513" cy="232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F83698-1606-4E92-A58E-2023E6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3" t="20432" r="19690" b="6398"/>
          <a:stretch/>
        </p:blipFill>
        <p:spPr>
          <a:xfrm>
            <a:off x="216754" y="3055608"/>
            <a:ext cx="1951614" cy="185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E4B57D-A06B-47DF-84EE-3DF07D42D4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83" t="18561" r="34727" b="7642"/>
          <a:stretch/>
        </p:blipFill>
        <p:spPr>
          <a:xfrm>
            <a:off x="6507665" y="3055608"/>
            <a:ext cx="2419581" cy="185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xmlns="" id="{EE3B0E0F-74B8-4F08-8CC5-73186D7AA373}"/>
              </a:ext>
            </a:extLst>
          </p:cNvPr>
          <p:cNvSpPr txBox="1">
            <a:spLocks/>
          </p:cNvSpPr>
          <p:nvPr/>
        </p:nvSpPr>
        <p:spPr>
          <a:xfrm>
            <a:off x="95775" y="878252"/>
            <a:ext cx="6895806" cy="1979621"/>
          </a:xfrm>
          <a:prstGeom prst="rect">
            <a:avLst/>
          </a:prstGeom>
        </p:spPr>
        <p:txBody>
          <a:bodyPr lIns="145161" tIns="72581" rIns="145161" bIns="72581">
            <a:noAutofit/>
          </a:bodyPr>
          <a:lstStyle>
            <a:lvl1pPr marL="107988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45" kern="800" spc="-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976" indent="-108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964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952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940" indent="-107988" algn="l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756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823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791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759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726" indent="-143984" algn="l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23386" algn="ctr"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zamonlardan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ongsiz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qatiq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spirt,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sharbatlaridan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texnologiyasidan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154713</TotalTime>
  <Words>1171</Words>
  <Application>Microsoft Office PowerPoint</Application>
  <PresentationFormat>Экран (16:9)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   BIOLOGIYA</vt:lpstr>
      <vt:lpstr>O‘tilgan mavzuni mustahkamlash </vt:lpstr>
      <vt:lpstr>Презентация PowerPoint</vt:lpstr>
      <vt:lpstr>O‘tilgan mavzuni mustahkamlash </vt:lpstr>
      <vt:lpstr>O‘tilgan mavzuni mustahkamlash </vt:lpstr>
      <vt:lpstr>O‘tilgan mavzuni mustahkamlash </vt:lpstr>
      <vt:lpstr>Dars rejasi</vt:lpstr>
      <vt:lpstr>Biotexnologiya </vt:lpstr>
      <vt:lpstr>An’anaviy biotexnologiya </vt:lpstr>
      <vt:lpstr>An’anaviy biotexnologiya </vt:lpstr>
      <vt:lpstr>Zamonaviy biotexnologiya</vt:lpstr>
      <vt:lpstr>Zamonaviy biotexnologiya</vt:lpstr>
      <vt:lpstr>Masalan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Mustahkamlash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1732</cp:revision>
  <dcterms:created xsi:type="dcterms:W3CDTF">2014-10-08T23:03:32Z</dcterms:created>
  <dcterms:modified xsi:type="dcterms:W3CDTF">2021-01-15T09:40:49Z</dcterms:modified>
</cp:coreProperties>
</file>