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36"/>
  </p:notesMasterIdLst>
  <p:sldIdLst>
    <p:sldId id="1356" r:id="rId4"/>
    <p:sldId id="1440" r:id="rId5"/>
    <p:sldId id="1439" r:id="rId6"/>
    <p:sldId id="1433" r:id="rId7"/>
    <p:sldId id="1366" r:id="rId8"/>
    <p:sldId id="1422" r:id="rId9"/>
    <p:sldId id="1421" r:id="rId10"/>
    <p:sldId id="1434" r:id="rId11"/>
    <p:sldId id="1423" r:id="rId12"/>
    <p:sldId id="1402" r:id="rId13"/>
    <p:sldId id="262" r:id="rId14"/>
    <p:sldId id="1414" r:id="rId15"/>
    <p:sldId id="1430" r:id="rId16"/>
    <p:sldId id="1431" r:id="rId17"/>
    <p:sldId id="1432" r:id="rId18"/>
    <p:sldId id="1418" r:id="rId19"/>
    <p:sldId id="1363" r:id="rId20"/>
    <p:sldId id="1415" r:id="rId21"/>
    <p:sldId id="1416" r:id="rId22"/>
    <p:sldId id="1417" r:id="rId23"/>
    <p:sldId id="1419" r:id="rId24"/>
    <p:sldId id="1438" r:id="rId25"/>
    <p:sldId id="1437" r:id="rId26"/>
    <p:sldId id="1357" r:id="rId27"/>
    <p:sldId id="1420" r:id="rId28"/>
    <p:sldId id="1425" r:id="rId29"/>
    <p:sldId id="1427" r:id="rId30"/>
    <p:sldId id="1435" r:id="rId31"/>
    <p:sldId id="1436" r:id="rId32"/>
    <p:sldId id="1426" r:id="rId33"/>
    <p:sldId id="1428" r:id="rId34"/>
    <p:sldId id="1429" r:id="rId3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40"/>
            <p14:sldId id="1439"/>
            <p14:sldId id="1433"/>
            <p14:sldId id="1366"/>
            <p14:sldId id="1422"/>
            <p14:sldId id="1421"/>
            <p14:sldId id="1434"/>
            <p14:sldId id="1423"/>
            <p14:sldId id="1402"/>
            <p14:sldId id="262"/>
            <p14:sldId id="1414"/>
            <p14:sldId id="1430"/>
            <p14:sldId id="1431"/>
            <p14:sldId id="1432"/>
            <p14:sldId id="1418"/>
            <p14:sldId id="1363"/>
            <p14:sldId id="1415"/>
            <p14:sldId id="1416"/>
            <p14:sldId id="1417"/>
            <p14:sldId id="1419"/>
            <p14:sldId id="1438"/>
            <p14:sldId id="1437"/>
            <p14:sldId id="1357"/>
            <p14:sldId id="1420"/>
            <p14:sldId id="1425"/>
            <p14:sldId id="1427"/>
            <p14:sldId id="1435"/>
            <p14:sldId id="1436"/>
            <p14:sldId id="1426"/>
            <p14:sldId id="1428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13506"/>
    <a:srgbClr val="328682"/>
    <a:srgbClr val="000000"/>
    <a:srgbClr val="DDDDDD"/>
    <a:srgbClr val="B2B2B2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291" autoAdjust="0"/>
  </p:normalViewPr>
  <p:slideViewPr>
    <p:cSldViewPr snapToObjects="1">
      <p:cViewPr varScale="1">
        <p:scale>
          <a:sx n="137" d="100"/>
          <a:sy n="137" d="100"/>
        </p:scale>
        <p:origin x="114" y="30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mc:AlternateContent xmlns:mc="http://schemas.openxmlformats.org/markup-compatibility/2006" xmlns:p14="http://schemas.microsoft.com/office/powerpoint/2010/main">
    <mc:Choice Requires="p14">
      <p:transition spd="slow" p14:dur="59000" advTm="0"/>
    </mc:Choice>
    <mc:Fallback xmlns="">
      <p:transition spd="slow" advTm="0"/>
    </mc:Fallback>
  </mc:AlternateConten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34945" y="1299750"/>
            <a:ext cx="4687979" cy="1768412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8387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387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=""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79925" y="227771"/>
            <a:ext cx="990600" cy="48895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79925" y="227771"/>
            <a:ext cx="990600" cy="48180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327526" y="248656"/>
            <a:ext cx="1295398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uz-Latn-UZ" sz="2247" b="1" spc="1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uz-Latn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ransition spd="slow" advTm="16025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/>
              <a:t>Dars</a:t>
            </a:r>
            <a:r>
              <a:rPr lang="en-US" sz="2800" dirty="0"/>
              <a:t> </a:t>
            </a:r>
            <a:r>
              <a:rPr lang="en-US" sz="2800" dirty="0" err="1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5875" y="1185684"/>
            <a:ext cx="284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cap="all" spc="-47" dirty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000" b="1" i="0" u="none" strike="noStrike" kern="0" cap="all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000" b="1" i="0" u="none" strike="noStrike" kern="0" cap="all" spc="-47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4989" y="716923"/>
            <a:ext cx="230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muhandisligi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fermentlari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0" name="Straight Connector 9"/>
          <p:cNvCxnSpPr/>
          <p:nvPr/>
        </p:nvCxnSpPr>
        <p:spPr>
          <a:xfrm>
            <a:off x="2651125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2879725" y="78350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911722" y="162004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5408" y="2382044"/>
            <a:ext cx="230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Restriktazalar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Oval 13"/>
          <p:cNvSpPr/>
          <p:nvPr/>
        </p:nvSpPr>
        <p:spPr>
          <a:xfrm>
            <a:off x="2955925" y="241404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4894" y="1543844"/>
            <a:ext cx="2305342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Polimerazalar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Ligazalar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ransition spd="slow" advTm="24096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Gen </a:t>
            </a:r>
            <a:r>
              <a:rPr lang="en-US" sz="2800" dirty="0" err="1">
                <a:solidFill>
                  <a:schemeClr val="tx1"/>
                </a:solidFill>
              </a:rPr>
              <a:t>muhandisligi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170" y="629444"/>
            <a:ext cx="5638800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9388" algn="just" defTabSz="575936">
              <a:spcAft>
                <a:spcPts val="94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spetsifik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uchma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biriktiruvchi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 defTabSz="575936">
              <a:spcAft>
                <a:spcPts val="94"/>
              </a:spcAft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elektroforez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usulidan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54E4F4E-76C1-4CB4-9FF3-C8483F02C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230" b="50000"/>
          <a:stretch/>
        </p:blipFill>
        <p:spPr>
          <a:xfrm>
            <a:off x="2193925" y="2036546"/>
            <a:ext cx="1646564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1722">
        <p14:warp dir="in"/>
      </p:transition>
    </mc:Choice>
    <mc:Fallback xmlns="">
      <p:transition spd="slow" advTm="31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83307" y="101045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Gen </a:t>
            </a:r>
            <a:r>
              <a:rPr lang="en-US" sz="2800" dirty="0" err="1">
                <a:solidFill>
                  <a:schemeClr val="tx1"/>
                </a:solidFill>
              </a:rPr>
              <a:t>muhandisligi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1525" y="705644"/>
            <a:ext cx="358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tajribalarni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ketliklarni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5479E9-E888-494E-8D83-8140D78C8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61" t="-2813"/>
          <a:stretch/>
        </p:blipFill>
        <p:spPr>
          <a:xfrm>
            <a:off x="136525" y="558721"/>
            <a:ext cx="1828800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088">
        <p14:prism isContent="1"/>
      </p:transition>
    </mc:Choice>
    <mc:Fallback xmlns="">
      <p:transition spd="slow" advTm="230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0" y="86123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Gen </a:t>
            </a:r>
            <a:r>
              <a:rPr lang="en-US" sz="2800" dirty="0" err="1">
                <a:solidFill>
                  <a:schemeClr val="tx1"/>
                </a:solidFill>
              </a:rPr>
              <a:t>muhandisligi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725" y="629444"/>
            <a:ext cx="5500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matritsa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sintezlovchi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ulovchi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strukturasini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2530">
        <p14:ferris dir="l"/>
      </p:transition>
    </mc:Choice>
    <mc:Fallback xmlns="">
      <p:transition spd="slow" advTm="325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Polimerazalar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3B15B4-1B33-4091-A214-11EB9257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25" y="629443"/>
            <a:ext cx="2253712" cy="243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2FE229-BB08-44C0-BDAA-17AA4C0BCA05}"/>
              </a:ext>
            </a:extLst>
          </p:cNvPr>
          <p:cNvSpPr txBox="1"/>
          <p:nvPr/>
        </p:nvSpPr>
        <p:spPr>
          <a:xfrm>
            <a:off x="60325" y="690998"/>
            <a:ext cx="3221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fermentlardan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polimeraza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ferment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1958-yilda  </a:t>
            </a:r>
            <a:r>
              <a:rPr lang="en-US" sz="1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  </a:t>
            </a:r>
            <a:r>
              <a:rPr lang="en-US" sz="18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Korenberg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22669">
        <p15:prstTrans prst="pageCurlDouble"/>
      </p:transition>
    </mc:Choice>
    <mc:Fallback xmlns="">
      <p:transition spd="slow" advTm="22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DNK  </a:t>
            </a:r>
            <a:r>
              <a:rPr lang="en-US" sz="2400" dirty="0" err="1">
                <a:solidFill>
                  <a:schemeClr val="tx1"/>
                </a:solidFill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</a:rPr>
              <a:t>olimerazalar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9725" y="695226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polimeraza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Esherichia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coli  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tayoqchasi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bakteriyasi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dan 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600" dirty="0">
                <a:solidFill>
                  <a:srgbClr val="002060"/>
                </a:solidFill>
                <a:highlight>
                  <a:srgbClr val="FFFFFF"/>
                </a:highlight>
              </a:rPr>
              <a:t>.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00206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7B49BA-6E3B-4709-A634-CCCE23716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" r="7754" b="6452"/>
          <a:stretch/>
        </p:blipFill>
        <p:spPr>
          <a:xfrm>
            <a:off x="212725" y="629445"/>
            <a:ext cx="2438400" cy="2057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58ED4B-8A81-4FDD-ACBA-2B85803861EF}"/>
              </a:ext>
            </a:extLst>
          </p:cNvPr>
          <p:cNvSpPr txBox="1"/>
          <p:nvPr/>
        </p:nvSpPr>
        <p:spPr>
          <a:xfrm>
            <a:off x="3073673" y="2149642"/>
            <a:ext cx="227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Esherichia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coli 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tayoqchasi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bakteriyasi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1786">
        <p15:prstTrans prst="prestige"/>
      </p:transition>
    </mc:Choice>
    <mc:Fallback xmlns="">
      <p:transition spd="slow" advTm="11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Polimerazalar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382857D-6CF2-4726-974B-0FFC436A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14079"/>
            <a:ext cx="5500987" cy="1471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99995E0B-45EE-446B-BB84-78F7CA2453A4}"/>
              </a:ext>
            </a:extLst>
          </p:cNvPr>
          <p:cNvSpPr/>
          <p:nvPr/>
        </p:nvSpPr>
        <p:spPr>
          <a:xfrm>
            <a:off x="0" y="2128381"/>
            <a:ext cx="5699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biriktirish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reduplikatsiya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fermentdan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gen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sintezlashda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p:transition spd="slow" advTm="20673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38" y="96014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Revertazalar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4325" y="705644"/>
            <a:ext cx="4038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RNK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rivojlanayotganda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zanjirli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xo‘jayin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genomiga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RNK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matritsa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sintezlay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virusning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highlight>
                  <a:srgbClr val="32868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transkriptaza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revertazalar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ru-RU" sz="15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148917-0C47-4E89-9A3E-C99AD66C7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6" r="9303"/>
          <a:stretch/>
        </p:blipFill>
        <p:spPr>
          <a:xfrm>
            <a:off x="136525" y="553244"/>
            <a:ext cx="1143000" cy="2274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C94CF3-CACE-4021-8B89-6FEBECB9D739}"/>
              </a:ext>
            </a:extLst>
          </p:cNvPr>
          <p:cNvSpPr txBox="1"/>
          <p:nvPr/>
        </p:nvSpPr>
        <p:spPr>
          <a:xfrm>
            <a:off x="288925" y="2805490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9463">
        <p14:vortex dir="r"/>
      </p:transition>
    </mc:Choice>
    <mc:Fallback xmlns="">
      <p:transition spd="slow" advTm="394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Ligazalar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331" y="705644"/>
            <a:ext cx="2812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Rekombinatsiya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ulashdan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iboratdir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fosfodiefir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bajaruvchi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ferment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ligaza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yopishqoq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tumtoq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biriktiradi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BD3E31-D37B-4B08-97E4-E648EBAE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825" y="629444"/>
            <a:ext cx="272658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4998">
        <p14:shred/>
      </p:transition>
    </mc:Choice>
    <mc:Fallback xmlns="">
      <p:transition spd="slow" advTm="34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Restriktazalar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366" y="553244"/>
            <a:ext cx="5371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gen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endonukleazalar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tashqaridan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darhol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B79742-92F6-4888-86BF-6042E56E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1772444"/>
            <a:ext cx="3124200" cy="1295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717925" y="2062641"/>
            <a:ext cx="1103552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1649">
        <p15:prstTrans prst="prestige"/>
      </p:transition>
    </mc:Choice>
    <mc:Fallback xmlns="">
      <p:transition spd="slow" advTm="316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66775"/>
              </p:ext>
            </p:extLst>
          </p:nvPr>
        </p:nvGraphicFramePr>
        <p:xfrm>
          <a:off x="139879" y="553244"/>
          <a:ext cx="5512154" cy="264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46">
                  <a:extLst>
                    <a:ext uri="{9D8B030D-6E8A-4147-A177-3AD203B41FA5}">
                      <a16:colId xmlns="" xmlns:a16="http://schemas.microsoft.com/office/drawing/2014/main" val="1151866904"/>
                    </a:ext>
                  </a:extLst>
                </a:gridCol>
                <a:gridCol w="3686708">
                  <a:extLst>
                    <a:ext uri="{9D8B030D-6E8A-4147-A177-3AD203B41FA5}">
                      <a16:colId xmlns="" xmlns:a16="http://schemas.microsoft.com/office/drawing/2014/main" val="2170143725"/>
                    </a:ext>
                  </a:extLst>
                </a:gridCol>
              </a:tblGrid>
              <a:tr h="7674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Genetik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injeneriya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usullari</a:t>
                      </a:r>
                      <a:r>
                        <a:rPr lang="en-US" sz="1600" dirty="0"/>
                        <a:t>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tomonidan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kashf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qilingan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1783194"/>
                  </a:ext>
                </a:extLst>
              </a:tr>
              <a:tr h="57619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8895298"/>
                  </a:ext>
                </a:extLst>
              </a:tr>
              <a:tr h="623591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Transduksiya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1409194"/>
                  </a:ext>
                </a:extLst>
              </a:tr>
              <a:tr h="623591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Konyugatsiya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6353377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="" xmlns:a16="http://schemas.microsoft.com/office/drawing/2014/main" id="{AC3006EB-190C-4757-A3BD-9C1AF1330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O‘tilgan</a:t>
            </a:r>
            <a:r>
              <a:rPr lang="en-US" sz="2000" dirty="0"/>
              <a:t>  </a:t>
            </a:r>
            <a:r>
              <a:rPr lang="en-US" sz="2000" dirty="0" err="1"/>
              <a:t>mavzuni</a:t>
            </a:r>
            <a:r>
              <a:rPr lang="en-US" sz="2000" dirty="0"/>
              <a:t> 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22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0361">
        <p15:prstTrans prst="pageCurlDouble"/>
      </p:transition>
    </mc:Choice>
    <mc:Fallback xmlns="">
      <p:transition spd="slow" advTm="30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Restriktazalar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7E44FD-C6ED-4492-9144-B12E3E873DF5}"/>
              </a:ext>
            </a:extLst>
          </p:cNvPr>
          <p:cNvSpPr txBox="1"/>
          <p:nvPr/>
        </p:nvSpPr>
        <p:spPr>
          <a:xfrm>
            <a:off x="3032125" y="1162844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A53898D-24B1-42F6-A684-5E180A9C53BA}"/>
              </a:ext>
            </a:extLst>
          </p:cNvPr>
          <p:cNvSpPr/>
          <p:nvPr/>
        </p:nvSpPr>
        <p:spPr>
          <a:xfrm>
            <a:off x="60325" y="512554"/>
            <a:ext cx="3565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endonukleazalarning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ketliklari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restriksiya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saytlari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kesadigan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parchalaydigan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6 ta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ketligini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to‘mtoq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yopishqoq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DNK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639C8E4-FF27-46F9-ADD9-86979757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6" t="43532" r="41639" b="38831"/>
          <a:stretch/>
        </p:blipFill>
        <p:spPr>
          <a:xfrm>
            <a:off x="3565525" y="629444"/>
            <a:ext cx="207888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4576">
        <p15:prstTrans prst="curtains"/>
      </p:transition>
    </mc:Choice>
    <mc:Fallback xmlns="">
      <p:transition spd="slow" advTm="34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Restriktazalar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036" y="629444"/>
            <a:ext cx="54813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nomlashda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ferment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turning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belgilaridan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500" b="1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yopishqoq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kesuvchi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EcoRI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Bam </a:t>
            </a:r>
            <a: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HI),</a:t>
            </a:r>
            <a:endParaRPr lang="en-US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500" b="1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tumtoq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kesuvchi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III)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kungacha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o‘rganilgan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3640">
        <p14:prism isContent="1" isInverted="1"/>
      </p:transition>
    </mc:Choice>
    <mc:Fallback xmlns="">
      <p:transition spd="slow" advTm="43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Restriktaza</a:t>
            </a: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i="1" dirty="0" err="1">
                <a:solidFill>
                  <a:schemeClr val="tx1"/>
                </a:solidFill>
              </a:rPr>
              <a:t>EcoR</a:t>
            </a:r>
            <a:r>
              <a:rPr lang="en-US" sz="2800" i="1" dirty="0">
                <a:solidFill>
                  <a:schemeClr val="tx1"/>
                </a:solidFill>
              </a:rPr>
              <a:t> I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C2BE4C-809D-46C9-B177-EE6D5716D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6" b="29166"/>
          <a:stretch/>
        </p:blipFill>
        <p:spPr>
          <a:xfrm>
            <a:off x="136525" y="629444"/>
            <a:ext cx="2823218" cy="1183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50A6D7-EDAE-4F0F-B83A-37ED79686C55}"/>
              </a:ext>
            </a:extLst>
          </p:cNvPr>
          <p:cNvSpPr txBox="1"/>
          <p:nvPr/>
        </p:nvSpPr>
        <p:spPr>
          <a:xfrm>
            <a:off x="3032125" y="705644"/>
            <a:ext cx="252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EcoRI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restriktazalari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DNK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molekulasidagi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qo‘shaloq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zanjimi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yopishqoq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uchlar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hosil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qilib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kesadi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Guanin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va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Adenin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orasidagi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highlight>
                  <a:srgbClr val="00FFFF"/>
                </a:highlight>
              </a:rPr>
              <a:t>fosfodiefir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bog‘larni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highlight>
                  <a:srgbClr val="00FFFF"/>
                </a:highlight>
              </a:rPr>
              <a:t>A=T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orasidagi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vodorod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bog‘larni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uzadi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600" b="1" kern="0" spc="-33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6" name="Прямоугольник 83">
            <a:extLst>
              <a:ext uri="{FF2B5EF4-FFF2-40B4-BE49-F238E27FC236}">
                <a16:creationId xmlns="" xmlns:a16="http://schemas.microsoft.com/office/drawing/2014/main" id="{5DC36C30-F041-41BC-BF98-DA6C3C55236C}"/>
              </a:ext>
            </a:extLst>
          </p:cNvPr>
          <p:cNvSpPr/>
          <p:nvPr/>
        </p:nvSpPr>
        <p:spPr>
          <a:xfrm>
            <a:off x="207045" y="1883914"/>
            <a:ext cx="2520280" cy="118393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EcoRI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restriktazasi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tanib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kesadigan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nukleotidlar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izchilligi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Jami 2 ta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fosfodiefir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8ta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vodorod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bog‘larni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kesadi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87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2444">
        <p15:prstTrans prst="pageCurlDouble"/>
      </p:transition>
    </mc:Choice>
    <mc:Fallback xmlns="">
      <p:transition spd="slow" advTm="424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9844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Restriktaza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Bam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HI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196494-5738-450F-8680-9DBF03CD3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9" t="33527" r="50000" b="42940"/>
          <a:stretch/>
        </p:blipFill>
        <p:spPr>
          <a:xfrm>
            <a:off x="136524" y="553244"/>
            <a:ext cx="2727921" cy="129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2E881E-05B5-4B19-A9C0-7A8314E9ABCA}"/>
              </a:ext>
            </a:extLst>
          </p:cNvPr>
          <p:cNvSpPr txBox="1"/>
          <p:nvPr/>
        </p:nvSpPr>
        <p:spPr>
          <a:xfrm>
            <a:off x="2895005" y="688117"/>
            <a:ext cx="2880320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 HI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molekulasidagi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qo‘shaloq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yopishqoq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kesadi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Guanin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Guanin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fosfodiefir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575936">
              <a:spcAft>
                <a:spcPts val="94"/>
              </a:spcAft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   C  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A=T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bog‘larni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uzadi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kern="0" spc="-33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594AC9-870D-4136-8532-F10CB93AA691}"/>
              </a:ext>
            </a:extLst>
          </p:cNvPr>
          <p:cNvSpPr txBox="1"/>
          <p:nvPr/>
        </p:nvSpPr>
        <p:spPr>
          <a:xfrm rot="5400000">
            <a:off x="3117627" y="2182074"/>
            <a:ext cx="32412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III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83">
            <a:extLst>
              <a:ext uri="{FF2B5EF4-FFF2-40B4-BE49-F238E27FC236}">
                <a16:creationId xmlns="" xmlns:a16="http://schemas.microsoft.com/office/drawing/2014/main" id="{B7290CAB-ECC1-4413-8DEA-B1D4072899F5}"/>
              </a:ext>
            </a:extLst>
          </p:cNvPr>
          <p:cNvSpPr/>
          <p:nvPr/>
        </p:nvSpPr>
        <p:spPr>
          <a:xfrm>
            <a:off x="136526" y="1924844"/>
            <a:ext cx="2514599" cy="113534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Bam HI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restriktazasi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tanib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kesadigan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nukleotidlar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izchilligi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Jami 2 ta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fosfodiefir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10 ta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vodorod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bog‘larni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kesadi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00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7837">
        <p15:prstTrans prst="pageCurlDouble"/>
      </p:transition>
    </mc:Choice>
    <mc:Fallback xmlns="">
      <p:transition spd="slow" advTm="378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=""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=""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=""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15042" y="107876"/>
            <a:ext cx="558408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Restriktaza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Hpa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I </a:t>
            </a:r>
            <a:r>
              <a:rPr lang="en-US" sz="2400" i="1" dirty="0" err="1" smtClean="0">
                <a:solidFill>
                  <a:schemeClr val="tx1"/>
                </a:solidFill>
              </a:rPr>
              <a:t>va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Hae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III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1DE0DD-4BC1-4450-9729-70B1118AF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1" b="31704"/>
          <a:stretch/>
        </p:blipFill>
        <p:spPr>
          <a:xfrm>
            <a:off x="136525" y="659561"/>
            <a:ext cx="2514600" cy="1036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E52909-E427-4F91-8839-B42F4E0BC347}"/>
              </a:ext>
            </a:extLst>
          </p:cNvPr>
          <p:cNvSpPr txBox="1"/>
          <p:nvPr/>
        </p:nvSpPr>
        <p:spPr>
          <a:xfrm>
            <a:off x="2727325" y="827693"/>
            <a:ext cx="3011314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qaychi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defTabSz="575936">
              <a:spcAft>
                <a:spcPts val="94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600" b="1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restriktazalari</a:t>
            </a:r>
            <a:r>
              <a:rPr lang="en-US" sz="1600" b="1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Timin</a:t>
            </a:r>
            <a:r>
              <a:rPr lang="en-US" sz="1600" b="1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en-US" sz="1600" b="1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600" b="1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defTabSz="575936">
              <a:spcAft>
                <a:spcPts val="94"/>
              </a:spcAft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Hae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restriktazalari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Guanin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Sitozin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fosfodiefir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bog‘larni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uzadi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kern="0" spc="-33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74686CF-F25B-4002-871C-E1B4B3F92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86" t="61766" r="53969" b="17055"/>
          <a:stretch/>
        </p:blipFill>
        <p:spPr>
          <a:xfrm>
            <a:off x="212725" y="2153444"/>
            <a:ext cx="2133600" cy="762000"/>
          </a:xfrm>
          <a:prstGeom prst="rect">
            <a:avLst/>
          </a:prstGeom>
        </p:spPr>
      </p:pic>
      <p:sp>
        <p:nvSpPr>
          <p:cNvPr id="12" name="Прямоугольник 120">
            <a:extLst>
              <a:ext uri="{FF2B5EF4-FFF2-40B4-BE49-F238E27FC236}">
                <a16:creationId xmlns="" xmlns:a16="http://schemas.microsoft.com/office/drawing/2014/main" id="{C6D8AB9C-33F7-4E93-9E10-48D6F6D41282}"/>
              </a:ext>
            </a:extLst>
          </p:cNvPr>
          <p:cNvSpPr/>
          <p:nvPr/>
        </p:nvSpPr>
        <p:spPr>
          <a:xfrm>
            <a:off x="441325" y="2867045"/>
            <a:ext cx="1648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Hae</a:t>
            </a:r>
            <a:r>
              <a:rPr lang="en-US" sz="1200" b="1" dirty="0">
                <a:solidFill>
                  <a:srgbClr val="000000"/>
                </a:solidFill>
              </a:rPr>
              <a:t> III  </a:t>
            </a:r>
            <a:r>
              <a:rPr lang="en-US" sz="1200" b="1" dirty="0" err="1">
                <a:solidFill>
                  <a:srgbClr val="000000"/>
                </a:solidFill>
              </a:rPr>
              <a:t>restriktazasi</a:t>
            </a:r>
            <a:endParaRPr lang="ru-RU" b="1" dirty="0"/>
          </a:p>
        </p:txBody>
      </p:sp>
      <p:sp>
        <p:nvSpPr>
          <p:cNvPr id="13" name="Прямоугольник 10">
            <a:extLst>
              <a:ext uri="{FF2B5EF4-FFF2-40B4-BE49-F238E27FC236}">
                <a16:creationId xmlns="" xmlns:a16="http://schemas.microsoft.com/office/drawing/2014/main" id="{BCF1E3B6-2C70-4B8D-B93A-DB8210B32CC1}"/>
              </a:ext>
            </a:extLst>
          </p:cNvPr>
          <p:cNvSpPr/>
          <p:nvPr/>
        </p:nvSpPr>
        <p:spPr>
          <a:xfrm>
            <a:off x="240266" y="1696244"/>
            <a:ext cx="1648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Hpa</a:t>
            </a:r>
            <a:r>
              <a:rPr lang="en-US" sz="1200" b="1" dirty="0">
                <a:solidFill>
                  <a:srgbClr val="000000"/>
                </a:solidFill>
              </a:rPr>
              <a:t> I  </a:t>
            </a:r>
            <a:r>
              <a:rPr lang="en-US" sz="1200" b="1" dirty="0" err="1">
                <a:solidFill>
                  <a:srgbClr val="000000"/>
                </a:solidFill>
              </a:rPr>
              <a:t>restriktazasi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8816">
        <p15:prstTrans prst="peelOff"/>
      </p:transition>
    </mc:Choice>
    <mc:Fallback xmlns="">
      <p:transition spd="slow" advTm="48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Restriktaza</a:t>
            </a: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i="1" dirty="0">
                <a:solidFill>
                  <a:schemeClr val="tx1"/>
                </a:solidFill>
              </a:rPr>
              <a:t>Hind  III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5F0299-A699-4E9D-8719-6D8F15286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7" b="31719"/>
          <a:stretch/>
        </p:blipFill>
        <p:spPr>
          <a:xfrm>
            <a:off x="136524" y="705643"/>
            <a:ext cx="2727921" cy="1143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D3C8DF-2816-478A-97A9-D992E4E31776}"/>
              </a:ext>
            </a:extLst>
          </p:cNvPr>
          <p:cNvSpPr txBox="1"/>
          <p:nvPr/>
        </p:nvSpPr>
        <p:spPr>
          <a:xfrm>
            <a:off x="2912533" y="858044"/>
            <a:ext cx="2651720" cy="182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5936">
              <a:spcAft>
                <a:spcPts val="94"/>
              </a:spcAft>
              <a:defRPr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  III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restriktazalari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molekulasidagi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qo‘shaloq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zanjirini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yopishqoq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kesadi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fosfodiefir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bog‘larni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A=T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   C   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bog‘larni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uzadi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kern="0" spc="-33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730434-47C6-45EB-9CCC-BBC9A7CF681C}"/>
              </a:ext>
            </a:extLst>
          </p:cNvPr>
          <p:cNvSpPr txBox="1"/>
          <p:nvPr/>
        </p:nvSpPr>
        <p:spPr>
          <a:xfrm rot="5400000">
            <a:off x="4514499" y="1981910"/>
            <a:ext cx="381000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III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83">
            <a:extLst>
              <a:ext uri="{FF2B5EF4-FFF2-40B4-BE49-F238E27FC236}">
                <a16:creationId xmlns="" xmlns:a16="http://schemas.microsoft.com/office/drawing/2014/main" id="{7080679A-98D2-4054-A8D6-EA2CF89D046E}"/>
              </a:ext>
            </a:extLst>
          </p:cNvPr>
          <p:cNvSpPr/>
          <p:nvPr/>
        </p:nvSpPr>
        <p:spPr>
          <a:xfrm>
            <a:off x="136526" y="1924844"/>
            <a:ext cx="2514599" cy="113534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Hind III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restriktazasi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tanib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kesadigan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nukleotidlar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izchilligi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Jami 2 ta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fosfodiefir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10 ta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vodorod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bog‘larni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</a:rPr>
              <a:t>kesadi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5162">
        <p15:prstTrans prst="prestige"/>
      </p:transition>
    </mc:Choice>
    <mc:Fallback xmlns="">
      <p:transition spd="slow" advTm="35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5798" y="757907"/>
            <a:ext cx="64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1hhhh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BF22DB24-AA5B-4AFE-9287-E3DAC29D4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57539"/>
              </p:ext>
            </p:extLst>
          </p:nvPr>
        </p:nvGraphicFramePr>
        <p:xfrm>
          <a:off x="136525" y="584775"/>
          <a:ext cx="5562600" cy="255926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561810366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1045448447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1994197471"/>
                    </a:ext>
                  </a:extLst>
                </a:gridCol>
              </a:tblGrid>
              <a:tr h="7259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DNK  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ligaza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yopishqoq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uchlar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qilib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kesuvchi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restriktazalar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5424816"/>
                  </a:ext>
                </a:extLst>
              </a:tr>
              <a:tr h="50245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Revertazalar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tumtoq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uchlar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qilib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kesuvchi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restriktazalar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4860512"/>
                  </a:ext>
                </a:extLst>
              </a:tr>
              <a:tr h="70342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Restriktaza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Hpa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Qo‘shni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nukleotidlar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orasidagi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fosfodiefir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bog‘larini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tiklaydi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782542"/>
                  </a:ext>
                </a:extLst>
              </a:tr>
              <a:tr h="62749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2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Restriktaza</a:t>
                      </a:r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Eco RI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RNK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matritsa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asosida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komplementar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sintezlaydi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9490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9837">
        <p15:prstTrans prst="fracture"/>
      </p:transition>
    </mc:Choice>
    <mc:Fallback xmlns="">
      <p:transition spd="slow" advTm="398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="" xmlns:a16="http://schemas.microsoft.com/office/drawing/2014/main" id="{7BF5E465-1C20-4D42-B9FB-6E83A7630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87794"/>
              </p:ext>
            </p:extLst>
          </p:nvPr>
        </p:nvGraphicFramePr>
        <p:xfrm>
          <a:off x="154886" y="629444"/>
          <a:ext cx="5468039" cy="221074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20039">
                  <a:extLst>
                    <a:ext uri="{9D8B030D-6E8A-4147-A177-3AD203B41FA5}">
                      <a16:colId xmlns="" xmlns:a16="http://schemas.microsoft.com/office/drawing/2014/main" val="2561810366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1045448447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1994197471"/>
                    </a:ext>
                  </a:extLst>
                </a:gridCol>
              </a:tblGrid>
              <a:tr h="5843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DNK  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ligaza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yopishqoq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uchlar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qilib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kesuvchi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restriktazalar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5424816"/>
                  </a:ext>
                </a:extLst>
              </a:tr>
              <a:tr h="40903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2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Revertazalar</a:t>
                      </a:r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tumtoq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uchlar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qilib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kesuvchi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restriktazalar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4860512"/>
                  </a:ext>
                </a:extLst>
              </a:tr>
              <a:tr h="47338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2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Restriktaza</a:t>
                      </a:r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Hpa</a:t>
                      </a:r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Qo‘shni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nukleotidlar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orasidagi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fosfodiefir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bog‘larini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tiklaydi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782542"/>
                  </a:ext>
                </a:extLst>
              </a:tr>
              <a:tr h="43825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2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Restriktaza</a:t>
                      </a:r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Eco RI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RNK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matritsa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asosida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komplementar</a:t>
                      </a:r>
                      <a:r>
                        <a:rPr lang="en-US" sz="1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DNK </a:t>
                      </a:r>
                      <a:r>
                        <a:rPr lang="en-US" sz="12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sintezlaydigan</a:t>
                      </a:r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94901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F0C9A6-A659-4B2C-9AF3-F1876344DC05}"/>
              </a:ext>
            </a:extLst>
          </p:cNvPr>
          <p:cNvSpPr txBox="1"/>
          <p:nvPr/>
        </p:nvSpPr>
        <p:spPr>
          <a:xfrm>
            <a:off x="365125" y="2686844"/>
            <a:ext cx="474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Javoblar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1.D     2.E       3.B       4.A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3710">
        <p15:prstTrans prst="curtains"/>
      </p:transition>
    </mc:Choice>
    <mc:Fallback xmlns="">
      <p:transition spd="slow" advTm="43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Mustahkamlash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525" y="1010444"/>
            <a:ext cx="472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DNK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polimeraza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80740"/>
      </p:ext>
    </p:extLst>
  </p:cSld>
  <p:clrMapOvr>
    <a:masterClrMapping/>
  </p:clrMapOvr>
  <p:transition spd="slow" advTm="20663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Mustahkamlash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6049"/>
            <a:ext cx="54726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polimeraza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1958 –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Artur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Korenberg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tayoqchasi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bakteriyalardan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9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4858">
        <p15:prstTrans prst="airplane"/>
      </p:transition>
    </mc:Choice>
    <mc:Fallback xmlns="">
      <p:transition spd="slow" advTm="148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28597"/>
              </p:ext>
            </p:extLst>
          </p:nvPr>
        </p:nvGraphicFramePr>
        <p:xfrm>
          <a:off x="139879" y="553245"/>
          <a:ext cx="5512154" cy="255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46">
                  <a:extLst>
                    <a:ext uri="{9D8B030D-6E8A-4147-A177-3AD203B41FA5}">
                      <a16:colId xmlns="" xmlns:a16="http://schemas.microsoft.com/office/drawing/2014/main" val="1151866904"/>
                    </a:ext>
                  </a:extLst>
                </a:gridCol>
                <a:gridCol w="3686708">
                  <a:extLst>
                    <a:ext uri="{9D8B030D-6E8A-4147-A177-3AD203B41FA5}">
                      <a16:colId xmlns="" xmlns:a16="http://schemas.microsoft.com/office/drawing/2014/main" val="2170143725"/>
                    </a:ext>
                  </a:extLst>
                </a:gridCol>
              </a:tblGrid>
              <a:tr h="781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Genetik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injeniriya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usullari</a:t>
                      </a:r>
                      <a:r>
                        <a:rPr lang="en-US" sz="1600" dirty="0"/>
                        <a:t>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tomonidan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kashf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qilingan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1783194"/>
                  </a:ext>
                </a:extLst>
              </a:tr>
              <a:tr h="54751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1928-yil     Fredrik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Griffit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tomonidan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ixtiro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qilingan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8895298"/>
                  </a:ext>
                </a:extLst>
              </a:tr>
              <a:tr h="592549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Transduksiya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1952-yilda 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highlight>
                            <a:srgbClr val="DDDDDD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highlight>
                            <a:srgbClr val="DDDDDD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Jinder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highlight>
                            <a:srgbClr val="DDDDDD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highlight>
                            <a:srgbClr val="DDDDDD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Lederberg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tomonidan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kashf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etilgan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1409194"/>
                  </a:ext>
                </a:extLst>
              </a:tr>
              <a:tr h="592549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Konyugatsiya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1946-yilda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Lederberg  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Tatum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aniqlagan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6353377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="" xmlns:a16="http://schemas.microsoft.com/office/drawing/2014/main" id="{A1CDD565-2AEF-4EB3-816A-C08B30353D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O‘tilgan</a:t>
            </a:r>
            <a:r>
              <a:rPr lang="en-US" sz="2000" dirty="0"/>
              <a:t>  </a:t>
            </a:r>
            <a:r>
              <a:rPr lang="en-US" sz="2000" dirty="0" err="1"/>
              <a:t>mavzuni</a:t>
            </a:r>
            <a:r>
              <a:rPr lang="en-US" sz="2000" dirty="0"/>
              <a:t> 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75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8925" y="695226"/>
            <a:ext cx="5255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Gen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5516">
        <p15:prstTrans prst="drape"/>
      </p:transition>
    </mc:Choice>
    <mc:Fallback xmlns="">
      <p:transition spd="slow" advTm="15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645" y="533281"/>
            <a:ext cx="2628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325" y="934244"/>
            <a:ext cx="5394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matritsa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sintezlovchi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ulovchi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strukturasini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21508">
        <p15:prstTrans prst="fallOver"/>
      </p:transition>
    </mc:Choice>
    <mc:Fallback xmlns="">
      <p:transition spd="slow" advTm="215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96044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29 - §.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430" y="230160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361654"/>
            <a:ext cx="519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1798">
        <p15:prstTrans prst="crush"/>
      </p:transition>
    </mc:Choice>
    <mc:Fallback xmlns="">
      <p:transition spd="slow" advTm="31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O‘tilgan</a:t>
            </a:r>
            <a:r>
              <a:rPr lang="en-US" sz="2400" dirty="0"/>
              <a:t>  </a:t>
            </a:r>
            <a:r>
              <a:rPr lang="en-US" sz="2400" dirty="0" err="1"/>
              <a:t>mavzuni</a:t>
            </a:r>
            <a:r>
              <a:rPr lang="en-US" sz="2400" dirty="0"/>
              <a:t>  </a:t>
            </a:r>
            <a:r>
              <a:rPr lang="en-US" sz="2400" dirty="0" err="1"/>
              <a:t>mustahkamlash</a:t>
            </a:r>
            <a:r>
              <a:rPr lang="en-US" sz="24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7720" y="6007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845" y="1213981"/>
            <a:ext cx="473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5936">
              <a:spcAft>
                <a:spcPts val="94"/>
              </a:spcAft>
              <a:defRPr/>
            </a:pP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Transformatsiya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jarayonini</a:t>
            </a:r>
            <a:r>
              <a:rPr lang="en-US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ta’riflab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olim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aniqlangan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143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24304">
        <p15:prstTrans prst="fracture"/>
      </p:transition>
    </mc:Choice>
    <mc:Fallback xmlns="">
      <p:transition spd="slow" advTm="24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O‘tilgan</a:t>
            </a:r>
            <a:r>
              <a:rPr lang="en-US" sz="2400" dirty="0"/>
              <a:t>  </a:t>
            </a:r>
            <a:r>
              <a:rPr lang="en-US" sz="2400" dirty="0" err="1"/>
              <a:t>mavzuni</a:t>
            </a:r>
            <a:r>
              <a:rPr lang="en-US" sz="2400" dirty="0"/>
              <a:t>  </a:t>
            </a:r>
            <a:r>
              <a:rPr lang="en-US" sz="2400" dirty="0" err="1"/>
              <a:t>mustahkamlash</a:t>
            </a:r>
            <a:r>
              <a:rPr lang="en-US" sz="24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85B92B-E7EC-485C-9C7C-18F7242D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25" y="580460"/>
            <a:ext cx="1981200" cy="24873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7D2F6E-E11A-4346-84FF-009B77F3F23A}"/>
              </a:ext>
            </a:extLst>
          </p:cNvPr>
          <p:cNvSpPr/>
          <p:nvPr/>
        </p:nvSpPr>
        <p:spPr>
          <a:xfrm>
            <a:off x="136525" y="629444"/>
            <a:ext cx="373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har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organism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transformatsiya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Transformatsiya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1928-yil </a:t>
            </a:r>
            <a:r>
              <a:rPr lang="en-US" sz="1600" b="1" dirty="0" smtClean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Griffit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16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23654">
        <p15:prstTrans prst="prestige"/>
      </p:transition>
    </mc:Choice>
    <mc:Fallback xmlns="">
      <p:transition spd="slow" advTm="236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O‘tilgan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mavzuni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mustahkamlash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25" y="755948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barteriyalarda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aniqladilar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1704">
        <p15:prstTrans prst="wind"/>
      </p:transition>
    </mc:Choice>
    <mc:Fallback xmlns="">
      <p:transition spd="slow" advTm="11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O‘tilgan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mavzuni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mustahkamlash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8BE01F-D86B-42DE-90B5-B73CFB5B0BC3}"/>
              </a:ext>
            </a:extLst>
          </p:cNvPr>
          <p:cNvSpPr/>
          <p:nvPr/>
        </p:nvSpPr>
        <p:spPr>
          <a:xfrm>
            <a:off x="143421" y="525205"/>
            <a:ext cx="55009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Lederberg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Tatum </a:t>
            </a:r>
            <a:r>
              <a:rPr lang="en-US" sz="1800" b="1" dirty="0" smtClean="0">
                <a:solidFill>
                  <a:srgbClr val="00206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1946-yilda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aniqladilar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6B9EBEC-ACC5-437B-BEC8-56B0CACC1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" t="5883" r="5263" b="4563"/>
          <a:stretch/>
        </p:blipFill>
        <p:spPr>
          <a:xfrm>
            <a:off x="1057821" y="1845687"/>
            <a:ext cx="1364704" cy="122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C5F2D08-4CC2-423D-8CC5-D9FB549BC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64" t="35785" r="9040" b="50876"/>
          <a:stretch/>
        </p:blipFill>
        <p:spPr>
          <a:xfrm>
            <a:off x="3489325" y="1845687"/>
            <a:ext cx="1364704" cy="122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210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2970">
        <p15:prstTrans prst="drape"/>
      </p:transition>
    </mc:Choice>
    <mc:Fallback xmlns="">
      <p:transition spd="slow" advTm="129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/>
              <a:t>O‘tilgan</a:t>
            </a:r>
            <a:r>
              <a:rPr lang="en-US" sz="2400" dirty="0"/>
              <a:t>   </a:t>
            </a:r>
            <a:r>
              <a:rPr lang="en-US" sz="2400" dirty="0" err="1"/>
              <a:t>mavzuni</a:t>
            </a:r>
            <a:r>
              <a:rPr lang="en-US" sz="2400" dirty="0"/>
              <a:t>   </a:t>
            </a:r>
            <a:r>
              <a:rPr lang="en-US" sz="2400" dirty="0" err="1"/>
              <a:t>mustahkamlash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996" y="870962"/>
            <a:ext cx="2765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jarayoniga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696EE1-38A0-4A0A-B6F2-A2CFDC835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25" y="629444"/>
            <a:ext cx="2537329" cy="24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9210">
        <p15:prstTrans prst="curtains"/>
      </p:transition>
    </mc:Choice>
    <mc:Fallback xmlns="">
      <p:transition spd="slow" advTm="92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400" dirty="0" err="1"/>
              <a:t>O‘tilgan</a:t>
            </a:r>
            <a:r>
              <a:rPr lang="en-US" sz="2400" dirty="0"/>
              <a:t>  </a:t>
            </a:r>
            <a:r>
              <a:rPr lang="en-US" sz="2400" dirty="0" err="1"/>
              <a:t>mavzuni</a:t>
            </a:r>
            <a:r>
              <a:rPr lang="en-US" sz="2400" dirty="0"/>
              <a:t>  </a:t>
            </a:r>
            <a:r>
              <a:rPr lang="en-US" sz="2400" dirty="0" err="1"/>
              <a:t>mustahkamlash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AD4874-FCC0-4A19-81B3-2629AC21EAF3}"/>
              </a:ext>
            </a:extLst>
          </p:cNvPr>
          <p:cNvSpPr/>
          <p:nvPr/>
        </p:nvSpPr>
        <p:spPr>
          <a:xfrm>
            <a:off x="441325" y="629444"/>
            <a:ext cx="5105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en-US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(lot. </a:t>
            </a:r>
            <a:r>
              <a:rPr lang="en-US" sz="2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conjugatio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569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9272">
        <p15:prstTrans prst="origami"/>
      </p:transition>
    </mc:Choice>
    <mc:Fallback xmlns="">
      <p:transition spd="slow" advTm="19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154259</TotalTime>
  <Words>1016</Words>
  <Application>Microsoft Office PowerPoint</Application>
  <PresentationFormat>Произвольный</PresentationFormat>
  <Paragraphs>155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   BIOLOGIYA</vt:lpstr>
      <vt:lpstr>O‘tilgan  mavzuni  mustahkamlash </vt:lpstr>
      <vt:lpstr>O‘tilgan  mavzuni  mustahkamlash </vt:lpstr>
      <vt:lpstr>O‘tilgan  mavzuni  mustahkamlash </vt:lpstr>
      <vt:lpstr>O‘tilgan  mavzuni  mustahkamlash </vt:lpstr>
      <vt:lpstr>O‘tilgan  mavzuni  mustahkamlash</vt:lpstr>
      <vt:lpstr>O‘tilgan  mavzuni  mustahkamlash</vt:lpstr>
      <vt:lpstr>O‘tilgan   mavzuni   mustahkamlash</vt:lpstr>
      <vt:lpstr>O‘tilgan  mavzuni  mustahkamlash</vt:lpstr>
      <vt:lpstr>Dars rejasi</vt:lpstr>
      <vt:lpstr>Gen muhandisligi</vt:lpstr>
      <vt:lpstr>Gen muhandisligi </vt:lpstr>
      <vt:lpstr>Gen muhandisligi </vt:lpstr>
      <vt:lpstr>Polimerazalar</vt:lpstr>
      <vt:lpstr>DNK  polimerazalar </vt:lpstr>
      <vt:lpstr>Polimerazalar </vt:lpstr>
      <vt:lpstr>Revertazalar </vt:lpstr>
      <vt:lpstr>Ligazalar </vt:lpstr>
      <vt:lpstr>Restriktazalar </vt:lpstr>
      <vt:lpstr>Restriktazalar </vt:lpstr>
      <vt:lpstr>Restriktazalar </vt:lpstr>
      <vt:lpstr>Restriktaza   EcoR I</vt:lpstr>
      <vt:lpstr>Презентация PowerPoint</vt:lpstr>
      <vt:lpstr>Restriktaza Hpa I va Hae III</vt:lpstr>
      <vt:lpstr>Restriktaza   Hind  III</vt:lpstr>
      <vt:lpstr>Презентация PowerPoint</vt:lpstr>
      <vt:lpstr>Презентация PowerPoint</vt:lpstr>
      <vt:lpstr>Mustahkamlash </vt:lpstr>
      <vt:lpstr>Mustahkamlash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1709</cp:revision>
  <dcterms:created xsi:type="dcterms:W3CDTF">2014-10-08T23:03:32Z</dcterms:created>
  <dcterms:modified xsi:type="dcterms:W3CDTF">2021-01-05T11:27:28Z</dcterms:modified>
</cp:coreProperties>
</file>