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</p:sldMasterIdLst>
  <p:notesMasterIdLst>
    <p:notesMasterId r:id="rId38"/>
  </p:notesMasterIdLst>
  <p:sldIdLst>
    <p:sldId id="1356" r:id="rId4"/>
    <p:sldId id="1441" r:id="rId5"/>
    <p:sldId id="1442" r:id="rId6"/>
    <p:sldId id="1433" r:id="rId7"/>
    <p:sldId id="1366" r:id="rId8"/>
    <p:sldId id="1402" r:id="rId9"/>
    <p:sldId id="1414" r:id="rId10"/>
    <p:sldId id="1438" r:id="rId11"/>
    <p:sldId id="262" r:id="rId12"/>
    <p:sldId id="1418" r:id="rId13"/>
    <p:sldId id="1419" r:id="rId14"/>
    <p:sldId id="1363" r:id="rId15"/>
    <p:sldId id="1420" r:id="rId16"/>
    <p:sldId id="1415" r:id="rId17"/>
    <p:sldId id="1430" r:id="rId18"/>
    <p:sldId id="1443" r:id="rId19"/>
    <p:sldId id="1431" r:id="rId20"/>
    <p:sldId id="1422" r:id="rId21"/>
    <p:sldId id="1432" r:id="rId22"/>
    <p:sldId id="1416" r:id="rId23"/>
    <p:sldId id="1417" r:id="rId24"/>
    <p:sldId id="1444" r:id="rId25"/>
    <p:sldId id="1445" r:id="rId26"/>
    <p:sldId id="1357" r:id="rId27"/>
    <p:sldId id="1425" r:id="rId28"/>
    <p:sldId id="1427" r:id="rId29"/>
    <p:sldId id="1426" r:id="rId30"/>
    <p:sldId id="1428" r:id="rId31"/>
    <p:sldId id="1423" r:id="rId32"/>
    <p:sldId id="1434" r:id="rId33"/>
    <p:sldId id="1436" r:id="rId34"/>
    <p:sldId id="1421" r:id="rId35"/>
    <p:sldId id="1437" r:id="rId36"/>
    <p:sldId id="1429" r:id="rId37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41"/>
            <p14:sldId id="1442"/>
            <p14:sldId id="1433"/>
            <p14:sldId id="1366"/>
            <p14:sldId id="1402"/>
            <p14:sldId id="1414"/>
            <p14:sldId id="1438"/>
            <p14:sldId id="262"/>
            <p14:sldId id="1418"/>
            <p14:sldId id="1419"/>
            <p14:sldId id="1363"/>
            <p14:sldId id="1420"/>
            <p14:sldId id="1415"/>
            <p14:sldId id="1430"/>
            <p14:sldId id="1443"/>
            <p14:sldId id="1431"/>
            <p14:sldId id="1422"/>
            <p14:sldId id="1432"/>
            <p14:sldId id="1416"/>
            <p14:sldId id="1417"/>
            <p14:sldId id="1444"/>
            <p14:sldId id="1445"/>
            <p14:sldId id="1357"/>
            <p14:sldId id="1425"/>
            <p14:sldId id="1427"/>
            <p14:sldId id="1426"/>
            <p14:sldId id="1428"/>
            <p14:sldId id="1423"/>
            <p14:sldId id="1434"/>
            <p14:sldId id="1436"/>
            <p14:sldId id="1421"/>
            <p14:sldId id="1437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DDDDDD"/>
    <a:srgbClr val="FFFFFF"/>
    <a:srgbClr val="C0C0C0"/>
    <a:srgbClr val="B2B2B2"/>
    <a:srgbClr val="000000"/>
    <a:srgbClr val="808080"/>
    <a:srgbClr val="5F5F5F"/>
    <a:srgbClr val="7F7F7F"/>
    <a:srgbClr val="328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61" autoAdjust="0"/>
    <p:restoredTop sz="95491" autoAdjust="0"/>
  </p:normalViewPr>
  <p:slideViewPr>
    <p:cSldViewPr snapToObjects="1">
      <p:cViewPr varScale="1">
        <p:scale>
          <a:sx n="218" d="100"/>
          <a:sy n="218" d="100"/>
        </p:scale>
        <p:origin x="786" y="180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commentAuthors" Target="commentAuthor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5AEF809-C853-479E-8054-A75D34A9E56F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0EBF39-D9EF-4C81-A430-6C86DA36DBFA}">
      <dgm:prSet phldrT="[Text]" custT="1"/>
      <dgm:spPr>
        <a:solidFill>
          <a:srgbClr val="92D050"/>
        </a:solidFill>
      </dgm:spPr>
      <dgm:t>
        <a:bodyPr/>
        <a:lstStyle/>
        <a:p>
          <a:r>
            <a:rPr lang="en-US" sz="2400" b="1" dirty="0" err="1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Rekombinant</a:t>
          </a:r>
          <a:r>
            <a:rPr lang="en-US" sz="2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400" b="1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FAB3923-4C0B-4FB9-B163-28B748893647}" type="parTrans" cxnId="{F0308BAB-A9A0-4229-88DE-D31A4AC745BC}">
      <dgm:prSet/>
      <dgm:spPr/>
      <dgm:t>
        <a:bodyPr/>
        <a:lstStyle/>
        <a:p>
          <a:endParaRPr lang="ru-RU" sz="1600"/>
        </a:p>
      </dgm:t>
    </dgm:pt>
    <dgm:pt modelId="{2AD08552-FD1F-4D5A-8FF9-50EA7EE0C5D5}" type="sibTrans" cxnId="{F0308BAB-A9A0-4229-88DE-D31A4AC745BC}">
      <dgm:prSet/>
      <dgm:spPr/>
      <dgm:t>
        <a:bodyPr/>
        <a:lstStyle/>
        <a:p>
          <a:endParaRPr lang="ru-RU" sz="1600"/>
        </a:p>
      </dgm:t>
    </dgm:pt>
    <dgm:pt modelId="{C2708E18-E431-4FDC-AB92-93B394E9649E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Transformatsiya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1532C90-2CBD-41C7-9691-B029EDAB2987}" type="parTrans" cxnId="{0CAED907-AEBE-473E-801C-DF5458DF6E6E}">
      <dgm:prSet/>
      <dgm:spPr/>
      <dgm:t>
        <a:bodyPr/>
        <a:lstStyle/>
        <a:p>
          <a:endParaRPr lang="ru-RU" sz="1600"/>
        </a:p>
      </dgm:t>
    </dgm:pt>
    <dgm:pt modelId="{D320AFCD-FE73-4CFC-BCB3-AA7699BEC9D1}" type="sibTrans" cxnId="{0CAED907-AEBE-473E-801C-DF5458DF6E6E}">
      <dgm:prSet/>
      <dgm:spPr/>
      <dgm:t>
        <a:bodyPr/>
        <a:lstStyle/>
        <a:p>
          <a:endParaRPr lang="ru-RU" sz="1600"/>
        </a:p>
      </dgm:t>
    </dgm:pt>
    <dgm:pt modelId="{D4651CBA-2ABF-4394-8A86-49CF3D6F8670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Konyugatsiya</a:t>
          </a:r>
          <a:r>
            <a:rPr lang="en-US" sz="2000" dirty="0"/>
            <a:t> </a:t>
          </a:r>
          <a:endParaRPr lang="ru-RU" sz="2000" dirty="0"/>
        </a:p>
      </dgm:t>
    </dgm:pt>
    <dgm:pt modelId="{3E63F27D-AD14-48C9-953B-A06B5B6368EE}" type="parTrans" cxnId="{C903694B-0CFF-4152-8003-DE7668CAD795}">
      <dgm:prSet/>
      <dgm:spPr/>
      <dgm:t>
        <a:bodyPr/>
        <a:lstStyle/>
        <a:p>
          <a:endParaRPr lang="ru-RU" sz="1600"/>
        </a:p>
      </dgm:t>
    </dgm:pt>
    <dgm:pt modelId="{DDABB24B-DB9F-444F-A233-692EDC6552A5}" type="sibTrans" cxnId="{C903694B-0CFF-4152-8003-DE7668CAD795}">
      <dgm:prSet/>
      <dgm:spPr/>
      <dgm:t>
        <a:bodyPr/>
        <a:lstStyle/>
        <a:p>
          <a:endParaRPr lang="ru-RU" sz="1600"/>
        </a:p>
      </dgm:t>
    </dgm:pt>
    <dgm:pt modelId="{3BD638FF-7739-4557-BF79-C5D6A4A530E0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2400" b="1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Transduksiya</a:t>
          </a:r>
          <a:r>
            <a:rPr lang="en-US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4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B382BC-BAF6-4111-A1F2-16B499BA515B}" type="parTrans" cxnId="{DBBADFE9-FD27-4D53-9373-90415ADA3F6C}">
      <dgm:prSet/>
      <dgm:spPr/>
      <dgm:t>
        <a:bodyPr/>
        <a:lstStyle/>
        <a:p>
          <a:endParaRPr lang="ru-RU" sz="1600"/>
        </a:p>
      </dgm:t>
    </dgm:pt>
    <dgm:pt modelId="{DD3D0559-C147-4E9F-B11C-2DDA3AE44B3C}" type="sibTrans" cxnId="{DBBADFE9-FD27-4D53-9373-90415ADA3F6C}">
      <dgm:prSet/>
      <dgm:spPr/>
      <dgm:t>
        <a:bodyPr/>
        <a:lstStyle/>
        <a:p>
          <a:endParaRPr lang="ru-RU" sz="1600"/>
        </a:p>
      </dgm:t>
    </dgm:pt>
    <dgm:pt modelId="{DD9088D3-7CFB-443A-8884-C49F156D4117}" type="pres">
      <dgm:prSet presAssocID="{D5AEF809-C853-479E-8054-A75D34A9E56F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D013207B-63AC-4715-80C0-4E9B30EB2756}" type="pres">
      <dgm:prSet presAssocID="{CC0EBF39-D9EF-4C81-A430-6C86DA36DBFA}" presName="singleCycle" presStyleCnt="0"/>
      <dgm:spPr/>
    </dgm:pt>
    <dgm:pt modelId="{F7D09566-6B0D-44CE-9D9D-471CB3BB523E}" type="pres">
      <dgm:prSet presAssocID="{CC0EBF39-D9EF-4C81-A430-6C86DA36DBFA}" presName="singleCenter" presStyleLbl="node1" presStyleIdx="0" presStyleCnt="4" custScaleX="324754" custLinFactNeighborY="-15599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1512969A-6B5B-450F-A098-FA049A4BDC06}" type="pres">
      <dgm:prSet presAssocID="{D1532C90-2CBD-41C7-9691-B029EDAB2987}" presName="Name56" presStyleLbl="parChTrans1D2" presStyleIdx="0" presStyleCnt="3"/>
      <dgm:spPr/>
      <dgm:t>
        <a:bodyPr/>
        <a:lstStyle/>
        <a:p>
          <a:endParaRPr lang="ru-RU"/>
        </a:p>
      </dgm:t>
    </dgm:pt>
    <dgm:pt modelId="{84B18D2E-F1C8-43D7-896C-82EF4DF30669}" type="pres">
      <dgm:prSet presAssocID="{C2708E18-E431-4FDC-AB92-93B394E9649E}" presName="text0" presStyleLbl="node1" presStyleIdx="1" presStyleCnt="4" custScaleX="602306" custRadScaleRad="1104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112851-22EA-4969-A49A-742FBC9AA5E3}" type="pres">
      <dgm:prSet presAssocID="{3E63F27D-AD14-48C9-953B-A06B5B6368EE}" presName="Name56" presStyleLbl="parChTrans1D2" presStyleIdx="1" presStyleCnt="3"/>
      <dgm:spPr/>
      <dgm:t>
        <a:bodyPr/>
        <a:lstStyle/>
        <a:p>
          <a:endParaRPr lang="ru-RU"/>
        </a:p>
      </dgm:t>
    </dgm:pt>
    <dgm:pt modelId="{66710340-F34F-4FFF-9197-C736AC2DAC66}" type="pres">
      <dgm:prSet presAssocID="{D4651CBA-2ABF-4394-8A86-49CF3D6F8670}" presName="text0" presStyleLbl="node1" presStyleIdx="2" presStyleCnt="4" custScaleX="499876" custRadScaleRad="137135" custRadScaleInc="-96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C14453-4BDA-44BB-A3CE-1BCC38483706}" type="pres">
      <dgm:prSet presAssocID="{E0B382BC-BAF6-4111-A1F2-16B499BA515B}" presName="Name56" presStyleLbl="parChTrans1D2" presStyleIdx="2" presStyleCnt="3"/>
      <dgm:spPr/>
      <dgm:t>
        <a:bodyPr/>
        <a:lstStyle/>
        <a:p>
          <a:endParaRPr lang="ru-RU"/>
        </a:p>
      </dgm:t>
    </dgm:pt>
    <dgm:pt modelId="{910C3BA5-25C1-4438-89F9-D9A89589C3A5}" type="pres">
      <dgm:prSet presAssocID="{3BD638FF-7739-4557-BF79-C5D6A4A530E0}" presName="text0" presStyleLbl="node1" presStyleIdx="3" presStyleCnt="4" custScaleX="507389" custRadScaleRad="137135" custRadScaleInc="96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CAED907-AEBE-473E-801C-DF5458DF6E6E}" srcId="{CC0EBF39-D9EF-4C81-A430-6C86DA36DBFA}" destId="{C2708E18-E431-4FDC-AB92-93B394E9649E}" srcOrd="0" destOrd="0" parTransId="{D1532C90-2CBD-41C7-9691-B029EDAB2987}" sibTransId="{D320AFCD-FE73-4CFC-BCB3-AA7699BEC9D1}"/>
    <dgm:cxn modelId="{3367F40F-A9B0-423D-955D-96E212C6886C}" type="presOf" srcId="{3BD638FF-7739-4557-BF79-C5D6A4A530E0}" destId="{910C3BA5-25C1-4438-89F9-D9A89589C3A5}" srcOrd="0" destOrd="0" presId="urn:microsoft.com/office/officeart/2008/layout/RadialCluster"/>
    <dgm:cxn modelId="{B2C5195A-52B4-483B-ACB9-8921BBC77170}" type="presOf" srcId="{E0B382BC-BAF6-4111-A1F2-16B499BA515B}" destId="{D4C14453-4BDA-44BB-A3CE-1BCC38483706}" srcOrd="0" destOrd="0" presId="urn:microsoft.com/office/officeart/2008/layout/RadialCluster"/>
    <dgm:cxn modelId="{F0308BAB-A9A0-4229-88DE-D31A4AC745BC}" srcId="{D5AEF809-C853-479E-8054-A75D34A9E56F}" destId="{CC0EBF39-D9EF-4C81-A430-6C86DA36DBFA}" srcOrd="0" destOrd="0" parTransId="{FFAB3923-4C0B-4FB9-B163-28B748893647}" sibTransId="{2AD08552-FD1F-4D5A-8FF9-50EA7EE0C5D5}"/>
    <dgm:cxn modelId="{53ECE1E8-227D-42FA-8DB1-6697B59A36E2}" type="presOf" srcId="{C2708E18-E431-4FDC-AB92-93B394E9649E}" destId="{84B18D2E-F1C8-43D7-896C-82EF4DF30669}" srcOrd="0" destOrd="0" presId="urn:microsoft.com/office/officeart/2008/layout/RadialCluster"/>
    <dgm:cxn modelId="{E54D1882-174F-4350-B7AF-1E2CBBC401E1}" type="presOf" srcId="{D5AEF809-C853-479E-8054-A75D34A9E56F}" destId="{DD9088D3-7CFB-443A-8884-C49F156D4117}" srcOrd="0" destOrd="0" presId="urn:microsoft.com/office/officeart/2008/layout/RadialCluster"/>
    <dgm:cxn modelId="{D4C8F3F4-2E7C-47DA-8B4C-7061E13D4C03}" type="presOf" srcId="{CC0EBF39-D9EF-4C81-A430-6C86DA36DBFA}" destId="{F7D09566-6B0D-44CE-9D9D-471CB3BB523E}" srcOrd="0" destOrd="0" presId="urn:microsoft.com/office/officeart/2008/layout/RadialCluster"/>
    <dgm:cxn modelId="{DBBADFE9-FD27-4D53-9373-90415ADA3F6C}" srcId="{CC0EBF39-D9EF-4C81-A430-6C86DA36DBFA}" destId="{3BD638FF-7739-4557-BF79-C5D6A4A530E0}" srcOrd="2" destOrd="0" parTransId="{E0B382BC-BAF6-4111-A1F2-16B499BA515B}" sibTransId="{DD3D0559-C147-4E9F-B11C-2DDA3AE44B3C}"/>
    <dgm:cxn modelId="{C903694B-0CFF-4152-8003-DE7668CAD795}" srcId="{CC0EBF39-D9EF-4C81-A430-6C86DA36DBFA}" destId="{D4651CBA-2ABF-4394-8A86-49CF3D6F8670}" srcOrd="1" destOrd="0" parTransId="{3E63F27D-AD14-48C9-953B-A06B5B6368EE}" sibTransId="{DDABB24B-DB9F-444F-A233-692EDC6552A5}"/>
    <dgm:cxn modelId="{808EFA2B-92D7-4972-A70A-34D1E415F125}" type="presOf" srcId="{D1532C90-2CBD-41C7-9691-B029EDAB2987}" destId="{1512969A-6B5B-450F-A098-FA049A4BDC06}" srcOrd="0" destOrd="0" presId="urn:microsoft.com/office/officeart/2008/layout/RadialCluster"/>
    <dgm:cxn modelId="{A367FFE9-FAD0-4814-BEEE-75E815C591B3}" type="presOf" srcId="{3E63F27D-AD14-48C9-953B-A06B5B6368EE}" destId="{6D112851-22EA-4969-A49A-742FBC9AA5E3}" srcOrd="0" destOrd="0" presId="urn:microsoft.com/office/officeart/2008/layout/RadialCluster"/>
    <dgm:cxn modelId="{E1F8691B-16D4-421D-8747-48EDE0923C46}" type="presOf" srcId="{D4651CBA-2ABF-4394-8A86-49CF3D6F8670}" destId="{66710340-F34F-4FFF-9197-C736AC2DAC66}" srcOrd="0" destOrd="0" presId="urn:microsoft.com/office/officeart/2008/layout/RadialCluster"/>
    <dgm:cxn modelId="{5145ECD0-2928-4611-8794-4976FB956A00}" type="presParOf" srcId="{DD9088D3-7CFB-443A-8884-C49F156D4117}" destId="{D013207B-63AC-4715-80C0-4E9B30EB2756}" srcOrd="0" destOrd="0" presId="urn:microsoft.com/office/officeart/2008/layout/RadialCluster"/>
    <dgm:cxn modelId="{2A4EE213-A7AE-4D06-8911-5A72560E54C8}" type="presParOf" srcId="{D013207B-63AC-4715-80C0-4E9B30EB2756}" destId="{F7D09566-6B0D-44CE-9D9D-471CB3BB523E}" srcOrd="0" destOrd="0" presId="urn:microsoft.com/office/officeart/2008/layout/RadialCluster"/>
    <dgm:cxn modelId="{10B836F5-9618-4001-8320-A473E5C7F0B3}" type="presParOf" srcId="{D013207B-63AC-4715-80C0-4E9B30EB2756}" destId="{1512969A-6B5B-450F-A098-FA049A4BDC06}" srcOrd="1" destOrd="0" presId="urn:microsoft.com/office/officeart/2008/layout/RadialCluster"/>
    <dgm:cxn modelId="{12DD409C-6C99-4516-BEED-A15E866AE6B5}" type="presParOf" srcId="{D013207B-63AC-4715-80C0-4E9B30EB2756}" destId="{84B18D2E-F1C8-43D7-896C-82EF4DF30669}" srcOrd="2" destOrd="0" presId="urn:microsoft.com/office/officeart/2008/layout/RadialCluster"/>
    <dgm:cxn modelId="{1F579CDB-93AE-4CCC-84F2-1F65074322E1}" type="presParOf" srcId="{D013207B-63AC-4715-80C0-4E9B30EB2756}" destId="{6D112851-22EA-4969-A49A-742FBC9AA5E3}" srcOrd="3" destOrd="0" presId="urn:microsoft.com/office/officeart/2008/layout/RadialCluster"/>
    <dgm:cxn modelId="{50BA72A0-1E37-46F1-A370-9D907FCE8DF6}" type="presParOf" srcId="{D013207B-63AC-4715-80C0-4E9B30EB2756}" destId="{66710340-F34F-4FFF-9197-C736AC2DAC66}" srcOrd="4" destOrd="0" presId="urn:microsoft.com/office/officeart/2008/layout/RadialCluster"/>
    <dgm:cxn modelId="{9BD75251-B29F-4FB2-B338-26FBD7F80CA4}" type="presParOf" srcId="{D013207B-63AC-4715-80C0-4E9B30EB2756}" destId="{D4C14453-4BDA-44BB-A3CE-1BCC38483706}" srcOrd="5" destOrd="0" presId="urn:microsoft.com/office/officeart/2008/layout/RadialCluster"/>
    <dgm:cxn modelId="{32097EC3-F97D-409D-A06B-C8479A829F55}" type="presParOf" srcId="{D013207B-63AC-4715-80C0-4E9B30EB2756}" destId="{910C3BA5-25C1-4438-89F9-D9A89589C3A5}" srcOrd="6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7D09566-6B0D-44CE-9D9D-471CB3BB523E}">
      <dsp:nvSpPr>
        <dsp:cNvPr id="0" name=""/>
        <dsp:cNvSpPr/>
      </dsp:nvSpPr>
      <dsp:spPr>
        <a:xfrm>
          <a:off x="1545482" y="828960"/>
          <a:ext cx="2512590" cy="773690"/>
        </a:xfrm>
        <a:prstGeom prst="roundRect">
          <a:avLst/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Rekombinant</a:t>
          </a:r>
          <a:r>
            <a:rPr lang="en-US" sz="2400" b="1" kern="12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400" b="1" kern="1200" dirty="0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83250" y="866728"/>
        <a:ext cx="2437054" cy="698154"/>
      </dsp:txXfrm>
    </dsp:sp>
    <dsp:sp modelId="{1512969A-6B5B-450F-A098-FA049A4BDC06}">
      <dsp:nvSpPr>
        <dsp:cNvPr id="0" name=""/>
        <dsp:cNvSpPr/>
      </dsp:nvSpPr>
      <dsp:spPr>
        <a:xfrm rot="16200000">
          <a:off x="2653997" y="681180"/>
          <a:ext cx="29556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5560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B18D2E-F1C8-43D7-896C-82EF4DF30669}">
      <dsp:nvSpPr>
        <dsp:cNvPr id="0" name=""/>
        <dsp:cNvSpPr/>
      </dsp:nvSpPr>
      <dsp:spPr>
        <a:xfrm>
          <a:off x="1240683" y="15027"/>
          <a:ext cx="3122189" cy="518372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Transformatsiya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65988" y="40332"/>
        <a:ext cx="3071579" cy="467762"/>
      </dsp:txXfrm>
    </dsp:sp>
    <dsp:sp modelId="{6D112851-22EA-4969-A49A-742FBC9AA5E3}">
      <dsp:nvSpPr>
        <dsp:cNvPr id="0" name=""/>
        <dsp:cNvSpPr/>
      </dsp:nvSpPr>
      <dsp:spPr>
        <a:xfrm rot="2097845">
          <a:off x="3293008" y="1799438"/>
          <a:ext cx="68679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86792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710340-F34F-4FFF-9197-C736AC2DAC66}">
      <dsp:nvSpPr>
        <dsp:cNvPr id="0" name=""/>
        <dsp:cNvSpPr/>
      </dsp:nvSpPr>
      <dsp:spPr>
        <a:xfrm>
          <a:off x="2992862" y="1996226"/>
          <a:ext cx="2591220" cy="518372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Konyugatsiya</a:t>
          </a:r>
          <a:r>
            <a:rPr lang="en-US" sz="2000" kern="1200" dirty="0"/>
            <a:t> </a:t>
          </a:r>
          <a:endParaRPr lang="ru-RU" sz="2000" kern="1200" dirty="0"/>
        </a:p>
      </dsp:txBody>
      <dsp:txXfrm>
        <a:off x="3018167" y="2021531"/>
        <a:ext cx="2540610" cy="467762"/>
      </dsp:txXfrm>
    </dsp:sp>
    <dsp:sp modelId="{D4C14453-4BDA-44BB-A3CE-1BCC38483706}">
      <dsp:nvSpPr>
        <dsp:cNvPr id="0" name=""/>
        <dsp:cNvSpPr/>
      </dsp:nvSpPr>
      <dsp:spPr>
        <a:xfrm rot="8702155">
          <a:off x="1623754" y="1799438"/>
          <a:ext cx="68679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86792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0C3BA5-25C1-4438-89F9-D9A89589C3A5}">
      <dsp:nvSpPr>
        <dsp:cNvPr id="0" name=""/>
        <dsp:cNvSpPr/>
      </dsp:nvSpPr>
      <dsp:spPr>
        <a:xfrm>
          <a:off x="0" y="1996226"/>
          <a:ext cx="2630165" cy="518372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Transduksiya</a:t>
          </a:r>
          <a:r>
            <a:rPr lang="en-US" sz="24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24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5305" y="2021531"/>
        <a:ext cx="2579555" cy="4677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1/5/2021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/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750" y="-14916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34946" y="1352658"/>
            <a:ext cx="4535579" cy="1152859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spcAft>
                <a:spcPts val="1200"/>
              </a:spcAft>
            </a:pPr>
            <a:r>
              <a:rPr sz="2400" b="1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400" b="1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b="1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  <a:p>
            <a:pPr marL="18387">
              <a:spcAft>
                <a:spcPts val="1200"/>
              </a:spcAft>
            </a:pP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irsiyatining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o‘zgarishiga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03725" y="227771"/>
            <a:ext cx="990600" cy="48180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03725" y="227771"/>
            <a:ext cx="990601" cy="48180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251326" y="248656"/>
            <a:ext cx="1143000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uz-Latn-UZ" sz="2247" b="1" spc="10" dirty="0">
                <a:solidFill>
                  <a:srgbClr val="FEFEFE"/>
                </a:solidFill>
                <a:latin typeface="Arial"/>
                <a:cs typeface="Arial"/>
              </a:rPr>
              <a:t>  </a:t>
            </a:r>
            <a:r>
              <a:rPr lang="uz-Latn-UZ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247" b="1" spc="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247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  <a:solidFill>
            <a:schemeClr val="bg1"/>
          </a:solidFill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ransition spd="slow" advTm="24995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5318997" y="151619"/>
            <a:ext cx="129349" cy="23849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 marL="12681">
              <a:spcBef>
                <a:spcPts val="125"/>
              </a:spcBef>
            </a:pPr>
            <a:endParaRPr sz="1448" dirty="0">
              <a:latin typeface="Arial"/>
              <a:cs typeface="Arial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Rekombinatsiya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7">
            <a:extLst>
              <a:ext uri="{FF2B5EF4-FFF2-40B4-BE49-F238E27FC236}">
                <a16:creationId xmlns:a16="http://schemas.microsoft.com/office/drawing/2014/main" id="{34B738D3-F4D3-47A6-A241-57BC28D822BC}"/>
              </a:ext>
            </a:extLst>
          </p:cNvPr>
          <p:cNvSpPr/>
          <p:nvPr/>
        </p:nvSpPr>
        <p:spPr>
          <a:xfrm>
            <a:off x="115042" y="553244"/>
            <a:ext cx="558408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/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Rekombinatsiya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donor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DNKsining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retsipiyent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beriladi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DNKsi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1940-yillarga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xromasomalar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chuqurlashdi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iboratligi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irsiyatning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Keyinchalik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irsiyatning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bo‘g‘liqligi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isbotlandi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9934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>
                <a:solidFill>
                  <a:schemeClr val="tx1"/>
                </a:solidFill>
              </a:rPr>
              <a:t> 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22" y="705644"/>
            <a:ext cx="43434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nasldan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naslga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o‘tishida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1928-yili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Angliya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bakteriyalogi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Fredrik </a:t>
            </a:r>
            <a:r>
              <a:rPr lang="en-US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Griffit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keyinchalik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1944-yilda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amerikalik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mikrobiolog-genetik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Osvald</a:t>
            </a:r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Eyveri</a:t>
            </a:r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borgan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tajribalarida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68B519-ED38-4576-B5D6-6063FFF7F1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1557"/>
          <a:stretch/>
        </p:blipFill>
        <p:spPr>
          <a:xfrm flipH="1">
            <a:off x="4403725" y="572115"/>
            <a:ext cx="1219200" cy="12737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2E61A90-12F7-45D7-B522-1E8C0650AB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170" r="31915"/>
          <a:stretch/>
        </p:blipFill>
        <p:spPr>
          <a:xfrm>
            <a:off x="4403726" y="1848139"/>
            <a:ext cx="1219200" cy="12959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050228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12725" y="2713157"/>
            <a:ext cx="2286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i="1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Pnevmokokklar</a:t>
            </a:r>
            <a:endParaRPr lang="ru-RU" sz="2000" b="1" i="1" dirty="0">
              <a:solidFill>
                <a:srgbClr val="0066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20130" y="705644"/>
            <a:ext cx="349885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DNKning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marotaba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pnevmoniya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zotiljam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kasalligini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qo‘zg‘atuvchisi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yumaloq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shakldagi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800" b="1" dirty="0" err="1">
                <a:solidFill>
                  <a:srgbClr val="002060"/>
                </a:solidFill>
                <a:highlight>
                  <a:srgbClr val="B2B2B2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pnevmokokk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isbotlangan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i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15A2FC-6F87-4EE4-B2BE-09894D856C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25" y="629444"/>
            <a:ext cx="2209800" cy="2133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496142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Transformatsiya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36725" y="705644"/>
            <a:ext cx="388620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bo‘lagining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birikish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hodisasiga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6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transformatsiya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deb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Pnevmokokklardagi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transformatsiya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hodisasi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highlight>
                  <a:srgbClr val="B2B2B2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1928-yil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algn="ctr"/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>
                <a:solidFill>
                  <a:srgbClr val="002060"/>
                </a:solidFill>
                <a:highlight>
                  <a:srgbClr val="B2B2B2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F. </a:t>
            </a:r>
            <a:r>
              <a:rPr lang="en-US" sz="1600" b="1" dirty="0" err="1">
                <a:solidFill>
                  <a:srgbClr val="002060"/>
                </a:solidFill>
                <a:highlight>
                  <a:srgbClr val="B2B2B2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Griffit</a:t>
            </a:r>
            <a:r>
              <a:rPr lang="en-US" sz="1600" b="1" dirty="0">
                <a:solidFill>
                  <a:srgbClr val="002060"/>
                </a:solidFill>
                <a:highlight>
                  <a:srgbClr val="B2B2B2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ixtiro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4CF354-C8D5-414C-8565-FCBA826038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1557"/>
          <a:stretch/>
        </p:blipFill>
        <p:spPr>
          <a:xfrm flipH="1">
            <a:off x="136525" y="651105"/>
            <a:ext cx="1524000" cy="23083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10078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200" dirty="0" err="1">
                <a:solidFill>
                  <a:schemeClr val="tx1"/>
                </a:solidFill>
              </a:rPr>
              <a:t>Transformatsiya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3421" y="477044"/>
            <a:ext cx="550098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Griffit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tajribasi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pnevmokokklarning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 S-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R-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shtamlari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o‘tkazilgan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Pnevmokokk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bakteriyasining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S-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shtammi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kapsulaga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silliq</a:t>
            </a:r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sz="16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en-US" sz="1600" b="1" i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inglizcha</a:t>
            </a:r>
            <a:r>
              <a:rPr lang="en-US" sz="16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smooth) </a:t>
            </a:r>
          </a:p>
          <a:p>
            <a:pPr marL="342900" indent="-342900">
              <a:buClr>
                <a:srgbClr val="C00000"/>
              </a:buClr>
              <a:buFont typeface="Wingdings" panose="05000000000000000000" pitchFamily="2" charset="2"/>
              <a:buChar char="v"/>
            </a:pP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R-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shtammda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kamsula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sirti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g‘adir-budir</a:t>
            </a:r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</a:t>
            </a:r>
            <a:r>
              <a:rPr lang="en-US" sz="1600" b="1" i="1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inglizcha</a:t>
            </a:r>
            <a:r>
              <a:rPr lang="en-US" sz="16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rough)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Clr>
                <a:srgbClr val="C00000"/>
              </a:buClr>
            </a:pP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S-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shtamm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kapsulasi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sichqon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immun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o‘tkazmaganligi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sababli,u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kasallik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qo‘zg‘atuvchi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bo‘lib,sichqonlarda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pnevmaniya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kasalligini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keltirib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chiqaradi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sichqonlar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o‘ladi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95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F. </a:t>
            </a:r>
            <a:r>
              <a:rPr lang="en-US" sz="2800" dirty="0" err="1">
                <a:solidFill>
                  <a:schemeClr val="tx1"/>
                </a:solidFill>
              </a:rPr>
              <a:t>Griffit</a:t>
            </a:r>
            <a:r>
              <a:rPr lang="en-US" sz="2800" dirty="0">
                <a:solidFill>
                  <a:schemeClr val="tx1"/>
                </a:solidFill>
              </a:rPr>
              <a:t>    </a:t>
            </a:r>
            <a:r>
              <a:rPr lang="en-US" sz="2800" dirty="0" err="1" smtClean="0">
                <a:solidFill>
                  <a:schemeClr val="tx1"/>
                </a:solidFill>
              </a:rPr>
              <a:t>tajribasi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818086-DE88-4924-9730-2295FE098D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43" y="553244"/>
            <a:ext cx="5529366" cy="25908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FB672A-2AFD-41C4-BA38-149C3E371AC8}"/>
              </a:ext>
            </a:extLst>
          </p:cNvPr>
          <p:cNvSpPr txBox="1"/>
          <p:nvPr/>
        </p:nvSpPr>
        <p:spPr>
          <a:xfrm>
            <a:off x="3679591" y="553244"/>
            <a:ext cx="647934" cy="307777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700" b="1" dirty="0" err="1">
                <a:solidFill>
                  <a:schemeClr val="bg1"/>
                </a:solidFill>
              </a:rPr>
              <a:t>Qizdirilgan</a:t>
            </a:r>
            <a:endParaRPr lang="en-US" sz="700" b="1" dirty="0">
              <a:solidFill>
                <a:schemeClr val="bg1"/>
              </a:solidFill>
            </a:endParaRPr>
          </a:p>
          <a:p>
            <a:r>
              <a:rPr lang="en-US" sz="700" b="1" dirty="0">
                <a:solidFill>
                  <a:schemeClr val="bg1"/>
                </a:solidFill>
              </a:rPr>
              <a:t> S-</a:t>
            </a:r>
            <a:r>
              <a:rPr lang="en-US" sz="700" b="1" dirty="0" err="1">
                <a:solidFill>
                  <a:schemeClr val="bg1"/>
                </a:solidFill>
              </a:rPr>
              <a:t>shtamm</a:t>
            </a:r>
            <a:endParaRPr lang="ru-RU" sz="7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921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43421" y="96044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F. </a:t>
            </a:r>
            <a:r>
              <a:rPr lang="en-US" sz="2800" dirty="0" err="1">
                <a:solidFill>
                  <a:schemeClr val="tx1"/>
                </a:solidFill>
              </a:rPr>
              <a:t>Griffit</a:t>
            </a:r>
            <a:r>
              <a:rPr lang="en-US" sz="2800" dirty="0">
                <a:solidFill>
                  <a:schemeClr val="tx1"/>
                </a:solidFill>
              </a:rPr>
              <a:t>    </a:t>
            </a:r>
            <a:r>
              <a:rPr lang="en-US" sz="2800" dirty="0" err="1" smtClean="0">
                <a:solidFill>
                  <a:schemeClr val="tx1"/>
                </a:solidFill>
              </a:rPr>
              <a:t>tajribasi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D434065-0A6D-4929-A618-C5BEB4A4047A}"/>
              </a:ext>
            </a:extLst>
          </p:cNvPr>
          <p:cNvSpPr/>
          <p:nvPr/>
        </p:nvSpPr>
        <p:spPr>
          <a:xfrm>
            <a:off x="365125" y="705644"/>
            <a:ext cx="51816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Pnevmokokkning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S –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shtammidan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qandaydir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R –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shtammga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 –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shtammning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ayrimlari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shtammga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aylangan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i="1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transformatsiya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hodisasi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bergan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F. </a:t>
            </a:r>
            <a:r>
              <a:rPr lang="en-US" sz="18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Griffit</a:t>
            </a:r>
            <a:r>
              <a:rPr lang="en-US" sz="18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–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shtamm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bakteriyalarning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moddasi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tashib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yurishini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olmagan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88089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29C7BF-9658-4B22-B56F-9459FCF673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925" y="593901"/>
            <a:ext cx="5105400" cy="127219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A1DCA81-17A6-4831-BDF0-5FA9E51DC569}"/>
              </a:ext>
            </a:extLst>
          </p:cNvPr>
          <p:cNvSpPr txBox="1"/>
          <p:nvPr/>
        </p:nvSpPr>
        <p:spPr>
          <a:xfrm>
            <a:off x="-38100" y="1866092"/>
            <a:ext cx="575945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1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K. </a:t>
            </a:r>
            <a:r>
              <a:rPr lang="en-US" sz="16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Makleod</a:t>
            </a:r>
            <a:r>
              <a:rPr lang="en-US" sz="1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O. </a:t>
            </a:r>
            <a:r>
              <a:rPr lang="en-US" sz="16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Eyveri</a:t>
            </a:r>
            <a:r>
              <a:rPr lang="en-US" sz="1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M. </a:t>
            </a:r>
            <a:r>
              <a:rPr lang="en-US" sz="16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Makkarti</a:t>
            </a:r>
            <a:endParaRPr lang="en-US" sz="18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1944-yilda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Griffit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tajribasini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qaytadan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takrorladilar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 –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shtammida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patogenlik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xususiyatini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tashib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yuruvchi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DNK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qildilar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pnevmokokk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bakteriyalarining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streptomitsinga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chidamli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chidamsiz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shtammlari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tajriba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bordilar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     </a:t>
            </a:r>
            <a:endPara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349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4"/>
          <p:cNvSpPr>
            <a:spLocks noGrp="1"/>
          </p:cNvSpPr>
          <p:nvPr>
            <p:ph type="title"/>
          </p:nvPr>
        </p:nvSpPr>
        <p:spPr>
          <a:xfrm>
            <a:off x="54717" y="107876"/>
            <a:ext cx="5644408" cy="386260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chemeClr val="tx1"/>
                </a:solidFill>
              </a:rPr>
              <a:t>Makleod</a:t>
            </a:r>
            <a:r>
              <a:rPr lang="en-US" sz="2400" dirty="0">
                <a:solidFill>
                  <a:schemeClr val="tx1"/>
                </a:solidFill>
              </a:rPr>
              <a:t>,   </a:t>
            </a:r>
            <a:r>
              <a:rPr lang="en-US" sz="2400" dirty="0" err="1">
                <a:solidFill>
                  <a:schemeClr val="tx1"/>
                </a:solidFill>
              </a:rPr>
              <a:t>Eyveri</a:t>
            </a:r>
            <a:r>
              <a:rPr lang="en-US" sz="2400" dirty="0">
                <a:solidFill>
                  <a:schemeClr val="tx1"/>
                </a:solidFill>
              </a:rPr>
              <a:t>,   </a:t>
            </a:r>
            <a:r>
              <a:rPr lang="en-US" sz="2400" dirty="0" err="1">
                <a:solidFill>
                  <a:schemeClr val="tx1"/>
                </a:solidFill>
              </a:rPr>
              <a:t>Makkarti</a:t>
            </a:r>
            <a:r>
              <a:rPr lang="en-US" sz="2400" dirty="0">
                <a:solidFill>
                  <a:schemeClr val="tx1"/>
                </a:solidFill>
              </a:rPr>
              <a:t>   </a:t>
            </a:r>
            <a:r>
              <a:rPr lang="en-US" sz="2400" dirty="0" err="1">
                <a:solidFill>
                  <a:schemeClr val="tx1"/>
                </a:solidFill>
              </a:rPr>
              <a:t>tajribasi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12924" y="705644"/>
            <a:ext cx="37338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sharoitida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probirkada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streptomitsinga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chidamli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bakteriyalarni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parchalab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moddasi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olindi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chidamsiz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o‘sayotgan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muhitga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o‘tkaziladi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kuzatib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borildi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streptomitsinga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chidamli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moddasi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ta’sirida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2-probirkada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o‘sayotgan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chidamsiz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shtammi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antibiotikka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chidamli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dastlab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pnevmakokk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bakteriyalarda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DNKning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irsiyatga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aloqadorligi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isbotlab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berildi</a:t>
            </a:r>
            <a:r>
              <a:rPr lang="en-US" sz="1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1FF5B5A-A3E7-4569-A30C-AD69E468EE2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62" t="30540" r="50000" b="14702"/>
          <a:stretch/>
        </p:blipFill>
        <p:spPr>
          <a:xfrm>
            <a:off x="111127" y="565077"/>
            <a:ext cx="1625598" cy="2578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2576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4"/>
          <p:cNvSpPr>
            <a:spLocks noGrp="1"/>
          </p:cNvSpPr>
          <p:nvPr>
            <p:ph type="title"/>
          </p:nvPr>
        </p:nvSpPr>
        <p:spPr>
          <a:xfrm>
            <a:off x="143421" y="96044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Transduksiya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08125" y="610641"/>
            <a:ext cx="4044341" cy="2354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9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1952-yilda  </a:t>
            </a:r>
            <a:r>
              <a:rPr lang="en-US" sz="1600" b="1" dirty="0" err="1" smtClean="0">
                <a:solidFill>
                  <a:srgbClr val="002060"/>
                </a:solidFill>
                <a:highlight>
                  <a:srgbClr val="DDDDDD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N.Jinder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highlight>
                  <a:srgbClr val="DDDDDD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F.Lederberg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kashfiyotga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fagning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b="1" i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nuklein</a:t>
            </a:r>
            <a:r>
              <a:rPr lang="en-US" sz="1600" b="1" i="1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kislota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kirganda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faglarning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ko‘payishi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oqibatida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yorilib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o‘lishi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lizis</a:t>
            </a:r>
            <a:r>
              <a:rPr lang="en-US" sz="16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59B8F6-785C-4B19-A1A2-1EF453ED37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360" t="38817" r="10361" b="16149"/>
          <a:stretch/>
        </p:blipFill>
        <p:spPr>
          <a:xfrm>
            <a:off x="136525" y="609600"/>
            <a:ext cx="1177219" cy="12390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0FFB7EA-9DC4-4951-9050-A8CFB556FA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25" y="1848644"/>
            <a:ext cx="1177219" cy="12390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95180931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2203243"/>
              </p:ext>
            </p:extLst>
          </p:nvPr>
        </p:nvGraphicFramePr>
        <p:xfrm>
          <a:off x="82906" y="538005"/>
          <a:ext cx="5616219" cy="260603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0696">
                  <a:extLst>
                    <a:ext uri="{9D8B030D-6E8A-4147-A177-3AD203B41FA5}">
                      <a16:colId xmlns:a16="http://schemas.microsoft.com/office/drawing/2014/main" val="1151866904"/>
                    </a:ext>
                  </a:extLst>
                </a:gridCol>
                <a:gridCol w="1413123">
                  <a:extLst>
                    <a:ext uri="{9D8B030D-6E8A-4147-A177-3AD203B41FA5}">
                      <a16:colId xmlns:a16="http://schemas.microsoft.com/office/drawing/2014/main" val="3238712738"/>
                    </a:ext>
                  </a:extLst>
                </a:gridCol>
                <a:gridCol w="228600">
                  <a:extLst>
                    <a:ext uri="{9D8B030D-6E8A-4147-A177-3AD203B41FA5}">
                      <a16:colId xmlns:a16="http://schemas.microsoft.com/office/drawing/2014/main" val="909274721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val="2170143725"/>
                    </a:ext>
                  </a:extLst>
                </a:gridCol>
              </a:tblGrid>
              <a:tr h="276890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5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Plazmidlar</a:t>
                      </a:r>
                      <a:endParaRPr lang="ru-RU" sz="105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Asosiy</a:t>
                      </a:r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xromosomaga</a:t>
                      </a:r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birika</a:t>
                      </a:r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olmaydigan</a:t>
                      </a:r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asosiy</a:t>
                      </a:r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xromosomadan</a:t>
                      </a:r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mustaqil</a:t>
                      </a:r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ravishda</a:t>
                      </a:r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900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9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z-o</a:t>
                      </a:r>
                      <a:r>
                        <a:rPr lang="en-US" sz="900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9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zidan</a:t>
                      </a:r>
                      <a:r>
                        <a:rPr lang="en-US" sz="9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replikatsiya</a:t>
                      </a:r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qiladigan</a:t>
                      </a:r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halqasimon</a:t>
                      </a:r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DNK </a:t>
                      </a:r>
                      <a:r>
                        <a:rPr lang="en-US" sz="9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molekulasi</a:t>
                      </a:r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1783194"/>
                  </a:ext>
                </a:extLst>
              </a:tr>
              <a:tr h="274319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105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Transpozon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B</a:t>
                      </a:r>
                      <a:endParaRPr lang="ru-RU" sz="1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yoki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genlar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majmuasini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maqsadga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muvofiq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9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zgartirish</a:t>
                      </a:r>
                      <a:endParaRPr lang="ru-RU" sz="9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889529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105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Avtonom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plazmid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D</a:t>
                      </a:r>
                      <a:endParaRPr lang="ru-RU" sz="1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Xromosomadan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tashqarida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joylashgan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9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z-o</a:t>
                      </a:r>
                      <a:r>
                        <a:rPr lang="en-US" sz="9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zini</a:t>
                      </a:r>
                      <a:r>
                        <a:rPr lang="en-US" sz="9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replikatsiya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oladigan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halqali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DNK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molekulasi</a:t>
                      </a:r>
                      <a:endParaRPr lang="ru-RU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1409194"/>
                  </a:ext>
                </a:extLst>
              </a:tr>
              <a:tr h="326389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105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muhandisligi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002060"/>
                          </a:solidFill>
                        </a:rPr>
                        <a:t>E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-RNK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matritsa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vositasida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9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  <a:r>
                        <a:rPr lang="en-US" sz="9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nushasini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sintezlab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genomning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boshqa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joyiga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</a:t>
                      </a:r>
                      <a:r>
                        <a:rPr lang="en-US" sz="9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chib</a:t>
                      </a:r>
                      <a:r>
                        <a:rPr lang="en-US" sz="9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9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tadigan</a:t>
                      </a:r>
                      <a:r>
                        <a:rPr lang="en-US" sz="9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virussimon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DNK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molekulasi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895134"/>
                  </a:ext>
                </a:extLst>
              </a:tr>
              <a:tr h="326389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105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Retrotranspozon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002060"/>
                          </a:solidFill>
                        </a:rPr>
                        <a:t>F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Molekulalarning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maydonida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joylashtirilgan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maxsus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gel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ichida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kattaligiga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</a:t>
                      </a:r>
                      <a:r>
                        <a:rPr lang="en-US" sz="9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</a:t>
                      </a:r>
                      <a:r>
                        <a:rPr lang="en-US" sz="9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ajratish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usuli</a:t>
                      </a:r>
                      <a:endParaRPr lang="ru-RU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1811738"/>
                  </a:ext>
                </a:extLst>
              </a:tr>
              <a:tr h="326389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105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Transmissibl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plazmid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002060"/>
                          </a:solidFill>
                        </a:rPr>
                        <a:t>H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Hujayra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xromosomalari</a:t>
                      </a:r>
                      <a:r>
                        <a:rPr lang="en-US" sz="9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tarkibiga</a:t>
                      </a:r>
                      <a:r>
                        <a:rPr lang="en-US" sz="9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rekombinatsiyalana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oladigan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plazmida</a:t>
                      </a:r>
                      <a:endParaRPr lang="ru-RU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0258732"/>
                  </a:ext>
                </a:extLst>
              </a:tr>
              <a:tr h="326389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105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Elektroforez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002060"/>
                          </a:solidFill>
                        </a:rPr>
                        <a:t>G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Genomdan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9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zini</a:t>
                      </a:r>
                      <a:r>
                        <a:rPr lang="en-US" sz="9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qirqib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genomning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boshqa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joyiga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</a:t>
                      </a:r>
                      <a:r>
                        <a:rPr lang="en-US" sz="9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chib</a:t>
                      </a:r>
                      <a:r>
                        <a:rPr lang="en-US" sz="9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9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tadigan</a:t>
                      </a:r>
                      <a:r>
                        <a:rPr lang="en-US" sz="9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genetik</a:t>
                      </a:r>
                      <a:r>
                        <a:rPr lang="en-US" sz="9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tuzilma</a:t>
                      </a:r>
                      <a:endParaRPr lang="ru-RU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0207944"/>
                  </a:ext>
                </a:extLst>
              </a:tr>
            </a:tbl>
          </a:graphicData>
        </a:graphic>
      </p:graphicFrame>
      <p:sp>
        <p:nvSpPr>
          <p:cNvPr id="4" name="object 2">
            <a:extLst>
              <a:ext uri="{FF2B5EF4-FFF2-40B4-BE49-F238E27FC236}">
                <a16:creationId xmlns:a16="http://schemas.microsoft.com/office/drawing/2014/main" id="{EF39AFC3-0A34-43B9-BB09-A574D4AFE8C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1413" y="93266"/>
            <a:ext cx="5627712" cy="355201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200" dirty="0" err="1"/>
              <a:t>Atamalarni</a:t>
            </a:r>
            <a:r>
              <a:rPr lang="en-US" sz="2200" dirty="0"/>
              <a:t>  </a:t>
            </a:r>
            <a:r>
              <a:rPr lang="en-US" sz="2200" dirty="0" err="1"/>
              <a:t>ularning</a:t>
            </a:r>
            <a:r>
              <a:rPr lang="en-US" sz="2200" dirty="0"/>
              <a:t>  </a:t>
            </a:r>
            <a:r>
              <a:rPr lang="en-US" sz="2200" dirty="0" err="1"/>
              <a:t>izohi</a:t>
            </a:r>
            <a:r>
              <a:rPr lang="en-US" sz="2200" dirty="0"/>
              <a:t>  </a:t>
            </a:r>
            <a:r>
              <a:rPr lang="en-US" sz="2200" dirty="0" err="1"/>
              <a:t>bilan</a:t>
            </a:r>
            <a:r>
              <a:rPr lang="en-US" sz="2200" dirty="0"/>
              <a:t>  </a:t>
            </a:r>
            <a:r>
              <a:rPr lang="en-US" sz="2200" dirty="0" err="1"/>
              <a:t>juftlang</a:t>
            </a:r>
            <a:r>
              <a:rPr lang="en-US" sz="22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0637256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50101">
        <p15:prstTrans prst="airplane"/>
      </p:transition>
    </mc:Choice>
    <mc:Fallback xmlns="">
      <p:transition spd="slow" advTm="50101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Transduksiya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5129" y="781844"/>
            <a:ext cx="411479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kirgan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faglar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37*C da, 15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daqiqa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litik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siklga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hujayrasidan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ikkinchisiga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faglar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o‘tishiga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highlight>
                  <a:srgbClr val="C0C0C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transduksiya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Faglar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irsiyatini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o‘zgartiradi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71A940E-344E-4EC0-9F66-CE2DC55DE96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931" t="22356" r="55445" b="6580"/>
          <a:stretch/>
        </p:blipFill>
        <p:spPr>
          <a:xfrm>
            <a:off x="4175125" y="528837"/>
            <a:ext cx="1524000" cy="2568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240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Transduksiya</a:t>
            </a:r>
            <a:r>
              <a:rPr lang="en-US" sz="2800" dirty="0">
                <a:solidFill>
                  <a:schemeClr val="tx1"/>
                </a:solidFill>
              </a:rPr>
              <a:t>    </a:t>
            </a:r>
            <a:r>
              <a:rPr lang="en-US" sz="2800" dirty="0" err="1">
                <a:solidFill>
                  <a:schemeClr val="tx1"/>
                </a:solidFill>
              </a:rPr>
              <a:t>jarayoni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E9B439-1C29-4BEE-8D97-5CF5E66C7FD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4394" t="24115" r="8241" b="14701"/>
          <a:stretch/>
        </p:blipFill>
        <p:spPr>
          <a:xfrm>
            <a:off x="60325" y="553244"/>
            <a:ext cx="1981200" cy="2578967"/>
          </a:xfrm>
          <a:prstGeom prst="rect">
            <a:avLst/>
          </a:prstGeom>
        </p:spPr>
      </p:pic>
      <p:sp>
        <p:nvSpPr>
          <p:cNvPr id="11" name="Прямоугольник 3">
            <a:extLst>
              <a:ext uri="{FF2B5EF4-FFF2-40B4-BE49-F238E27FC236}">
                <a16:creationId xmlns:a16="http://schemas.microsoft.com/office/drawing/2014/main" id="{BF926F92-0D48-4C9A-BB4E-CA264986B9F2}"/>
              </a:ext>
            </a:extLst>
          </p:cNvPr>
          <p:cNvSpPr/>
          <p:nvPr/>
        </p:nvSpPr>
        <p:spPr>
          <a:xfrm>
            <a:off x="2027838" y="688565"/>
            <a:ext cx="371792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Fag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dastlab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bakteriyaning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nukleotid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trifosfatlaridan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foydalanib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DNK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molekulasini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replikatsiyalaydi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So‘ngra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fag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xromosomasi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oqsil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qobiq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sintez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qilib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fag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zarrachalari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hosil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bo‘ladi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Natijada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bakteriya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qobig‘i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yoriladi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fag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tashqi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muhitga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chiqib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boshqa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bakteriyani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zararlantiradi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 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22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Transduksiya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4514" y="629444"/>
            <a:ext cx="5638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57589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Ammo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bakteriya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hujayrasiga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tushgan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fag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doimo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ham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hujayrani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nobud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qilavermaydi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Ba’zan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fag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xromosomasi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bakteriya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xromosomasiga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rekombinatsiyalanadi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 Bu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jarayon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fag  DNK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molekulasi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nukleotidlarining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maxsus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ketma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ketligini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topib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birikishi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natijasida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sodir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bo‘ladi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bakteriya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profag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holatiga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o‘tadi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Xromosomasida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profag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bo‘lgan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erkin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ko‘paya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oladigan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bakteriyalarni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lizogen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bakteriyalar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jarayon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lizogeniya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deb 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ataladi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  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63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200" dirty="0" err="1">
                <a:solidFill>
                  <a:schemeClr val="tx1"/>
                </a:solidFill>
              </a:rPr>
              <a:t>Transduksiya</a:t>
            </a:r>
            <a:r>
              <a:rPr lang="en-US" sz="3200" dirty="0">
                <a:solidFill>
                  <a:schemeClr val="tx1"/>
                </a:solidFill>
              </a:rPr>
              <a:t>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5C7DB58-F4B8-4747-9991-E76196AD88D6}"/>
              </a:ext>
            </a:extLst>
          </p:cNvPr>
          <p:cNvSpPr/>
          <p:nvPr/>
        </p:nvSpPr>
        <p:spPr>
          <a:xfrm>
            <a:off x="177132" y="705644"/>
            <a:ext cx="550098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Fag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nobud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hujayradan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hujayraga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o‘tayotganida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nobud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xromosomasining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bo‘lagini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o‘tkazishi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hujayrasidan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ikkinchisiga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faglar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o‘tishiga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transduksiya</a:t>
            </a:r>
            <a:r>
              <a:rPr lang="en-US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Faglar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hujayrasiga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bakteriyaning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irsiyatini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o‘zgartiradi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5713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extBox 63">
            <a:extLst>
              <a:ext uri="{FF2B5EF4-FFF2-40B4-BE49-F238E27FC236}">
                <a16:creationId xmlns:a16="http://schemas.microsoft.com/office/drawing/2014/main" id="{5E7BF7DE-E2DB-468F-BA46-11D8D31D9C30}"/>
              </a:ext>
            </a:extLst>
          </p:cNvPr>
          <p:cNvSpPr txBox="1"/>
          <p:nvPr/>
        </p:nvSpPr>
        <p:spPr>
          <a:xfrm>
            <a:off x="4216458" y="811961"/>
            <a:ext cx="3317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88" name="Isosceles Triangle 62">
            <a:extLst>
              <a:ext uri="{FF2B5EF4-FFF2-40B4-BE49-F238E27FC236}">
                <a16:creationId xmlns:a16="http://schemas.microsoft.com/office/drawing/2014/main" id="{5843DA4D-E5E6-4632-98C1-0DF5DE631102}"/>
              </a:ext>
            </a:extLst>
          </p:cNvPr>
          <p:cNvSpPr>
            <a:spLocks noChangeAspect="1"/>
          </p:cNvSpPr>
          <p:nvPr/>
        </p:nvSpPr>
        <p:spPr>
          <a:xfrm rot="10800000">
            <a:off x="337676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Isosceles Triangle 63">
            <a:extLst>
              <a:ext uri="{FF2B5EF4-FFF2-40B4-BE49-F238E27FC236}">
                <a16:creationId xmlns:a16="http://schemas.microsoft.com/office/drawing/2014/main" id="{CDA4D09B-2219-4012-9660-CB8BC8BF4143}"/>
              </a:ext>
            </a:extLst>
          </p:cNvPr>
          <p:cNvSpPr>
            <a:spLocks noChangeAspect="1"/>
          </p:cNvSpPr>
          <p:nvPr/>
        </p:nvSpPr>
        <p:spPr>
          <a:xfrm rot="10800000">
            <a:off x="4499641" y="2469041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Isosceles Triangle 64">
            <a:extLst>
              <a:ext uri="{FF2B5EF4-FFF2-40B4-BE49-F238E27FC236}">
                <a16:creationId xmlns:a16="http://schemas.microsoft.com/office/drawing/2014/main" id="{4CDE0E63-5FA0-4C05-A8E4-CE555E2D3884}"/>
              </a:ext>
            </a:extLst>
          </p:cNvPr>
          <p:cNvSpPr>
            <a:spLocks noChangeAspect="1"/>
          </p:cNvSpPr>
          <p:nvPr/>
        </p:nvSpPr>
        <p:spPr>
          <a:xfrm rot="10800000">
            <a:off x="2242254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Isosceles Triangle 65">
            <a:extLst>
              <a:ext uri="{FF2B5EF4-FFF2-40B4-BE49-F238E27FC236}">
                <a16:creationId xmlns:a16="http://schemas.microsoft.com/office/drawing/2014/main" id="{1F5F3A3D-09E1-40EB-8715-E9429EFE87FD}"/>
              </a:ext>
            </a:extLst>
          </p:cNvPr>
          <p:cNvSpPr>
            <a:spLocks noChangeAspect="1"/>
          </p:cNvSpPr>
          <p:nvPr/>
        </p:nvSpPr>
        <p:spPr>
          <a:xfrm rot="10800000">
            <a:off x="1105970" y="2476739"/>
            <a:ext cx="147288" cy="98997"/>
          </a:xfrm>
          <a:prstGeom prst="triangle">
            <a:avLst/>
          </a:prstGeom>
          <a:solidFill>
            <a:srgbClr val="FFFFFF">
              <a:alpha val="30196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Konyugatsiya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36229" y="705644"/>
            <a:ext cx="38862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Konyugatsiya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(lot. </a:t>
            </a:r>
            <a:r>
              <a:rPr lang="en-US" sz="1400" b="1" i="1" u="sng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conjugatio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4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qo‘shilish</a:t>
            </a:r>
            <a:r>
              <a:rPr lang="en-US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konyugatsiya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hujayrasidagi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materialni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bakteriyaga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2ta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ingichka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ko‘prikcha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bog‘lanadi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ko‘prikcha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2060"/>
                </a:solidFill>
                <a:highlight>
                  <a:srgbClr val="C0C0C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(donor)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boshqasi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2060"/>
                </a:solidFill>
                <a:highlight>
                  <a:srgbClr val="C0C0C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400" b="1" dirty="0" err="1">
                <a:solidFill>
                  <a:srgbClr val="002060"/>
                </a:solidFill>
                <a:highlight>
                  <a:srgbClr val="C0C0C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retsipiyent</a:t>
            </a:r>
            <a:r>
              <a:rPr lang="en-US" sz="1400" b="1" dirty="0">
                <a:solidFill>
                  <a:srgbClr val="002060"/>
                </a:solidFill>
                <a:highlight>
                  <a:srgbClr val="C0C0C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DNKning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ipi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o‘tadi</a:t>
            </a: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4AF595-D240-403C-9FF1-7AC8503CE2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25" y="560072"/>
            <a:ext cx="1828800" cy="258532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108BBB0-20D1-4DC4-85BA-3D5774BE0482}"/>
              </a:ext>
            </a:extLst>
          </p:cNvPr>
          <p:cNvSpPr txBox="1"/>
          <p:nvPr/>
        </p:nvSpPr>
        <p:spPr>
          <a:xfrm>
            <a:off x="562776" y="1772444"/>
            <a:ext cx="8691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  <a:highlight>
                  <a:srgbClr val="FFFFFF"/>
                </a:highlight>
                <a:latin typeface="Agency FB" panose="020B0503020202020204" pitchFamily="34" charset="0"/>
                <a:cs typeface="Arial" panose="020B0604020202020204" pitchFamily="34" charset="0"/>
              </a:rPr>
              <a:t>DNK </a:t>
            </a:r>
            <a:r>
              <a:rPr lang="en-US" sz="1000" b="1" dirty="0" err="1">
                <a:solidFill>
                  <a:schemeClr val="bg1"/>
                </a:solidFill>
                <a:highlight>
                  <a:srgbClr val="FFFFFF"/>
                </a:highlight>
                <a:latin typeface="Agency FB" panose="020B0503020202020204" pitchFamily="34" charset="0"/>
                <a:cs typeface="Arial" panose="020B0604020202020204" pitchFamily="34" charset="0"/>
              </a:rPr>
              <a:t>polimeraza</a:t>
            </a:r>
            <a:endParaRPr lang="ru-RU" sz="1000" b="1" dirty="0">
              <a:solidFill>
                <a:schemeClr val="bg1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F5378D8-76D1-4FD1-8960-897A99B917A5}"/>
              </a:ext>
            </a:extLst>
          </p:cNvPr>
          <p:cNvSpPr txBox="1"/>
          <p:nvPr/>
        </p:nvSpPr>
        <p:spPr>
          <a:xfrm>
            <a:off x="517525" y="1221423"/>
            <a:ext cx="10310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err="1">
                <a:solidFill>
                  <a:schemeClr val="bg1"/>
                </a:solidFill>
                <a:highlight>
                  <a:srgbClr val="FFFFFF"/>
                </a:highlight>
                <a:latin typeface="Agency FB" panose="020B0503020202020204" pitchFamily="34" charset="0"/>
                <a:cs typeface="Arial" panose="020B0604020202020204" pitchFamily="34" charset="0"/>
              </a:rPr>
              <a:t>Sitoplazmatik</a:t>
            </a:r>
            <a:r>
              <a:rPr lang="en-US" sz="1000" b="1" dirty="0">
                <a:solidFill>
                  <a:schemeClr val="bg1"/>
                </a:solidFill>
                <a:highlight>
                  <a:srgbClr val="FFFFFF"/>
                </a:highlight>
                <a:latin typeface="Agency FB" panose="020B0503020202020204" pitchFamily="34" charset="0"/>
                <a:cs typeface="Arial" panose="020B0604020202020204" pitchFamily="34" charset="0"/>
              </a:rPr>
              <a:t> </a:t>
            </a:r>
            <a:r>
              <a:rPr lang="en-US" sz="1000" b="1" dirty="0" err="1">
                <a:solidFill>
                  <a:schemeClr val="bg1"/>
                </a:solidFill>
                <a:highlight>
                  <a:srgbClr val="FFFFFF"/>
                </a:highlight>
                <a:latin typeface="Agency FB" panose="020B0503020202020204" pitchFamily="34" charset="0"/>
                <a:cs typeface="Arial" panose="020B0604020202020204" pitchFamily="34" charset="0"/>
              </a:rPr>
              <a:t>ipcha</a:t>
            </a:r>
            <a:endParaRPr lang="ru-RU" sz="1000" b="1" dirty="0">
              <a:solidFill>
                <a:schemeClr val="bg1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CDAED8A-919A-4BB6-A1AC-C864CD21B902}"/>
              </a:ext>
            </a:extLst>
          </p:cNvPr>
          <p:cNvSpPr txBox="1"/>
          <p:nvPr/>
        </p:nvSpPr>
        <p:spPr>
          <a:xfrm>
            <a:off x="885095" y="2288223"/>
            <a:ext cx="6992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 err="1">
                <a:solidFill>
                  <a:schemeClr val="bg1"/>
                </a:solidFill>
                <a:highlight>
                  <a:srgbClr val="FFFFFF"/>
                </a:highlight>
                <a:latin typeface="Agency FB" panose="020B0503020202020204" pitchFamily="34" charset="0"/>
                <a:cs typeface="Arial" panose="020B0604020202020204" pitchFamily="34" charset="0"/>
              </a:rPr>
              <a:t>Retsipiyent</a:t>
            </a:r>
            <a:r>
              <a:rPr lang="en-US" sz="1000" b="1" dirty="0">
                <a:solidFill>
                  <a:schemeClr val="bg1"/>
                </a:solidFill>
                <a:highlight>
                  <a:srgbClr val="FFFFFF"/>
                </a:highlight>
                <a:latin typeface="Agency FB" panose="020B0503020202020204" pitchFamily="34" charset="0"/>
                <a:cs typeface="Arial" panose="020B0604020202020204" pitchFamily="34" charset="0"/>
              </a:rPr>
              <a:t> </a:t>
            </a:r>
            <a:endParaRPr lang="ru-RU" sz="1000" b="1" dirty="0">
              <a:solidFill>
                <a:schemeClr val="bg1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ACC4EEC-D8C1-4967-A92B-9C0DBEC732BA}"/>
              </a:ext>
            </a:extLst>
          </p:cNvPr>
          <p:cNvSpPr txBox="1"/>
          <p:nvPr/>
        </p:nvSpPr>
        <p:spPr>
          <a:xfrm>
            <a:off x="325290" y="2288223"/>
            <a:ext cx="6494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>
                <a:solidFill>
                  <a:schemeClr val="bg1"/>
                </a:solidFill>
                <a:highlight>
                  <a:srgbClr val="FFFFFF"/>
                </a:highlight>
                <a:latin typeface="Agency FB" panose="020B0503020202020204" pitchFamily="34" charset="0"/>
                <a:cs typeface="Arial" panose="020B0604020202020204" pitchFamily="34" charset="0"/>
              </a:rPr>
              <a:t>  </a:t>
            </a:r>
            <a:r>
              <a:rPr lang="en-US" sz="1000" b="1" dirty="0">
                <a:solidFill>
                  <a:schemeClr val="bg1"/>
                </a:solidFill>
                <a:highlight>
                  <a:srgbClr val="FFFFFF"/>
                </a:highlight>
                <a:latin typeface="Bahnschrift Light" panose="020B0502040204020203" pitchFamily="34" charset="0"/>
                <a:cs typeface="Arial" panose="020B0604020202020204" pitchFamily="34" charset="0"/>
              </a:rPr>
              <a:t>Donor</a:t>
            </a:r>
            <a:r>
              <a:rPr lang="en-US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000" b="1" dirty="0">
                <a:solidFill>
                  <a:schemeClr val="bg1"/>
                </a:solidFill>
                <a:latin typeface="Agency FB" panose="020B0503020202020204" pitchFamily="34" charset="0"/>
                <a:cs typeface="Arial" panose="020B0604020202020204" pitchFamily="34" charset="0"/>
              </a:rPr>
              <a:t>  </a:t>
            </a:r>
            <a:r>
              <a:rPr lang="en-US" sz="1000" b="1" dirty="0">
                <a:solidFill>
                  <a:schemeClr val="bg1"/>
                </a:solidFill>
                <a:highlight>
                  <a:srgbClr val="FFFFFF"/>
                </a:highlight>
                <a:latin typeface="Agency FB" panose="020B0503020202020204" pitchFamily="34" charset="0"/>
                <a:cs typeface="Arial" panose="020B0604020202020204" pitchFamily="34" charset="0"/>
              </a:rPr>
              <a:t>   </a:t>
            </a:r>
            <a:endParaRPr lang="ru-RU" sz="1000" b="1" dirty="0">
              <a:solidFill>
                <a:schemeClr val="bg1"/>
              </a:solidFill>
              <a:highlight>
                <a:srgbClr val="FFFFFF"/>
              </a:highligh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08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88" grpId="0" animBg="1"/>
      <p:bldP spid="89" grpId="0" animBg="1"/>
      <p:bldP spid="90" grpId="0" animBg="1"/>
      <p:bldP spid="9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-31531"/>
            <a:ext cx="5544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noProof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15482" y="1086644"/>
            <a:ext cx="474369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“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Transformatsiya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03661" y="611932"/>
            <a:ext cx="15841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2400" b="1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78188" y="-46176"/>
            <a:ext cx="5544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203325" y="1086644"/>
            <a:ext cx="4419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sharoitda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har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bo‘lagining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tarkibiga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birikish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hodisasiga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0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transformatsiya</a:t>
            </a:r>
            <a:r>
              <a:rPr lang="en-US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 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dirty="0">
              <a:solidFill>
                <a:schemeClr val="accent6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41525" y="629444"/>
            <a:ext cx="26282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2800" b="1" dirty="0">
              <a:solidFill>
                <a:srgbClr val="006600"/>
              </a:solidFill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5" y="1772444"/>
            <a:ext cx="1200666" cy="120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29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noProof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820157" y="654269"/>
            <a:ext cx="14405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28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rgbClr val="0066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88925" y="1308538"/>
            <a:ext cx="524963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Transduksiya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deb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528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noProof="0" dirty="0" err="1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149129" y="629444"/>
            <a:ext cx="16764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2800" b="1" dirty="0">
              <a:solidFill>
                <a:srgbClr val="0066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21" y="1932371"/>
            <a:ext cx="1200666" cy="1200666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743754" y="1049397"/>
            <a:ext cx="4876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ikkinchisiga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faglar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o‘tishiga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transduksiya</a:t>
            </a:r>
            <a:r>
              <a:rPr lang="en-US" sz="24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01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Mustahkamlash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6525" y="575928"/>
            <a:ext cx="53340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28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en-US" sz="2400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Konyugatsiya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6993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1032303"/>
              </p:ext>
            </p:extLst>
          </p:nvPr>
        </p:nvGraphicFramePr>
        <p:xfrm>
          <a:off x="60325" y="538005"/>
          <a:ext cx="5638800" cy="2606039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63710">
                  <a:extLst>
                    <a:ext uri="{9D8B030D-6E8A-4147-A177-3AD203B41FA5}">
                      <a16:colId xmlns:a16="http://schemas.microsoft.com/office/drawing/2014/main" val="1151866904"/>
                    </a:ext>
                  </a:extLst>
                </a:gridCol>
                <a:gridCol w="1391847">
                  <a:extLst>
                    <a:ext uri="{9D8B030D-6E8A-4147-A177-3AD203B41FA5}">
                      <a16:colId xmlns:a16="http://schemas.microsoft.com/office/drawing/2014/main" val="3238712738"/>
                    </a:ext>
                  </a:extLst>
                </a:gridCol>
                <a:gridCol w="231975">
                  <a:extLst>
                    <a:ext uri="{9D8B030D-6E8A-4147-A177-3AD203B41FA5}">
                      <a16:colId xmlns:a16="http://schemas.microsoft.com/office/drawing/2014/main" val="909274721"/>
                    </a:ext>
                  </a:extLst>
                </a:gridCol>
                <a:gridCol w="3651268">
                  <a:extLst>
                    <a:ext uri="{9D8B030D-6E8A-4147-A177-3AD203B41FA5}">
                      <a16:colId xmlns:a16="http://schemas.microsoft.com/office/drawing/2014/main" val="2170143725"/>
                    </a:ext>
                  </a:extLst>
                </a:gridCol>
              </a:tblGrid>
              <a:tr h="276890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1D</a:t>
                      </a:r>
                      <a:endParaRPr lang="ru-RU" sz="105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05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Plazmidlar</a:t>
                      </a:r>
                      <a:endParaRPr lang="ru-RU" sz="105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ru-RU" sz="11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Asosiy</a:t>
                      </a:r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xromosomaga</a:t>
                      </a:r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birika</a:t>
                      </a:r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olmaydigan</a:t>
                      </a:r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asosiy</a:t>
                      </a:r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xromosomadan</a:t>
                      </a:r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mustaqil</a:t>
                      </a:r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ravishda</a:t>
                      </a:r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900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9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z-o</a:t>
                      </a:r>
                      <a:r>
                        <a:rPr lang="en-US" sz="900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90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zidan</a:t>
                      </a:r>
                      <a:r>
                        <a:rPr lang="en-US" sz="900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replikatsiya</a:t>
                      </a:r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qiladigan</a:t>
                      </a:r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halqasimon</a:t>
                      </a:r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DNK </a:t>
                      </a:r>
                      <a:r>
                        <a:rPr lang="en-US" sz="90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molekulasi</a:t>
                      </a:r>
                      <a:r>
                        <a:rPr lang="en-US" sz="9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1783194"/>
                  </a:ext>
                </a:extLst>
              </a:tr>
              <a:tr h="274319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2G</a:t>
                      </a:r>
                      <a:endParaRPr lang="ru-RU" sz="105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Transpozon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B</a:t>
                      </a:r>
                      <a:endParaRPr lang="ru-RU" sz="1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yoki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genlar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majmuasini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maqsadga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muvofiq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9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zgartirish</a:t>
                      </a:r>
                      <a:endParaRPr lang="ru-RU" sz="9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8895298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3A</a:t>
                      </a:r>
                      <a:endParaRPr lang="ru-RU" sz="105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Avtonom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plazmid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rgbClr val="002060"/>
                          </a:solidFill>
                        </a:rPr>
                        <a:t>D</a:t>
                      </a:r>
                      <a:endParaRPr lang="ru-RU" sz="1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Xromosomadan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tashqarida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joylashgan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9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z-o</a:t>
                      </a:r>
                      <a:r>
                        <a:rPr lang="en-US" sz="9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zini</a:t>
                      </a:r>
                      <a:r>
                        <a:rPr lang="en-US" sz="9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replikatsiya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oladigan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halqali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DNK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molekulasi</a:t>
                      </a:r>
                      <a:endParaRPr lang="ru-RU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1409194"/>
                  </a:ext>
                </a:extLst>
              </a:tr>
              <a:tr h="326389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muhandisligi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002060"/>
                          </a:solidFill>
                        </a:rPr>
                        <a:t>E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-RNK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matritsa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vositasida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9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</a:t>
                      </a:r>
                      <a:r>
                        <a:rPr lang="en-US" sz="9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nushasini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sintezlab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genomning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boshqa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joyiga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</a:t>
                      </a:r>
                      <a:r>
                        <a:rPr lang="en-US" sz="9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chib</a:t>
                      </a:r>
                      <a:r>
                        <a:rPr lang="en-US" sz="9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o‘tadigan</a:t>
                      </a:r>
                      <a:r>
                        <a:rPr lang="en-US" sz="9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virussimon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DNK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molekulasi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895134"/>
                  </a:ext>
                </a:extLst>
              </a:tr>
              <a:tr h="326389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5E</a:t>
                      </a:r>
                      <a:endParaRPr lang="ru-RU" sz="105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Retrotranspozon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002060"/>
                          </a:solidFill>
                        </a:rPr>
                        <a:t>F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Molekulalarning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maydonida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joylashtirilgan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maxsus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gel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ichida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kattaligiga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</a:t>
                      </a:r>
                      <a:r>
                        <a:rPr lang="en-US" sz="9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</a:t>
                      </a:r>
                      <a:r>
                        <a:rPr lang="en-US" sz="9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ajratish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usuli</a:t>
                      </a:r>
                      <a:endParaRPr lang="ru-RU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1811738"/>
                  </a:ext>
                </a:extLst>
              </a:tr>
              <a:tr h="250189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6H</a:t>
                      </a:r>
                      <a:endParaRPr lang="ru-RU" sz="105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Transmissibl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plazmid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002060"/>
                          </a:solidFill>
                        </a:rPr>
                        <a:t>H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Hujayra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xromosomalari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tarkibiga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rekombinatsiyalana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oladigan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plazmida</a:t>
                      </a:r>
                      <a:endParaRPr lang="ru-RU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0258732"/>
                  </a:ext>
                </a:extLst>
              </a:tr>
              <a:tr h="326389">
                <a:tc>
                  <a:txBody>
                    <a:bodyPr/>
                    <a:lstStyle/>
                    <a:p>
                      <a:r>
                        <a:rPr lang="en-US" sz="105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7F</a:t>
                      </a:r>
                      <a:endParaRPr lang="ru-RU" sz="105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Elektroforez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9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rgbClr val="002060"/>
                          </a:solidFill>
                        </a:rPr>
                        <a:t>G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57593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Genomdan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9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zini</a:t>
                      </a:r>
                      <a:r>
                        <a:rPr lang="en-US" sz="9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qirqib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genomning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boshqa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joyiga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</a:t>
                      </a:r>
                      <a:r>
                        <a:rPr lang="en-US" sz="9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chib</a:t>
                      </a:r>
                      <a:r>
                        <a:rPr lang="en-US" sz="9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9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9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tadigan</a:t>
                      </a:r>
                      <a:r>
                        <a:rPr lang="en-US" sz="9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genetik</a:t>
                      </a:r>
                      <a:r>
                        <a:rPr lang="en-US" sz="9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9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tuzilma</a:t>
                      </a:r>
                      <a:endParaRPr lang="ru-RU" sz="9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0207944"/>
                  </a:ext>
                </a:extLst>
              </a:tr>
            </a:tbl>
          </a:graphicData>
        </a:graphic>
      </p:graphicFrame>
      <p:sp>
        <p:nvSpPr>
          <p:cNvPr id="6" name="object 2">
            <a:extLst>
              <a:ext uri="{FF2B5EF4-FFF2-40B4-BE49-F238E27FC236}">
                <a16:creationId xmlns:a16="http://schemas.microsoft.com/office/drawing/2014/main" id="{6786EE59-2AAF-4774-9F02-C2277D48771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325" y="96044"/>
            <a:ext cx="5638800" cy="355201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200" dirty="0" err="1"/>
              <a:t>Atamalarni</a:t>
            </a:r>
            <a:r>
              <a:rPr lang="en-US" sz="2200" dirty="0"/>
              <a:t>  </a:t>
            </a:r>
            <a:r>
              <a:rPr lang="en-US" sz="2200" dirty="0" err="1"/>
              <a:t>ularning</a:t>
            </a:r>
            <a:r>
              <a:rPr lang="en-US" sz="2200" dirty="0"/>
              <a:t>  </a:t>
            </a:r>
            <a:r>
              <a:rPr lang="en-US" sz="2200" dirty="0" err="1"/>
              <a:t>izohi</a:t>
            </a:r>
            <a:r>
              <a:rPr lang="en-US" sz="2200" dirty="0"/>
              <a:t>  </a:t>
            </a:r>
            <a:r>
              <a:rPr lang="en-US" sz="2200" dirty="0" err="1"/>
              <a:t>bilan</a:t>
            </a:r>
            <a:r>
              <a:rPr lang="en-US" sz="2200" dirty="0"/>
              <a:t>  </a:t>
            </a:r>
            <a:r>
              <a:rPr lang="en-US" sz="2200" dirty="0" err="1"/>
              <a:t>juftlang</a:t>
            </a:r>
            <a:r>
              <a:rPr lang="en-US" sz="22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41621875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66348">
        <p15:prstTrans prst="pageCurlDouble"/>
      </p:transition>
    </mc:Choice>
    <mc:Fallback xmlns="">
      <p:transition spd="slow" advTm="166348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Mustahkamlash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1E77920-B2E6-4BF9-880A-7A184E1459CC}"/>
              </a:ext>
            </a:extLst>
          </p:cNvPr>
          <p:cNvSpPr/>
          <p:nvPr/>
        </p:nvSpPr>
        <p:spPr>
          <a:xfrm>
            <a:off x="898525" y="575928"/>
            <a:ext cx="4738986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sz="2800" b="1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8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endParaRPr lang="en-US" sz="900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hujayrasidagi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materialni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bakteriyaga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usuliga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konyugatsiya</a:t>
            </a:r>
            <a:r>
              <a:rPr lang="en-US" sz="2000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8">
            <a:extLst>
              <a:ext uri="{FF2B5EF4-FFF2-40B4-BE49-F238E27FC236}">
                <a16:creationId xmlns:a16="http://schemas.microsoft.com/office/drawing/2014/main" id="{AEFCFE73-045A-45F8-86BB-DE1CDC2FFD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59" y="1696244"/>
            <a:ext cx="1200666" cy="120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8757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Mustahkamlash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539924"/>
            <a:ext cx="5472608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r>
              <a:rPr lang="en-US" sz="24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DNK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kasallik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qo‘zg‘atuvchisi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bakteriyalarda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aniqlangan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397589"/>
      </p:ext>
    </p:extLst>
  </p:cSld>
  <p:clrMapOvr>
    <a:masterClrMapping/>
  </p:clrMapOvr>
  <p:transition spd="slow">
    <p:wheel spokes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9724" y="705644"/>
            <a:ext cx="550098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zotiljam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kasalligini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qo‘zg‘atuvchisi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pnevmokokk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larda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aniqlangan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Mustahkamlash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8" name="Рисунок 8">
            <a:extLst>
              <a:ext uri="{FF2B5EF4-FFF2-40B4-BE49-F238E27FC236}">
                <a16:creationId xmlns:a16="http://schemas.microsoft.com/office/drawing/2014/main" id="{6262D52F-A84C-4845-92E9-2464047557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25" y="2229644"/>
            <a:ext cx="10668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106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91579"/>
            <a:ext cx="5512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2963214"/>
              </p:ext>
            </p:extLst>
          </p:nvPr>
        </p:nvGraphicFramePr>
        <p:xfrm>
          <a:off x="139879" y="553245"/>
          <a:ext cx="5512154" cy="25555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25446">
                  <a:extLst>
                    <a:ext uri="{9D8B030D-6E8A-4147-A177-3AD203B41FA5}">
                      <a16:colId xmlns:a16="http://schemas.microsoft.com/office/drawing/2014/main" val="1151866904"/>
                    </a:ext>
                  </a:extLst>
                </a:gridCol>
                <a:gridCol w="3686708">
                  <a:extLst>
                    <a:ext uri="{9D8B030D-6E8A-4147-A177-3AD203B41FA5}">
                      <a16:colId xmlns:a16="http://schemas.microsoft.com/office/drawing/2014/main" val="2170143725"/>
                    </a:ext>
                  </a:extLst>
                </a:gridCol>
              </a:tblGrid>
              <a:tr h="78199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err="1" smtClean="0"/>
                        <a:t>Genetik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injeneriya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/>
                        <a:t>usullari</a:t>
                      </a:r>
                      <a:r>
                        <a:rPr lang="en-US" sz="1600" dirty="0"/>
                        <a:t> 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Kim  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tomonidan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kashf</a:t>
                      </a: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16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qilingan</a:t>
                      </a:r>
                      <a:endParaRPr lang="ru-RU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1783194"/>
                  </a:ext>
                </a:extLst>
              </a:tr>
              <a:tr h="547510"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Transformatsiya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8895298"/>
                  </a:ext>
                </a:extLst>
              </a:tr>
              <a:tr h="592549"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Transduksiya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1409194"/>
                  </a:ext>
                </a:extLst>
              </a:tr>
              <a:tr h="592549">
                <a:tc>
                  <a:txBody>
                    <a:bodyPr/>
                    <a:lstStyle/>
                    <a:p>
                      <a:r>
                        <a:rPr lang="en-US" sz="16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Konyugatsiya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6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63533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60098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9844"/>
            <a:ext cx="5512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b="1" kern="0" noProof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topshiriqlar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791038"/>
            <a:ext cx="307488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28 - §.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9879" y="1476028"/>
            <a:ext cx="558518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127-sahifadagi 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66-rasmni </a:t>
            </a:r>
            <a:r>
              <a:rPr lang="en-US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7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O‘tilgan</a:t>
            </a:r>
            <a:r>
              <a:rPr lang="en-US" sz="2400" dirty="0"/>
              <a:t>   </a:t>
            </a:r>
            <a:r>
              <a:rPr lang="en-US" sz="2400" dirty="0" err="1"/>
              <a:t>mavzuni</a:t>
            </a:r>
            <a:r>
              <a:rPr lang="en-US" sz="2400" dirty="0"/>
              <a:t>  </a:t>
            </a:r>
            <a:r>
              <a:rPr lang="en-US" sz="2400" dirty="0" err="1"/>
              <a:t>mustahkamlash</a:t>
            </a:r>
            <a:r>
              <a:rPr lang="en-US" sz="2400" dirty="0"/>
              <a:t> </a:t>
            </a:r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6">
            <a:extLst>
              <a:ext uri="{FF2B5EF4-FFF2-40B4-BE49-F238E27FC236}">
                <a16:creationId xmlns:a16="http://schemas.microsoft.com/office/drawing/2014/main" id="{F51E004F-B04E-4F2B-A426-EC01FB1DC195}"/>
              </a:ext>
            </a:extLst>
          </p:cNvPr>
          <p:cNvSpPr/>
          <p:nvPr/>
        </p:nvSpPr>
        <p:spPr>
          <a:xfrm>
            <a:off x="136525" y="477044"/>
            <a:ext cx="5515507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0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b="1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diktant</a:t>
            </a:r>
            <a:r>
              <a:rPr lang="en-US" sz="20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Eukariotlarning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xromasomalarda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mujassam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_____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________  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lardan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Plazmidlar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_______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genlardan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Plazmidlar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2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toifaga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_____________ 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_________ 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plazmidlarga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Ko‘chib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yuruvchi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elementlarni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AQSh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olimasi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______  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_________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genomining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___ </a:t>
            </a:r>
            <a:r>
              <a:rPr lang="en-US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en-US" sz="15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1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transpozon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retrotranspozon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retropozonlar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14328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70481">
        <p15:prstTrans prst="peelOff"/>
      </p:transition>
    </mc:Choice>
    <mc:Fallback xmlns="">
      <p:transition spd="slow" advTm="7048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77877"/>
            <a:ext cx="5580620" cy="38597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400" dirty="0" err="1"/>
              <a:t>O‘tilgan</a:t>
            </a:r>
            <a:r>
              <a:rPr lang="en-US" sz="2400" dirty="0"/>
              <a:t>  </a:t>
            </a:r>
            <a:r>
              <a:rPr lang="en-US" sz="2400" dirty="0" err="1"/>
              <a:t>mavzuni</a:t>
            </a:r>
            <a:r>
              <a:rPr lang="en-US" sz="2400" dirty="0"/>
              <a:t>  </a:t>
            </a:r>
            <a:r>
              <a:rPr lang="en-US" sz="2400" dirty="0" err="1"/>
              <a:t>mustahkamlash</a:t>
            </a:r>
            <a:r>
              <a:rPr lang="en-US" sz="2400" dirty="0"/>
              <a:t> </a:t>
            </a:r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6525" y="477044"/>
            <a:ext cx="5515507" cy="27084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0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b="1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diktant</a:t>
            </a:r>
            <a:r>
              <a:rPr lang="en-US" sz="20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b="1" dirty="0" err="1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javoblari</a:t>
            </a:r>
            <a:r>
              <a:rPr lang="en-US" sz="20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Eukariotlarning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irsiy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xromasomalarda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mujassam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xromosomalar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DNK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u="sng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gistonli</a:t>
            </a:r>
            <a:r>
              <a:rPr lang="en-US" sz="15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500" b="1" u="sng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lardan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Plazmidlar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– 10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dona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genlardan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Plazmidlar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2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toifaga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1500" b="1" u="sng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transmissibl</a:t>
            </a:r>
            <a:r>
              <a:rPr lang="en-US" sz="15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500" b="1" u="sng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avtonom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plazmidlarga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Ko‘chib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yuruvchi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elementlarni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AQSh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olimasi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1500" b="1" u="sng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</a:t>
            </a:r>
            <a:r>
              <a:rPr lang="en-US" sz="15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5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u="sng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Klinton</a:t>
            </a:r>
            <a:r>
              <a:rPr lang="en-US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kashf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genomining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</a:t>
            </a:r>
            <a:r>
              <a:rPr lang="en-US" sz="15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transpozon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</a:p>
          <a:p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retrotranspozon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retropozonlar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5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46175">
        <p15:prstTrans prst="crush"/>
      </p:transition>
    </mc:Choice>
    <mc:Fallback xmlns="">
      <p:transition spd="slow" advTm="4617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50023"/>
            <a:ext cx="554461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/>
              <a:t>Dars</a:t>
            </a:r>
            <a:r>
              <a:rPr lang="en-US" sz="2800" dirty="0"/>
              <a:t>  </a:t>
            </a:r>
            <a:r>
              <a:rPr lang="en-US" sz="2800" dirty="0" err="1"/>
              <a:t>rejasi</a:t>
            </a:r>
            <a:endParaRPr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-92075" y="1185684"/>
            <a:ext cx="28443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cap="all" spc="-47" dirty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 DARSIMIZDA</a:t>
            </a:r>
            <a:r>
              <a:rPr kumimoji="0" lang="en-US" sz="2000" b="1" i="0" u="none" strike="noStrike" kern="0" cap="all" spc="-47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000" b="1" i="0" u="none" strike="noStrike" kern="0" cap="all" spc="-47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184525" y="716923"/>
            <a:ext cx="2305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muhandisligi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</a:t>
            </a:r>
            <a:r>
              <a:rPr lang="en-US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498725" y="77994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2574925" y="783502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2574925" y="1544142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13125" y="2153444"/>
            <a:ext cx="2305342" cy="659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Transduksiya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575936">
              <a:spcAft>
                <a:spcPts val="94"/>
              </a:spcAft>
              <a:defRPr/>
            </a:pP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Konyugatsiya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Oval 13"/>
          <p:cNvSpPr/>
          <p:nvPr/>
        </p:nvSpPr>
        <p:spPr>
          <a:xfrm>
            <a:off x="2574925" y="2237713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0" dirty="0">
                <a:solidFill>
                  <a:srgbClr val="FFFFFF"/>
                </a:solidFill>
                <a:latin typeface="Open Sans Light"/>
              </a:rPr>
              <a:t>3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84525" y="1551009"/>
            <a:ext cx="23053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Transformatsiya</a:t>
            </a:r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20711">
        <p15:prstTrans prst="fracture"/>
      </p:transition>
    </mc:Choice>
    <mc:Fallback xmlns="">
      <p:transition spd="slow" advTm="20711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1" grpId="0"/>
          <p:bldP spid="10" grpId="0" animBg="1"/>
          <p:bldP spid="13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1" grpId="0"/>
          <p:bldP spid="10" grpId="0" animBg="1"/>
          <p:bldP spid="13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chemeClr val="tx1"/>
                </a:solidFill>
              </a:rPr>
              <a:t>Gen   </a:t>
            </a:r>
            <a:r>
              <a:rPr lang="en-US" sz="2800" dirty="0" err="1">
                <a:solidFill>
                  <a:schemeClr val="tx1"/>
                </a:solidFill>
              </a:rPr>
              <a:t>muhandisligi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8049" y="705644"/>
            <a:ext cx="5334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/>
            <a:r>
              <a:rPr lang="en-US" sz="1800" i="1" dirty="0">
                <a:solidFill>
                  <a:srgbClr val="002060"/>
                </a:solidFill>
                <a:highlight>
                  <a:srgbClr val="C0C0C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Gen </a:t>
            </a:r>
            <a:r>
              <a:rPr lang="en-US" sz="1800" i="1" dirty="0" err="1">
                <a:solidFill>
                  <a:srgbClr val="002060"/>
                </a:solidFill>
                <a:highlight>
                  <a:srgbClr val="C0C0C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muhandisligi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rekombinant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DNK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qilishdir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rekombinantsiya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8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Viruslar</a:t>
            </a:r>
            <a:r>
              <a:rPr lang="en-US" sz="18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faglar</a:t>
            </a:r>
            <a:r>
              <a:rPr lang="en-US" sz="18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800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</a:t>
            </a:r>
            <a:r>
              <a:rPr lang="en-US" sz="1800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o‘zidagi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moddani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xususiyatiga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31853">
        <p14:reveal/>
      </p:transition>
    </mc:Choice>
    <mc:Fallback xmlns="">
      <p:transition spd="slow" advTm="3185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>
                <a:solidFill>
                  <a:schemeClr val="tx1"/>
                </a:solidFill>
              </a:rPr>
              <a:t> </a:t>
            </a:r>
            <a:endParaRPr lang="ru-RU" sz="3000" dirty="0">
              <a:solidFill>
                <a:schemeClr val="tx1"/>
              </a:solidFill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70A4E969-DF82-47C5-8C26-C716056BD83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2422483"/>
              </p:ext>
            </p:extLst>
          </p:nvPr>
        </p:nvGraphicFramePr>
        <p:xfrm>
          <a:off x="115042" y="565076"/>
          <a:ext cx="5584083" cy="25789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1351C906-79E9-45E7-8CBC-854060BB320F}"/>
              </a:ext>
            </a:extLst>
          </p:cNvPr>
          <p:cNvSpPr txBox="1"/>
          <p:nvPr/>
        </p:nvSpPr>
        <p:spPr>
          <a:xfrm>
            <a:off x="60325" y="19844"/>
            <a:ext cx="563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Rekombinantlar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8723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16160">
        <p15:prstTrans prst="fracture"/>
      </p:transition>
    </mc:Choice>
    <mc:Fallback xmlns="">
      <p:transition spd="slow" advTm="1616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94295" y="105304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chemeClr val="tx1"/>
                </a:solidFill>
              </a:rPr>
              <a:t>Rekombinatsiya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07417" y="626487"/>
            <a:ext cx="412869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575936">
              <a:spcAft>
                <a:spcPts val="94"/>
              </a:spcAft>
              <a:defRPr/>
            </a:pP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highlight>
                  <a:srgbClr val="DDDDDD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Joshua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highlight>
                  <a:srgbClr val="DDDDDD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Lederberg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rgbClr val="002060"/>
                </a:solidFill>
                <a:highlight>
                  <a:srgbClr val="DDDDDD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Tatum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1946-yilda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bakteriyalarda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sodir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aniqladilar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Bakteriyalarda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jinsiy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jarayonlar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genetik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material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almashinuv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rekombinatsiya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oshadi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2000" i="1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BC6A515-49BB-4044-A491-8D8713510C8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263" t="5883" r="5263" b="4563"/>
          <a:stretch/>
        </p:blipFill>
        <p:spPr>
          <a:xfrm>
            <a:off x="143421" y="626487"/>
            <a:ext cx="1364704" cy="12221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45D6296-C840-42D7-B4A8-6791E63BA94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5064" t="35785" r="9040" b="50876"/>
          <a:stretch/>
        </p:blipFill>
        <p:spPr>
          <a:xfrm>
            <a:off x="143421" y="1907751"/>
            <a:ext cx="1364704" cy="122215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50728">
        <p15:prstTrans prst="wind"/>
      </p:transition>
    </mc:Choice>
    <mc:Fallback xmlns="">
      <p:transition spd="slow" advTm="5072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154551</TotalTime>
  <Words>1280</Words>
  <Application>Microsoft Office PowerPoint</Application>
  <PresentationFormat>Произвольный</PresentationFormat>
  <Paragraphs>190</Paragraphs>
  <Slides>34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34</vt:i4>
      </vt:variant>
    </vt:vector>
  </HeadingPairs>
  <TitlesOfParts>
    <vt:vector size="44" baseType="lpstr">
      <vt:lpstr>Agency FB</vt:lpstr>
      <vt:lpstr>Arial</vt:lpstr>
      <vt:lpstr>Bahnschrift Light</vt:lpstr>
      <vt:lpstr>Calibri</vt:lpstr>
      <vt:lpstr>Open Sans</vt:lpstr>
      <vt:lpstr>Open Sans Light</vt:lpstr>
      <vt:lpstr>Wingdings</vt:lpstr>
      <vt:lpstr>Office Theme</vt:lpstr>
      <vt:lpstr>1_Office Theme</vt:lpstr>
      <vt:lpstr>2_Office Theme</vt:lpstr>
      <vt:lpstr>   BIOLOGIYA</vt:lpstr>
      <vt:lpstr>Atamalarni  ularning  izohi  bilan  juftlang  </vt:lpstr>
      <vt:lpstr>Atamalarni  ularning  izohi  bilan  juftlang  </vt:lpstr>
      <vt:lpstr>O‘tilgan   mavzuni  mustahkamlash </vt:lpstr>
      <vt:lpstr>O‘tilgan  mavzuni  mustahkamlash </vt:lpstr>
      <vt:lpstr>Dars  rejasi</vt:lpstr>
      <vt:lpstr>Gen   muhandisligi </vt:lpstr>
      <vt:lpstr> </vt:lpstr>
      <vt:lpstr>Rekombinatsiya </vt:lpstr>
      <vt:lpstr>Rekombinatsiya </vt:lpstr>
      <vt:lpstr> </vt:lpstr>
      <vt:lpstr>Презентация PowerPoint</vt:lpstr>
      <vt:lpstr>Transformatsiya </vt:lpstr>
      <vt:lpstr>Transformatsiya </vt:lpstr>
      <vt:lpstr>F. Griffit    tajribasi</vt:lpstr>
      <vt:lpstr>F. Griffit    tajribasi</vt:lpstr>
      <vt:lpstr>Презентация PowerPoint</vt:lpstr>
      <vt:lpstr>Makleod,   Eyveri,   Makkarti   tajribasi</vt:lpstr>
      <vt:lpstr>Transduksiya </vt:lpstr>
      <vt:lpstr>Transduksiya </vt:lpstr>
      <vt:lpstr>Transduksiya    jarayoni</vt:lpstr>
      <vt:lpstr>Transduksiya </vt:lpstr>
      <vt:lpstr>Transduksiya </vt:lpstr>
      <vt:lpstr>Konyugatsiya </vt:lpstr>
      <vt:lpstr>Презентация PowerPoint</vt:lpstr>
      <vt:lpstr>Презентация PowerPoint</vt:lpstr>
      <vt:lpstr>Презентация PowerPoint</vt:lpstr>
      <vt:lpstr>Презентация PowerPoint</vt:lpstr>
      <vt:lpstr>Mustahkamlash </vt:lpstr>
      <vt:lpstr>Mustahkamlash </vt:lpstr>
      <vt:lpstr>Mustahkamlash </vt:lpstr>
      <vt:lpstr>Mustahkamlash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1737</cp:revision>
  <dcterms:created xsi:type="dcterms:W3CDTF">2014-10-08T23:03:32Z</dcterms:created>
  <dcterms:modified xsi:type="dcterms:W3CDTF">2021-01-05T08:11:39Z</dcterms:modified>
</cp:coreProperties>
</file>