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616" r:id="rId3"/>
    <p:sldId id="676" r:id="rId4"/>
    <p:sldId id="693" r:id="rId5"/>
    <p:sldId id="677" r:id="rId6"/>
    <p:sldId id="692" r:id="rId7"/>
    <p:sldId id="695" r:id="rId8"/>
    <p:sldId id="696" r:id="rId9"/>
    <p:sldId id="697" r:id="rId10"/>
    <p:sldId id="658" r:id="rId11"/>
    <p:sldId id="694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69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33275-BFC8-434B-8429-89A8FCF75C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877DAE-AEE5-4BCF-8345-8FF7D90E3F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DD1E58-882C-44BB-9D6D-B530F8D1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F42068-4DE1-46DF-9823-6990C3579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AC3A2D0-5646-4276-8759-E35581C299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11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192EB73-F6FC-4786-9E58-B2560239D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C49E96F-6657-4D65-A4A6-418625ADDD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430B72-C3B3-4209-BFED-EE6C6F0968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1912D26-3E02-4E0E-A598-4E65DA7E4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BCBB645-231F-4476-9ED7-20D90B0F4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01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4793EB7-0946-4917-92A4-D99EB19C11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A24D0AF-C448-4BD7-B3DC-F44530DAFE5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A441CA-3E51-4A79-90FD-0E3133CE2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50CE5BB-A946-4571-9F88-2AF078C0B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FCED0CD-DD84-4508-9D3C-A528EA49A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38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9D51BF-A711-4C49-9511-6669177FD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066FEF6-408B-40CA-BDC1-10370AF50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4E49660-DBB2-4307-B53C-D88860E78D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B04439-C1E0-4AE7-A565-4E40D8C85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9B3AE1E-7893-47F9-9FC5-AA5093D48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558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14AEA8-F7AE-4DD2-94E9-1F9A979B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86E23C6-6C18-48F0-A6EB-C56E9EC911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EF3688-2F62-4335-ABA2-F35F1EEC32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E37F46-2B32-4440-B0D6-AF0366114E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0821701-D087-4CEB-BC93-BF8A631866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2599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5FD5BB-384C-434A-889D-9DAE9ED866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3A3279-4933-4CA4-A3D3-D2538E09B3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234FFBC-3386-4F9C-9091-C831536B2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4F0960C-D0CE-4E81-9B44-2E36B60DD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8BC4ED7-5A5A-46BD-B6CA-F6C96BF3C5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82E88FF-0561-48BC-BE36-5114B3D5B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326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353AAD-1A42-4B9E-A3E3-58B2AB479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E9A968-C8F4-4A85-9893-CA08CDF4E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90F095D-0F01-4207-A262-ABB1E1C203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FC1D07B-5CB4-4C76-87FD-EAD30E9210C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F0A2D5C-546C-4A16-B73F-CA905943ED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2896B0D-59B4-4114-9E28-D38854CB7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3BCB557-5A56-4792-8B9B-3BC83393A9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3E2E870-EAEA-48DA-A62A-96E42B763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5659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FBC4777-6D8F-45B2-A214-83F2304165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0F3E28-ACEA-41AB-8327-D1BB6BD97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9DFFD5E-1DE1-45D5-BCA7-8046DC2B52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E581AB-B066-462F-B02F-973BFED44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061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6F0F2FB-32D5-4BD6-A7CA-5BE7A4194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2BC0DD6-56FC-400C-B8E5-59C93C8A7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4966362-97D9-4F2C-8F10-33A5D29FE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322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11F1EC-89A5-48C1-9D84-2872994F31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4ACDF9A-62DB-4DAF-ACD7-46767327A9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083593B-DDFB-481E-82DD-4311E8C133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290E0F2-22E2-4D20-844D-6C032EBA7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7EADD4-9A32-43F8-83FB-9BEA3D7F8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B0A4792-A393-4BF8-A8E0-48870BBBD7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5348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107FA0-4793-4E6F-89B2-043ACE05E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2662DFFA-B6D9-4636-91CC-0DB53687EC6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2BF0912-1DD6-49E2-B2A7-13F952245D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9F8000-08BB-4CF5-B149-DD5886645B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DFB3EB4-B3B1-4A89-B23B-0684941BCC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16122EC-A8F4-4532-A2F7-0C76A1DA9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980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BE9FCE8-19FF-45D2-A1FB-32D48B5AD5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D14BEE6-792B-418C-AC90-73C81D60C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CD1ABB-20E3-40C2-A4F4-EC830ADC570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28C41F-E84A-4743-B703-0C4FFDA44C9C}" type="datetimeFigureOut">
              <a:rPr lang="ru-RU" smtClean="0"/>
              <a:t>чт 03.12.20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26FE22-DC97-4D41-AAAA-38F253F92E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B031E5F-B335-4C4E-BD6F-F0EABDD158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935F8D-6067-4257-A346-9E81C4A117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6893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98B9AAE6-C2C2-4E00-9D1D-800DDC935D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  <a:solidFill>
            <a:srgbClr val="0070C0"/>
          </a:solidFill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BIOLOGIYA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ECBCA46-0F7B-4EC8-85D6-FEB33CF4BA6A}"/>
              </a:ext>
            </a:extLst>
          </p:cNvPr>
          <p:cNvSpPr/>
          <p:nvPr/>
        </p:nvSpPr>
        <p:spPr>
          <a:xfrm>
            <a:off x="270588" y="1558212"/>
            <a:ext cx="11616612" cy="5019870"/>
          </a:xfrm>
          <a:prstGeom prst="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BED673-0A00-4754-8F8F-9D5CE3EC9335}"/>
              </a:ext>
            </a:extLst>
          </p:cNvPr>
          <p:cNvSpPr txBox="1"/>
          <p:nvPr/>
        </p:nvSpPr>
        <p:spPr>
          <a:xfrm>
            <a:off x="1626575" y="2828836"/>
            <a:ext cx="1005835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sz="48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irsiylanishga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DF4D50-39C2-45F6-8546-A64B50E46FBC}"/>
              </a:ext>
            </a:extLst>
          </p:cNvPr>
          <p:cNvSpPr/>
          <p:nvPr/>
        </p:nvSpPr>
        <p:spPr>
          <a:xfrm>
            <a:off x="10776856" y="130629"/>
            <a:ext cx="1268963" cy="936381"/>
          </a:xfrm>
          <a:prstGeom prst="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4F8C591-41F9-482A-AD86-C8A92910E3DF}"/>
              </a:ext>
            </a:extLst>
          </p:cNvPr>
          <p:cNvSpPr/>
          <p:nvPr/>
        </p:nvSpPr>
        <p:spPr>
          <a:xfrm>
            <a:off x="10991461" y="279918"/>
            <a:ext cx="895739" cy="631793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10 - SINF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7727F04-B237-4830-9B61-D0B53E6A71BD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3B83D5B-DCDE-4301-8EDE-B399C9CBE761}"/>
              </a:ext>
            </a:extLst>
          </p:cNvPr>
          <p:cNvSpPr/>
          <p:nvPr/>
        </p:nvSpPr>
        <p:spPr>
          <a:xfrm>
            <a:off x="5978019" y="3244334"/>
            <a:ext cx="2359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‘</a:t>
            </a:r>
            <a:endParaRPr lang="ru-RU" dirty="0"/>
          </a:p>
        </p:txBody>
      </p:sp>
      <p:sp>
        <p:nvSpPr>
          <p:cNvPr id="9" name="object 5"/>
          <p:cNvSpPr/>
          <p:nvPr/>
        </p:nvSpPr>
        <p:spPr>
          <a:xfrm>
            <a:off x="651233" y="2119668"/>
            <a:ext cx="727075" cy="15112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2">
              <a:lumMod val="50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F227DC3-BF93-455D-9817-F4C675ED49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24" y="4219321"/>
            <a:ext cx="731583" cy="1511939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</p:pic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3658558B-5E15-4F04-8877-5FB98F9BC3A8}"/>
              </a:ext>
            </a:extLst>
          </p:cNvPr>
          <p:cNvSpPr/>
          <p:nvPr/>
        </p:nvSpPr>
        <p:spPr>
          <a:xfrm>
            <a:off x="2881789" y="1734947"/>
            <a:ext cx="680186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8-Amaliy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75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EPISTAZ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407145A-7FB8-4D7E-8A49-9014181CD1A6}"/>
              </a:ext>
            </a:extLst>
          </p:cNvPr>
          <p:cNvSpPr/>
          <p:nvPr/>
        </p:nvSpPr>
        <p:spPr>
          <a:xfrm>
            <a:off x="198783" y="1550504"/>
            <a:ext cx="1179443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623888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tuganagining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antotsian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Р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R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bo‘lgandagina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fenotipda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P-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-D-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kartoshka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tuganagi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binafsha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rang, P-R-D-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tuganak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qizil-binafsha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rang, pp-R-D-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tuganak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pushti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rangni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namoyon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Kartoshkaning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trigeterozigotali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qizil-binafsha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pprrdd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F1da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152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o‘simlikning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tuganakli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18584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E8C2C2C-6087-4C12-8FA9-477B6610AC16}"/>
              </a:ext>
            </a:extLst>
          </p:cNvPr>
          <p:cNvSpPr/>
          <p:nvPr/>
        </p:nvSpPr>
        <p:spPr>
          <a:xfrm>
            <a:off x="543339" y="2413338"/>
            <a:ext cx="1105231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-§.</a:t>
            </a:r>
            <a:r>
              <a:rPr lang="ru-RU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9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9-100-sahifalardagi </a:t>
            </a:r>
          </a:p>
          <a:p>
            <a:pPr lvl="0" algn="ctr"/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60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704292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 REJASI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380507" y="1711328"/>
            <a:ext cx="5735783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lnSpc>
                <a:spcPct val="150000"/>
              </a:lnSpc>
              <a:buFontTx/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Bombey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fenomeni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Dominant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lnSpc>
                <a:spcPct val="150000"/>
              </a:lnSpc>
              <a:buAutoNum type="arabicPeriod"/>
            </a:pP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epistaz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rabicPeriod"/>
            </a:pP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88216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5638799" y="1757191"/>
            <a:ext cx="6354418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5706BCC-C865-4E34-90F8-7813B2E7BE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8799" y="1575802"/>
            <a:ext cx="6180667" cy="5016542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7B934294-0C59-4422-BAB9-788285C0E7FE}"/>
              </a:ext>
            </a:extLst>
          </p:cNvPr>
          <p:cNvSpPr/>
          <p:nvPr/>
        </p:nvSpPr>
        <p:spPr>
          <a:xfrm>
            <a:off x="906838" y="3657600"/>
            <a:ext cx="4731961" cy="23552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iiAA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iiAa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2410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9E8591F-42C2-48BA-9E2D-D82F295D75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2208" y="1642229"/>
            <a:ext cx="7101333" cy="4807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228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6BCE08DC-AC2D-4B39-9059-221F218475A5}"/>
              </a:ext>
            </a:extLst>
          </p:cNvPr>
          <p:cNvSpPr/>
          <p:nvPr/>
        </p:nvSpPr>
        <p:spPr>
          <a:xfrm>
            <a:off x="372533" y="1757191"/>
            <a:ext cx="11620684" cy="473392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ctr">
              <a:buAutoNum type="arabicPeriod"/>
            </a:pP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7461452-1E39-4102-9F64-655FF304FB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33" y="1967346"/>
            <a:ext cx="4830062" cy="3158662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F5D8D770-C5CE-4A32-9D02-27D6F4C87D08}"/>
              </a:ext>
            </a:extLst>
          </p:cNvPr>
          <p:cNvSpPr/>
          <p:nvPr/>
        </p:nvSpPr>
        <p:spPr>
          <a:xfrm>
            <a:off x="5832764" y="1925782"/>
            <a:ext cx="5888181" cy="817418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</a:rPr>
              <a:t>P 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♀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WwYy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♂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wwyy</a:t>
            </a:r>
            <a:endParaRPr lang="ru-RU" sz="3200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id="{BD5BA454-53F9-446E-9259-6FA144E191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1947786"/>
              </p:ext>
            </p:extLst>
          </p:nvPr>
        </p:nvGraphicFramePr>
        <p:xfrm>
          <a:off x="5202595" y="2815157"/>
          <a:ext cx="6616870" cy="14630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323374">
                  <a:extLst>
                    <a:ext uri="{9D8B030D-6E8A-4147-A177-3AD203B41FA5}">
                      <a16:colId xmlns:a16="http://schemas.microsoft.com/office/drawing/2014/main" val="495208237"/>
                    </a:ext>
                  </a:extLst>
                </a:gridCol>
                <a:gridCol w="1323374">
                  <a:extLst>
                    <a:ext uri="{9D8B030D-6E8A-4147-A177-3AD203B41FA5}">
                      <a16:colId xmlns:a16="http://schemas.microsoft.com/office/drawing/2014/main" val="622567071"/>
                    </a:ext>
                  </a:extLst>
                </a:gridCol>
                <a:gridCol w="1323374">
                  <a:extLst>
                    <a:ext uri="{9D8B030D-6E8A-4147-A177-3AD203B41FA5}">
                      <a16:colId xmlns:a16="http://schemas.microsoft.com/office/drawing/2014/main" val="4154469341"/>
                    </a:ext>
                  </a:extLst>
                </a:gridCol>
                <a:gridCol w="1323374">
                  <a:extLst>
                    <a:ext uri="{9D8B030D-6E8A-4147-A177-3AD203B41FA5}">
                      <a16:colId xmlns:a16="http://schemas.microsoft.com/office/drawing/2014/main" val="3411858331"/>
                    </a:ext>
                  </a:extLst>
                </a:gridCol>
                <a:gridCol w="1323374">
                  <a:extLst>
                    <a:ext uri="{9D8B030D-6E8A-4147-A177-3AD203B41FA5}">
                      <a16:colId xmlns:a16="http://schemas.microsoft.com/office/drawing/2014/main" val="36717691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WY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436821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wy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WwYy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Wwyy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oq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wwYy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sariq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wwyy</a:t>
                      </a:r>
                      <a:endParaRPr lang="en-US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8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yashil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57690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7734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3276E4C-082B-4396-90EE-FBD8CB292998}"/>
              </a:ext>
            </a:extLst>
          </p:cNvPr>
          <p:cNvSpPr/>
          <p:nvPr/>
        </p:nvSpPr>
        <p:spPr>
          <a:xfrm>
            <a:off x="265646" y="1661414"/>
            <a:ext cx="11660707" cy="8601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Bombey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fenomeni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digeterozigotali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organizmlarning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guruhi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irsiylanishini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5">
            <a:extLst>
              <a:ext uri="{FF2B5EF4-FFF2-40B4-BE49-F238E27FC236}">
                <a16:creationId xmlns:a16="http://schemas.microsoft.com/office/drawing/2014/main" id="{2D50DBCE-2F87-4FEC-AB17-BAEE495882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3452758"/>
              </p:ext>
            </p:extLst>
          </p:nvPr>
        </p:nvGraphicFramePr>
        <p:xfrm>
          <a:off x="471053" y="3613492"/>
          <a:ext cx="7756135" cy="289560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551227">
                  <a:extLst>
                    <a:ext uri="{9D8B030D-6E8A-4147-A177-3AD203B41FA5}">
                      <a16:colId xmlns:a16="http://schemas.microsoft.com/office/drawing/2014/main" val="744654090"/>
                    </a:ext>
                  </a:extLst>
                </a:gridCol>
                <a:gridCol w="1551227">
                  <a:extLst>
                    <a:ext uri="{9D8B030D-6E8A-4147-A177-3AD203B41FA5}">
                      <a16:colId xmlns:a16="http://schemas.microsoft.com/office/drawing/2014/main" val="880124067"/>
                    </a:ext>
                  </a:extLst>
                </a:gridCol>
                <a:gridCol w="1551227">
                  <a:extLst>
                    <a:ext uri="{9D8B030D-6E8A-4147-A177-3AD203B41FA5}">
                      <a16:colId xmlns:a16="http://schemas.microsoft.com/office/drawing/2014/main" val="414252511"/>
                    </a:ext>
                  </a:extLst>
                </a:gridCol>
                <a:gridCol w="1551227">
                  <a:extLst>
                    <a:ext uri="{9D8B030D-6E8A-4147-A177-3AD203B41FA5}">
                      <a16:colId xmlns:a16="http://schemas.microsoft.com/office/drawing/2014/main" val="1418885034"/>
                    </a:ext>
                  </a:extLst>
                </a:gridCol>
                <a:gridCol w="1551227">
                  <a:extLst>
                    <a:ext uri="{9D8B030D-6E8A-4147-A177-3AD203B41FA5}">
                      <a16:colId xmlns:a16="http://schemas.microsoft.com/office/drawing/2014/main" val="27425407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0" lang="ru-RU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♂</a:t>
                      </a:r>
                      <a:r>
                        <a:rPr kumimoji="0" lang="en-U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  </a:t>
                      </a:r>
                      <a:r>
                        <a:rPr lang="ru-RU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♀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iA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</a:t>
                      </a:r>
                      <a:endParaRPr lang="ru-RU" sz="32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587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IIAB IV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IIBO III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IiAB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IiBO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455147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IIAO 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IIOO 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IiOO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637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iB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IiAB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IV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IiBO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iiAB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iiBO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5765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iO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IiOO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iiAO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iiOO</a:t>
                      </a:r>
                      <a:r>
                        <a:rPr lang="en-US" sz="3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8104697"/>
                  </a:ext>
                </a:extLst>
              </a:tr>
            </a:tbl>
          </a:graphicData>
        </a:graphic>
      </p:graphicFrame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5276449E-7D81-4BA6-9CA0-7E76BA09EAC3}"/>
              </a:ext>
            </a:extLst>
          </p:cNvPr>
          <p:cNvSpPr/>
          <p:nvPr/>
        </p:nvSpPr>
        <p:spPr>
          <a:xfrm>
            <a:off x="2147454" y="2921331"/>
            <a:ext cx="3948545" cy="588818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  ♀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IiAO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x ♂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IiBO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A99C14-BF55-4CCC-831A-44A6AB0EB6C9}"/>
              </a:ext>
            </a:extLst>
          </p:cNvPr>
          <p:cNvSpPr/>
          <p:nvPr/>
        </p:nvSpPr>
        <p:spPr>
          <a:xfrm>
            <a:off x="8950035" y="3034145"/>
            <a:ext cx="2660073" cy="317269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Fenotip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 – 7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II – 3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III – 3</a:t>
            </a:r>
          </a:p>
          <a:p>
            <a:pPr algn="ctr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IV – 3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744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EPISTAZ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8BC650F0-AC4B-41CB-8206-C706BA6826DC}"/>
              </a:ext>
            </a:extLst>
          </p:cNvPr>
          <p:cNvSpPr/>
          <p:nvPr/>
        </p:nvSpPr>
        <p:spPr>
          <a:xfrm>
            <a:off x="332509" y="1692902"/>
            <a:ext cx="1104207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donning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dominant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kulrang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ta’minlaydi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epistatik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xususiyatga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Dominant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genlarning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bo‘lmasligi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bo‘lishiga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genotiplarga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don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fenotipini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1) AABB;    2)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3)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4)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5)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;     6)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aaBb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420C5B1-1EDB-4B05-BF54-6BCADD1DB3AA}"/>
              </a:ext>
            </a:extLst>
          </p:cNvPr>
          <p:cNvSpPr/>
          <p:nvPr/>
        </p:nvSpPr>
        <p:spPr>
          <a:xfrm>
            <a:off x="1516470" y="4710545"/>
            <a:ext cx="9185563" cy="15203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 algn="just">
              <a:spcAft>
                <a:spcPts val="0"/>
              </a:spcAft>
              <a:buAutoNum type="arabicParenR"/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 -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2)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3)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</a:t>
            </a:r>
          </a:p>
          <a:p>
            <a:pPr algn="just"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kulrang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5)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qora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;   6)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aaBb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- </a:t>
            </a:r>
            <a:r>
              <a:rPr lang="en-US" sz="2800" dirty="0" err="1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kulrang</a:t>
            </a:r>
            <a:r>
              <a:rPr lang="en-US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202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EPISTAZ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C2AC1C75-371B-4502-9250-83550D0D634E}"/>
              </a:ext>
            </a:extLst>
          </p:cNvPr>
          <p:cNvSpPr/>
          <p:nvPr/>
        </p:nvSpPr>
        <p:spPr>
          <a:xfrm>
            <a:off x="484909" y="2551837"/>
            <a:ext cx="11402291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Fermada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tovuqlar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xo‘rozlar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keyingi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avlodda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8088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jo‘ja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5055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3033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patli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Chatishtirish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tovuq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xo‘rozlarning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genotipini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016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68B80E-F0CF-4003-95FA-8D175CCE9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DOMINANT EPISTAZ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89230F4-C218-4B64-A55F-70FD12A32D29}"/>
              </a:ext>
            </a:extLst>
          </p:cNvPr>
          <p:cNvSpPr/>
          <p:nvPr/>
        </p:nvSpPr>
        <p:spPr>
          <a:xfrm>
            <a:off x="198783" y="1550504"/>
            <a:ext cx="11820939" cy="5055569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5925E90-E358-4675-96C2-297002819726}"/>
              </a:ext>
            </a:extLst>
          </p:cNvPr>
          <p:cNvSpPr/>
          <p:nvPr/>
        </p:nvSpPr>
        <p:spPr>
          <a:xfrm>
            <a:off x="387927" y="2274838"/>
            <a:ext cx="1147156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Ma‘lum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piyoz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o‘simligida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piyozboshning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ustunlik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noallel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genning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retsessiv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alleli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ta‘sirini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bo‘g‘ib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rangni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chiqaradi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piyozboshli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chatishtirilganda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480 ta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piyozboshli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o‘simliklar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ma‘lum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avlodning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nechtasi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oq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piyozboshga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86892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509</Words>
  <Application>Microsoft Office PowerPoint</Application>
  <PresentationFormat>Широкоэкранный</PresentationFormat>
  <Paragraphs>79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BIOLOGIYA</vt:lpstr>
      <vt:lpstr>DARS REJASI</vt:lpstr>
      <vt:lpstr>Berilgan topshiriqni tekshirish</vt:lpstr>
      <vt:lpstr>Berilgan topshiriqni tekshirish</vt:lpstr>
      <vt:lpstr>Berilgan topshiriqni tekshirish</vt:lpstr>
      <vt:lpstr>Berilgan topshiriqni tekshirish</vt:lpstr>
      <vt:lpstr>DOMINANT EPISTAZ</vt:lpstr>
      <vt:lpstr>DOMINANT EPISTAZ</vt:lpstr>
      <vt:lpstr>DOMINANT EPISTAZ</vt:lpstr>
      <vt:lpstr>DOMINANT EPISTAZ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BIOLOGIYA</dc:title>
  <dc:creator>Пользователь</dc:creator>
  <cp:lastModifiedBy>Пользователь</cp:lastModifiedBy>
  <cp:revision>9</cp:revision>
  <dcterms:created xsi:type="dcterms:W3CDTF">2020-12-02T19:17:11Z</dcterms:created>
  <dcterms:modified xsi:type="dcterms:W3CDTF">2020-12-02T20:47:30Z</dcterms:modified>
</cp:coreProperties>
</file>