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656" r:id="rId3"/>
    <p:sldId id="697" r:id="rId4"/>
    <p:sldId id="616" r:id="rId5"/>
    <p:sldId id="664" r:id="rId6"/>
    <p:sldId id="663" r:id="rId7"/>
    <p:sldId id="700" r:id="rId8"/>
    <p:sldId id="680" r:id="rId9"/>
    <p:sldId id="683" r:id="rId10"/>
    <p:sldId id="676" r:id="rId11"/>
    <p:sldId id="681" r:id="rId12"/>
    <p:sldId id="682" r:id="rId13"/>
    <p:sldId id="674" r:id="rId14"/>
    <p:sldId id="675" r:id="rId15"/>
    <p:sldId id="701" r:id="rId16"/>
    <p:sldId id="702" r:id="rId17"/>
    <p:sldId id="703" r:id="rId18"/>
    <p:sldId id="666" r:id="rId19"/>
    <p:sldId id="677" r:id="rId20"/>
    <p:sldId id="698" r:id="rId21"/>
    <p:sldId id="699" r:id="rId22"/>
    <p:sldId id="637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1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4A743A-A8D7-4D42-8094-037F69A7D2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E70987-FBDE-4FB9-854C-588FE31230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B81A90-84D3-4331-B8FF-E245BC68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A5A5C7-180D-4C67-B6A0-3E1AB5916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FF0A796-0279-4747-BF78-5FC37B869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5479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BE1F3-6DCD-449E-84D8-44A54AF50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D1A3460-95B4-466C-85AF-13E332A82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32535B-C875-4C0E-9DDC-1D9E6AB9A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B38940-41EC-4182-B956-7A9FDC6C26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F13205-2234-4EF2-98CE-EB7F03032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499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5AD74D-6AE2-433A-A425-1D4E5B474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590B89-4559-48C6-889D-D6664F38AD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967F8B-D6FF-4932-96F3-EBFA038A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225D9-F99F-4E6D-BDC0-F28C9554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3028D36-C073-4797-8031-670769B75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4042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9AD705-04A2-4220-985B-413F9F12A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B1B80F-CD66-465F-B530-D2883231AE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B233A4-30AC-4F18-9504-1A42C2446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6329BB-7AC1-49F2-A107-907B3F7CA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216484-ED81-42F4-A0ED-A876AAB14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02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4B5CCD-B0D8-4F9B-AC46-93EF7070C6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5223DB-32EF-4F66-9F32-AA2851FC86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B14386-B5DF-4E28-9AED-916FB0644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F9588B-E9B5-45B1-8226-1DC7DCA42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B32B5B5-916C-43CD-8199-EF58B884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592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D5F7C-A5B2-4F21-9EEF-A919D9186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C8AE68-402D-4650-8030-875E4A6F9A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F345D0-8A51-49AC-B5E4-03F920BE3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3F43DB-F5DF-4ECF-BB0F-66F4874B6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4E23FA6-DC0F-4DBC-8B26-055236E0A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BE4415A-31A5-442E-A07B-D3D609D88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026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FB764E-04D8-42DC-A35F-E3DD26A6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A77476-4F2E-4AD4-95EC-20882ED79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AF8742C-E571-40A0-9C72-ABCA97F5B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0D6856A-75B7-48FF-87FC-3F15DA6D8D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25C73B2-BB7F-41CD-A248-A61880023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C09E339-D951-4C98-AADE-E6595F0FD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242D704-74E1-4222-A77A-913E62608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A7FDC3-091B-43F1-91FF-28A3B197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513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B9BFD-E1EC-4F2E-8400-789129E46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5CCD89-D880-410B-BC73-B1B1FC784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9FFB32-C636-4894-A256-E3B4ECDA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11F63D6-BFEF-4764-81C4-1C12F01B8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725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4AB45DD-0A2C-4ACC-8300-DC3546E7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FC5F89C-2B0A-4B28-AD78-2A5C30A21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EDCC675-D0D4-40CA-BE8C-7DBF971CC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220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C88F45-F2EB-4120-A8C2-A1C14A342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A3E4B0-9E47-447C-9A00-EF17123CD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CCC458-7A18-429D-99DF-51AE238ED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0DB4D-15A5-4CA6-94A8-89A08B7C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927FE2-A8AB-4BDE-BFF7-6AFA63D62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176916-0BB9-4AB4-81DA-B6BC762A9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404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F7FFFC-73DB-4282-9FF2-6AEC472EE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AFA8DCD-0477-47BC-9CF9-BF93B68A23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3ACF0CD-3E84-4401-8BD1-6BFF1DE0D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263A49-C290-402D-B176-3C140625A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68CD1A-E5EC-468D-9BE2-2F3C7F925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BC6F9FB-1112-4D1D-8FE0-83179DB4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532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116F8E-130C-4FD8-BF38-7216732D5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E76E95-90A6-4414-A15F-EA5846684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DC424F-439D-4971-BBC0-6E65E37F5B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87B2F-AE09-471A-A9D0-8EB235AB1B16}" type="datetimeFigureOut">
              <a:rPr lang="ru-RU" smtClean="0"/>
              <a:t>чт 19.11.20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B0533C-C289-4358-92DC-6517DB1D33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464EE8-6C97-4809-88EF-8D2F3A6F4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11CCA-85C9-4296-89DC-A8A79AE6062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328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8B9AAE6-C2C2-4E00-9D1D-800DDC935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  <a:solidFill>
            <a:srgbClr val="0070C0"/>
          </a:solidFill>
          <a:ln w="5715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BIOLOGIYA</a:t>
            </a:r>
            <a:endParaRPr lang="ru-RU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ECBCA46-0F7B-4EC8-85D6-FEB33CF4BA6A}"/>
              </a:ext>
            </a:extLst>
          </p:cNvPr>
          <p:cNvSpPr/>
          <p:nvPr/>
        </p:nvSpPr>
        <p:spPr>
          <a:xfrm>
            <a:off x="270588" y="1558212"/>
            <a:ext cx="11616612" cy="5019870"/>
          </a:xfrm>
          <a:prstGeom prst="rect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BED673-0A00-4754-8F8F-9D5CE3EC9335}"/>
              </a:ext>
            </a:extLst>
          </p:cNvPr>
          <p:cNvSpPr txBox="1"/>
          <p:nvPr/>
        </p:nvSpPr>
        <p:spPr>
          <a:xfrm>
            <a:off x="1698431" y="2326730"/>
            <a:ext cx="4515550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MAVZU: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Jins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bog‘liq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atin typeface="Arial" panose="020B0604020202020204" pitchFamily="34" charset="0"/>
                <a:cs typeface="Arial" panose="020B0604020202020204" pitchFamily="34" charset="0"/>
              </a:rPr>
              <a:t>irsiylanish</a:t>
            </a:r>
            <a:endParaRPr lang="en-US" sz="5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5DF4D50-39C2-45F6-8546-A64B50E46FBC}"/>
              </a:ext>
            </a:extLst>
          </p:cNvPr>
          <p:cNvSpPr/>
          <p:nvPr/>
        </p:nvSpPr>
        <p:spPr>
          <a:xfrm>
            <a:off x="10776856" y="130629"/>
            <a:ext cx="1268963" cy="9363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4F8C591-41F9-482A-AD86-C8A92910E3DF}"/>
              </a:ext>
            </a:extLst>
          </p:cNvPr>
          <p:cNvSpPr/>
          <p:nvPr/>
        </p:nvSpPr>
        <p:spPr>
          <a:xfrm>
            <a:off x="10991461" y="279918"/>
            <a:ext cx="895739" cy="631793"/>
          </a:xfrm>
          <a:prstGeom prst="rect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10 - SINF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727F04-B237-4830-9B61-D0B53E6A71BD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B83D5B-DCDE-4301-8EDE-B399C9CBE761}"/>
              </a:ext>
            </a:extLst>
          </p:cNvPr>
          <p:cNvSpPr/>
          <p:nvPr/>
        </p:nvSpPr>
        <p:spPr>
          <a:xfrm>
            <a:off x="5978019" y="3244334"/>
            <a:ext cx="235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‘</a:t>
            </a:r>
            <a:endParaRPr lang="ru-RU" dirty="0"/>
          </a:p>
        </p:txBody>
      </p:sp>
      <p:sp>
        <p:nvSpPr>
          <p:cNvPr id="9" name="object 5"/>
          <p:cNvSpPr/>
          <p:nvPr/>
        </p:nvSpPr>
        <p:spPr>
          <a:xfrm>
            <a:off x="466026" y="2102465"/>
            <a:ext cx="727075" cy="1511201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chemeClr val="bg2">
              <a:lumMod val="50000"/>
            </a:schemeClr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F227DC3-BF93-455D-9817-F4C675ED4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72" y="4068147"/>
            <a:ext cx="731583" cy="151193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BDEA599-AB35-4627-B954-D09F60061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4341" y="2359987"/>
            <a:ext cx="5461633" cy="36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C80187A-67DE-49E1-8B58-2AB1A9611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4533" y="1668003"/>
            <a:ext cx="6761039" cy="493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54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BEB61FC-0DE7-4FC1-99A6-A65EE2215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868" y="1682162"/>
            <a:ext cx="5238043" cy="4792252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E540D26-709F-4B39-9451-DCE58673B004}"/>
              </a:ext>
            </a:extLst>
          </p:cNvPr>
          <p:cNvSpPr/>
          <p:nvPr/>
        </p:nvSpPr>
        <p:spPr>
          <a:xfrm>
            <a:off x="6536267" y="1930400"/>
            <a:ext cx="5238043" cy="44026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Sog‘lom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ota-onadan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farzandlarning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25%ini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tashkil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etgan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asosan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o‘g‘il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bolalarda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kuzatilgan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qizlar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sog‘lom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ham,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genotipik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jihatdan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tashuvchi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hisoblanadi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67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BB0028-13BA-4779-87D9-E976CD833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246" y="1934178"/>
            <a:ext cx="3653552" cy="428821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132E7A5-967A-4907-A903-66335AB27876}"/>
              </a:ext>
            </a:extLst>
          </p:cNvPr>
          <p:cNvSpPr/>
          <p:nvPr/>
        </p:nvSpPr>
        <p:spPr>
          <a:xfrm>
            <a:off x="5317067" y="1817511"/>
            <a:ext cx="6378222" cy="4404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sog‘lom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ayol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kasallangan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qizlar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fenotipik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sog‘lom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lekin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genotip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bo‘yicha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tashuvchi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o‘g‘il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bolalar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kasallangan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bo‘lib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tug‘iladi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7303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EE36645-0B70-42FD-A2A9-81A0E45A3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56" y="1691786"/>
            <a:ext cx="6629287" cy="491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19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9F4640-4FDC-4AEF-86CD-012935764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617" y="1578651"/>
            <a:ext cx="7634650" cy="493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42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Daltonizm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AD9E7D8-8276-4B94-8320-BB8F3EACC6A2}"/>
              </a:ext>
            </a:extLst>
          </p:cNvPr>
          <p:cNvSpPr/>
          <p:nvPr/>
        </p:nvSpPr>
        <p:spPr>
          <a:xfrm>
            <a:off x="6350760" y="1860021"/>
            <a:ext cx="5249334" cy="44365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♀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♂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s ♀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♀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♂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♂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P ♀ 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♂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G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ru-RU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♀      s ♂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4BF7B6-4483-4AF9-B686-67788DDAF9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92" y="2047149"/>
            <a:ext cx="4297052" cy="341667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71E310-F18E-4EC8-B2C9-43EA2486E7D1}"/>
              </a:ext>
            </a:extLst>
          </p:cNvPr>
          <p:cNvSpPr/>
          <p:nvPr/>
        </p:nvSpPr>
        <p:spPr>
          <a:xfrm>
            <a:off x="880533" y="5670509"/>
            <a:ext cx="801511" cy="5983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AD0A8C7-3C73-4FD5-A29D-9371ED65BBA8}"/>
              </a:ext>
            </a:extLst>
          </p:cNvPr>
          <p:cNvSpPr/>
          <p:nvPr/>
        </p:nvSpPr>
        <p:spPr>
          <a:xfrm>
            <a:off x="3403600" y="5632327"/>
            <a:ext cx="790222" cy="6286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/>
              <a:t>.</a:t>
            </a:r>
            <a:endParaRPr lang="ru-RU" dirty="0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0DA49E6-993B-4FB8-B102-A9E7AAC63FA6}"/>
              </a:ext>
            </a:extLst>
          </p:cNvPr>
          <p:cNvSpPr/>
          <p:nvPr/>
        </p:nvSpPr>
        <p:spPr>
          <a:xfrm>
            <a:off x="7416799" y="2420584"/>
            <a:ext cx="711201" cy="5531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C1D1F20-926B-4144-8713-F65F63DAFC46}"/>
              </a:ext>
            </a:extLst>
          </p:cNvPr>
          <p:cNvSpPr/>
          <p:nvPr/>
        </p:nvSpPr>
        <p:spPr>
          <a:xfrm>
            <a:off x="9792019" y="2432756"/>
            <a:ext cx="711200" cy="5757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B50FD22B-2110-48BB-BF11-42686C9EEB9E}"/>
              </a:ext>
            </a:extLst>
          </p:cNvPr>
          <p:cNvSpPr/>
          <p:nvPr/>
        </p:nvSpPr>
        <p:spPr>
          <a:xfrm>
            <a:off x="10503219" y="2391477"/>
            <a:ext cx="558800" cy="5757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323E80E-8C7D-4640-95B0-5A095DC2EA8C}"/>
              </a:ext>
            </a:extLst>
          </p:cNvPr>
          <p:cNvSpPr/>
          <p:nvPr/>
        </p:nvSpPr>
        <p:spPr>
          <a:xfrm>
            <a:off x="9491060" y="4628445"/>
            <a:ext cx="711200" cy="5757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149BDF-EA19-416C-8048-D1BF5AEC6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505" y="4628445"/>
            <a:ext cx="719390" cy="529925"/>
          </a:xfrm>
          <a:prstGeom prst="rect">
            <a:avLst/>
          </a:prstGeom>
        </p:spPr>
      </p:pic>
      <p:sp>
        <p:nvSpPr>
          <p:cNvPr id="17" name="Овал 16">
            <a:extLst>
              <a:ext uri="{FF2B5EF4-FFF2-40B4-BE49-F238E27FC236}">
                <a16:creationId xmlns:a16="http://schemas.microsoft.com/office/drawing/2014/main" id="{1B38BC6F-D314-4013-BEA1-DC4E4BA6BF77}"/>
              </a:ext>
            </a:extLst>
          </p:cNvPr>
          <p:cNvSpPr/>
          <p:nvPr/>
        </p:nvSpPr>
        <p:spPr>
          <a:xfrm>
            <a:off x="8264227" y="2398006"/>
            <a:ext cx="711200" cy="5757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D03947B-46B7-46FB-9249-AFA6178EE540}"/>
              </a:ext>
            </a:extLst>
          </p:cNvPr>
          <p:cNvSpPr/>
          <p:nvPr/>
        </p:nvSpPr>
        <p:spPr>
          <a:xfrm>
            <a:off x="10202259" y="4605540"/>
            <a:ext cx="645573" cy="575733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00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Nomozshomko‘rlik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6543AE4-0279-4C61-AAC5-ED7EBCAE0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758" y="2078038"/>
            <a:ext cx="6000750" cy="4000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3FF7036-7FE6-43C3-804F-8CAB71091C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483" y="2479058"/>
            <a:ext cx="4774513" cy="319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149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-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39DC14-E7C0-49F9-BAED-6F5A1B0CE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34" y="2332954"/>
            <a:ext cx="3997677" cy="419089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1ADA4D-FDBF-449C-A4B2-1BADBAD4E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8162" y="2670306"/>
            <a:ext cx="6858000" cy="3733800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62D9A4F-8FC1-4E90-BD63-D16DF3FDDAC5}"/>
              </a:ext>
            </a:extLst>
          </p:cNvPr>
          <p:cNvSpPr/>
          <p:nvPr/>
        </p:nvSpPr>
        <p:spPr>
          <a:xfrm>
            <a:off x="677333" y="1550504"/>
            <a:ext cx="3984978" cy="74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Gipertrixoz</a:t>
            </a:r>
            <a:endParaRPr lang="ru-RU" sz="32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F74DB4D-BEB8-41BE-AF43-694D31DC6236}"/>
              </a:ext>
            </a:extLst>
          </p:cNvPr>
          <p:cNvSpPr/>
          <p:nvPr/>
        </p:nvSpPr>
        <p:spPr>
          <a:xfrm>
            <a:off x="5501861" y="1825823"/>
            <a:ext cx="5678311" cy="7411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Tepakallik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0098787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D862958-27F0-451D-9172-4625956E0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6" y="1568594"/>
            <a:ext cx="4075291" cy="50374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967E1C2E-A815-48AF-9C35-86AE7E0684C7}"/>
              </a:ext>
            </a:extLst>
          </p:cNvPr>
          <p:cNvSpPr/>
          <p:nvPr/>
        </p:nvSpPr>
        <p:spPr>
          <a:xfrm>
            <a:off x="4858394" y="1588684"/>
            <a:ext cx="6705600" cy="2278637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Toshbaqarangli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mushukdan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malla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toshbaqarangli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mushukchalar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Erkak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mushukning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genotipini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4295426-244F-4979-B3C2-FD5EA2F10520}"/>
              </a:ext>
            </a:extLst>
          </p:cNvPr>
          <p:cNvSpPr/>
          <p:nvPr/>
        </p:nvSpPr>
        <p:spPr>
          <a:xfrm>
            <a:off x="7474472" y="4168178"/>
            <a:ext cx="4545250" cy="227863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♀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♂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♀   q ♂  m ♀ m ♂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95462AC-162C-4187-9F02-CE4029F7B739}"/>
              </a:ext>
            </a:extLst>
          </p:cNvPr>
          <p:cNvSpPr/>
          <p:nvPr/>
        </p:nvSpPr>
        <p:spPr>
          <a:xfrm>
            <a:off x="4402667" y="4168177"/>
            <a:ext cx="3071805" cy="2278637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qora</a:t>
            </a:r>
            <a:r>
              <a:rPr lang="en-US" sz="32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malla</a:t>
            </a:r>
            <a:endParaRPr lang="en-US" sz="3200" baseline="30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2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n-US" sz="32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toshbaqa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rangli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9ACB430D-18B9-4996-8EE5-E54D42D6DF9F}"/>
              </a:ext>
            </a:extLst>
          </p:cNvPr>
          <p:cNvSpPr/>
          <p:nvPr/>
        </p:nvSpPr>
        <p:spPr>
          <a:xfrm>
            <a:off x="8901291" y="4813379"/>
            <a:ext cx="739420" cy="4941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4241F30-7EB4-4766-8F70-15E638E9EF76}"/>
              </a:ext>
            </a:extLst>
          </p:cNvPr>
          <p:cNvSpPr/>
          <p:nvPr/>
        </p:nvSpPr>
        <p:spPr>
          <a:xfrm>
            <a:off x="8211194" y="4775200"/>
            <a:ext cx="739420" cy="4941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589A939B-AD86-4E9A-ADD0-280D3E8A3D04}"/>
              </a:ext>
            </a:extLst>
          </p:cNvPr>
          <p:cNvSpPr/>
          <p:nvPr/>
        </p:nvSpPr>
        <p:spPr>
          <a:xfrm>
            <a:off x="10007723" y="4775200"/>
            <a:ext cx="739420" cy="4941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BE97E7C-7A2C-45F2-A51E-3A9EEDA070EB}"/>
              </a:ext>
            </a:extLst>
          </p:cNvPr>
          <p:cNvSpPr/>
          <p:nvPr/>
        </p:nvSpPr>
        <p:spPr>
          <a:xfrm>
            <a:off x="10796533" y="4786489"/>
            <a:ext cx="586899" cy="49411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7857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5FFD2A-5EEC-41A0-B2AF-CE75961032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300" y="1765301"/>
            <a:ext cx="7165994" cy="391301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2BCE14C-838E-4EBC-90D5-C503410A5A96}"/>
              </a:ext>
            </a:extLst>
          </p:cNvPr>
          <p:cNvSpPr/>
          <p:nvPr/>
        </p:nvSpPr>
        <p:spPr>
          <a:xfrm>
            <a:off x="3884719" y="5831747"/>
            <a:ext cx="4617155" cy="62088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So‘roqlar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5361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77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MASALA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1C0C240-C319-47E1-AB94-5F70DFD8637E}"/>
              </a:ext>
            </a:extLst>
          </p:cNvPr>
          <p:cNvSpPr/>
          <p:nvPr/>
        </p:nvSpPr>
        <p:spPr>
          <a:xfrm>
            <a:off x="654756" y="1826154"/>
            <a:ext cx="11085688" cy="4504267"/>
          </a:xfrm>
          <a:prstGeom prst="rect">
            <a:avLst/>
          </a:prstGeom>
          <a:solidFill>
            <a:srgbClr val="00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CE3ADA5-B349-4229-A4EF-9666573B16B8}"/>
              </a:ext>
            </a:extLst>
          </p:cNvPr>
          <p:cNvSpPr/>
          <p:nvPr/>
        </p:nvSpPr>
        <p:spPr>
          <a:xfrm>
            <a:off x="654756" y="1939205"/>
            <a:ext cx="109953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Drozofilaning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ikkinchi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xromosomasi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o‘rganilganda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quyidagicha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natija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olingan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C – K = 9%; C – B = 13%; C – D = 18%; K – B = 4%;</a:t>
            </a:r>
          </a:p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 – D = 9%; E – D = 21%; E – A = 3,4%; A – D = 24%.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krossingover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foizlariga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2-xromosomaning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genetik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xaritasini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tuzing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07BD694-9320-4E8A-BC69-5341AC270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7283" y="4461624"/>
            <a:ext cx="9276190" cy="1247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240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18A68F9-B8A7-46E4-BD92-60411F4A0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9613" y="1825977"/>
            <a:ext cx="7272774" cy="320604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9ACD5DA-6FA5-40E8-9935-2A4B51F1E3E9}"/>
              </a:ext>
            </a:extLst>
          </p:cNvPr>
          <p:cNvSpPr/>
          <p:nvPr/>
        </p:nvSpPr>
        <p:spPr>
          <a:xfrm>
            <a:off x="530578" y="5307496"/>
            <a:ext cx="11119555" cy="1036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Rasmda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organizm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So‘roqlar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o‘rnini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to‘ldiring</a:t>
            </a:r>
            <a:r>
              <a:rPr lang="en-US" dirty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87009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8C390-5817-419A-BCBB-57A4AC828E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562" y="1808558"/>
            <a:ext cx="3165765" cy="19986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ED3246F-B165-400C-B335-0C08B8711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7022" y="1625378"/>
            <a:ext cx="5703749" cy="26192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45E2B6-BE01-49AC-B9E1-669F32F46D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4" y="4013907"/>
            <a:ext cx="2780435" cy="2255614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0578403-0560-4097-8B02-BC6BE686B2A0}"/>
              </a:ext>
            </a:extLst>
          </p:cNvPr>
          <p:cNvSpPr/>
          <p:nvPr/>
        </p:nvSpPr>
        <p:spPr>
          <a:xfrm>
            <a:off x="4741333" y="5091289"/>
            <a:ext cx="6629438" cy="114017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Jinsiy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ko‘payish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usullarini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nomlang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2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505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0E8C2C2C-6087-4C12-8FA9-477B6610AC16}"/>
              </a:ext>
            </a:extLst>
          </p:cNvPr>
          <p:cNvSpPr/>
          <p:nvPr/>
        </p:nvSpPr>
        <p:spPr>
          <a:xfrm>
            <a:off x="695984" y="2785871"/>
            <a:ext cx="110523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21-§.</a:t>
            </a:r>
            <a:r>
              <a:rPr lang="ru-RU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95-96 –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betlardagi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 algn="ctr"/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mavzuni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</a:t>
            </a:r>
            <a:r>
              <a:rPr lang="en-US" sz="6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9794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577" y="0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Mustaqil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bajarish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uchun</a:t>
            </a:r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topshiriqlar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50D3A33A-0422-4F28-895F-52096148AB3C}"/>
              </a:ext>
            </a:extLst>
          </p:cNvPr>
          <p:cNvSpPr/>
          <p:nvPr/>
        </p:nvSpPr>
        <p:spPr>
          <a:xfrm>
            <a:off x="293512" y="1689652"/>
            <a:ext cx="8669866" cy="50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Shakli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o‘lchami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gametalarning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qo’shilishi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Таблица 9">
            <a:extLst>
              <a:ext uri="{FF2B5EF4-FFF2-40B4-BE49-F238E27FC236}">
                <a16:creationId xmlns:a16="http://schemas.microsoft.com/office/drawing/2014/main" id="{02366A3E-6A39-4C80-87A3-35DDF412C4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494571"/>
              </p:ext>
            </p:extLst>
          </p:nvPr>
        </p:nvGraphicFramePr>
        <p:xfrm>
          <a:off x="293512" y="2198637"/>
          <a:ext cx="7529688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6632">
                  <a:extLst>
                    <a:ext uri="{9D8B030D-6E8A-4147-A177-3AD203B41FA5}">
                      <a16:colId xmlns:a16="http://schemas.microsoft.com/office/drawing/2014/main" val="3579532755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984557394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4067536429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420293249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2559966720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595314857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2762739360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102547162"/>
                    </a:ext>
                  </a:extLst>
                </a:gridCol>
                <a:gridCol w="836632">
                  <a:extLst>
                    <a:ext uri="{9D8B030D-6E8A-4147-A177-3AD203B41FA5}">
                      <a16:colId xmlns:a16="http://schemas.microsoft.com/office/drawing/2014/main" val="368633138"/>
                    </a:ext>
                  </a:extLst>
                </a:gridCol>
              </a:tblGrid>
              <a:tr h="45475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5588409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A6DEF36-4CD9-4CD1-84AE-FEBF2E153FA5}"/>
              </a:ext>
            </a:extLst>
          </p:cNvPr>
          <p:cNvSpPr/>
          <p:nvPr/>
        </p:nvSpPr>
        <p:spPr>
          <a:xfrm>
            <a:off x="7995237" y="2267681"/>
            <a:ext cx="4024485" cy="532271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2.  Blastula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bo‘shlig‘</a:t>
            </a:r>
            <a:r>
              <a:rPr lang="en-US" sz="2800" dirty="0" err="1"/>
              <a:t>i</a:t>
            </a:r>
            <a:endParaRPr lang="ru-RU" sz="2800" dirty="0"/>
          </a:p>
        </p:txBody>
      </p:sp>
      <p:graphicFrame>
        <p:nvGraphicFramePr>
          <p:cNvPr id="12" name="Таблица 12">
            <a:extLst>
              <a:ext uri="{FF2B5EF4-FFF2-40B4-BE49-F238E27FC236}">
                <a16:creationId xmlns:a16="http://schemas.microsoft.com/office/drawing/2014/main" id="{5E886F55-7BBE-4464-83FC-D56B942B2B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9943750"/>
              </p:ext>
            </p:extLst>
          </p:nvPr>
        </p:nvGraphicFramePr>
        <p:xfrm>
          <a:off x="3938607" y="2796341"/>
          <a:ext cx="8054610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5461">
                  <a:extLst>
                    <a:ext uri="{9D8B030D-6E8A-4147-A177-3AD203B41FA5}">
                      <a16:colId xmlns:a16="http://schemas.microsoft.com/office/drawing/2014/main" val="722072550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545632965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603167663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2058558958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333777110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444285413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37344442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562909122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721821065"/>
                    </a:ext>
                  </a:extLst>
                </a:gridCol>
                <a:gridCol w="805461">
                  <a:extLst>
                    <a:ext uri="{9D8B030D-6E8A-4147-A177-3AD203B41FA5}">
                      <a16:colId xmlns:a16="http://schemas.microsoft.com/office/drawing/2014/main" val="3278480127"/>
                    </a:ext>
                  </a:extLst>
                </a:gridCol>
              </a:tblGrid>
              <a:tr h="45457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7608250"/>
                  </a:ext>
                </a:extLst>
              </a:tr>
            </a:tbl>
          </a:graphicData>
        </a:graphic>
      </p:graphicFrame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C504BC-87AD-4898-A528-2A71CBFA135E}"/>
              </a:ext>
            </a:extLst>
          </p:cNvPr>
          <p:cNvSpPr/>
          <p:nvPr/>
        </p:nvSpPr>
        <p:spPr>
          <a:xfrm>
            <a:off x="406399" y="3315260"/>
            <a:ext cx="7936090" cy="46159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Jinsning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urug‘languncha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ma’lum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bo‘lish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Таблица 15">
            <a:extLst>
              <a:ext uri="{FF2B5EF4-FFF2-40B4-BE49-F238E27FC236}">
                <a16:creationId xmlns:a16="http://schemas.microsoft.com/office/drawing/2014/main" id="{A5C033EC-D146-42C5-8691-A119166364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6294335"/>
              </p:ext>
            </p:extLst>
          </p:nvPr>
        </p:nvGraphicFramePr>
        <p:xfrm>
          <a:off x="406393" y="3770997"/>
          <a:ext cx="7936091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2682">
                  <a:extLst>
                    <a:ext uri="{9D8B030D-6E8A-4147-A177-3AD203B41FA5}">
                      <a16:colId xmlns:a16="http://schemas.microsoft.com/office/drawing/2014/main" val="2868916235"/>
                    </a:ext>
                  </a:extLst>
                </a:gridCol>
                <a:gridCol w="1322682">
                  <a:extLst>
                    <a:ext uri="{9D8B030D-6E8A-4147-A177-3AD203B41FA5}">
                      <a16:colId xmlns:a16="http://schemas.microsoft.com/office/drawing/2014/main" val="1293260712"/>
                    </a:ext>
                  </a:extLst>
                </a:gridCol>
                <a:gridCol w="1295409">
                  <a:extLst>
                    <a:ext uri="{9D8B030D-6E8A-4147-A177-3AD203B41FA5}">
                      <a16:colId xmlns:a16="http://schemas.microsoft.com/office/drawing/2014/main" val="3314013829"/>
                    </a:ext>
                  </a:extLst>
                </a:gridCol>
                <a:gridCol w="1349954">
                  <a:extLst>
                    <a:ext uri="{9D8B030D-6E8A-4147-A177-3AD203B41FA5}">
                      <a16:colId xmlns:a16="http://schemas.microsoft.com/office/drawing/2014/main" val="3329433284"/>
                    </a:ext>
                  </a:extLst>
                </a:gridCol>
                <a:gridCol w="1322682">
                  <a:extLst>
                    <a:ext uri="{9D8B030D-6E8A-4147-A177-3AD203B41FA5}">
                      <a16:colId xmlns:a16="http://schemas.microsoft.com/office/drawing/2014/main" val="3844348471"/>
                    </a:ext>
                  </a:extLst>
                </a:gridCol>
                <a:gridCol w="1322682">
                  <a:extLst>
                    <a:ext uri="{9D8B030D-6E8A-4147-A177-3AD203B41FA5}">
                      <a16:colId xmlns:a16="http://schemas.microsoft.com/office/drawing/2014/main" val="203373657"/>
                    </a:ext>
                  </a:extLst>
                </a:gridCol>
              </a:tblGrid>
              <a:tr h="4615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304127"/>
                  </a:ext>
                </a:extLst>
              </a:tr>
            </a:tbl>
          </a:graphicData>
        </a:graphic>
      </p:graphicFrame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14EFAF0-1DFC-4CC9-B3E9-51104770D262}"/>
              </a:ext>
            </a:extLst>
          </p:cNvPr>
          <p:cNvSpPr/>
          <p:nvPr/>
        </p:nvSpPr>
        <p:spPr>
          <a:xfrm>
            <a:off x="1399822" y="4374988"/>
            <a:ext cx="10447865" cy="46159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Xromosomalarning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chalkashinuvi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tufayli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gameta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0" name="Таблица 20">
            <a:extLst>
              <a:ext uri="{FF2B5EF4-FFF2-40B4-BE49-F238E27FC236}">
                <a16:creationId xmlns:a16="http://schemas.microsoft.com/office/drawing/2014/main" id="{6DF8F8D8-2E31-420D-9D7A-80822D1295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574780"/>
              </p:ext>
            </p:extLst>
          </p:nvPr>
        </p:nvGraphicFramePr>
        <p:xfrm>
          <a:off x="1399822" y="4845906"/>
          <a:ext cx="10447866" cy="51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0874">
                  <a:extLst>
                    <a:ext uri="{9D8B030D-6E8A-4147-A177-3AD203B41FA5}">
                      <a16:colId xmlns:a16="http://schemas.microsoft.com/office/drawing/2014/main" val="2500735624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082572005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3847559374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763925224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271699285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2075315052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50076123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830166108"/>
                    </a:ext>
                  </a:extLst>
                </a:gridCol>
                <a:gridCol w="1160874">
                  <a:extLst>
                    <a:ext uri="{9D8B030D-6E8A-4147-A177-3AD203B41FA5}">
                      <a16:colId xmlns:a16="http://schemas.microsoft.com/office/drawing/2014/main" val="1268174607"/>
                    </a:ext>
                  </a:extLst>
                </a:gridCol>
              </a:tblGrid>
              <a:tr h="46159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endParaRPr lang="ru-RU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3751052"/>
                  </a:ext>
                </a:extLst>
              </a:tr>
            </a:tbl>
          </a:graphicData>
        </a:graphic>
      </p:graphicFrame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CA5EEDCF-931A-48D7-AF79-6A9BE37B1F57}"/>
              </a:ext>
            </a:extLst>
          </p:cNvPr>
          <p:cNvSpPr/>
          <p:nvPr/>
        </p:nvSpPr>
        <p:spPr>
          <a:xfrm>
            <a:off x="406394" y="5434107"/>
            <a:ext cx="5407384" cy="56226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Tuxum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hujayraning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yetilishi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3" name="Таблица 23">
            <a:extLst>
              <a:ext uri="{FF2B5EF4-FFF2-40B4-BE49-F238E27FC236}">
                <a16:creationId xmlns:a16="http://schemas.microsoft.com/office/drawing/2014/main" id="{8C1A0B32-B040-4BAF-8F0D-96872E0312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5152499"/>
              </p:ext>
            </p:extLst>
          </p:nvPr>
        </p:nvGraphicFramePr>
        <p:xfrm>
          <a:off x="406393" y="5996374"/>
          <a:ext cx="8128000" cy="45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117533179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5158844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96448088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22821161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510681188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749534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133429947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585571397"/>
                    </a:ext>
                  </a:extLst>
                </a:gridCol>
              </a:tblGrid>
              <a:tr h="45409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</a:t>
                      </a:r>
                      <a:endParaRPr lang="ru-RU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59085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38352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 REJASI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CE08DC-AC2D-4B39-9059-221F218475A5}"/>
              </a:ext>
            </a:extLst>
          </p:cNvPr>
          <p:cNvSpPr/>
          <p:nvPr/>
        </p:nvSpPr>
        <p:spPr>
          <a:xfrm>
            <a:off x="613245" y="1844703"/>
            <a:ext cx="10336696" cy="39226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Morgan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tajribasi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Daltonizm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ctr">
              <a:buAutoNum type="arabicPeriod"/>
            </a:pP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91424C8-DD47-4CAC-B63A-F3A878D4D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23" y="2182093"/>
            <a:ext cx="5982358" cy="340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16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545563-342B-4958-91E0-3ED3783F8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8912" y="1517498"/>
            <a:ext cx="8954176" cy="508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22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Morgan </a:t>
            </a:r>
            <a:r>
              <a:rPr lang="en-US" sz="48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tajribasi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478844"/>
            <a:ext cx="11820939" cy="52606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BF3A73-91DC-4C14-8279-F2991F2DA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294" y="1573233"/>
            <a:ext cx="6943884" cy="507184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9BF45B9-150E-4AD2-B713-BE8E0D4A339A}"/>
              </a:ext>
            </a:extLst>
          </p:cNvPr>
          <p:cNvSpPr/>
          <p:nvPr/>
        </p:nvSpPr>
        <p:spPr>
          <a:xfrm>
            <a:off x="7236178" y="1817511"/>
            <a:ext cx="4663528" cy="4560711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♀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♂ 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  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F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♀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♂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 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F</a:t>
            </a:r>
            <a:r>
              <a:rPr lang="ru-RU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baseline="30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3600" baseline="30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3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 ♀   q ♂  o ♀  o ♂</a:t>
            </a:r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36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472F752-FB31-4E5E-9A2F-4301C4420F85}"/>
              </a:ext>
            </a:extLst>
          </p:cNvPr>
          <p:cNvSpPr/>
          <p:nvPr/>
        </p:nvSpPr>
        <p:spPr>
          <a:xfrm>
            <a:off x="8494882" y="4119033"/>
            <a:ext cx="715373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8CDC237-4291-4949-A73F-C7907B9DBA73}"/>
              </a:ext>
            </a:extLst>
          </p:cNvPr>
          <p:cNvSpPr/>
          <p:nvPr/>
        </p:nvSpPr>
        <p:spPr>
          <a:xfrm>
            <a:off x="9253138" y="4119033"/>
            <a:ext cx="71537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638CCDD-22D1-4AB3-8079-226061E6A5EA}"/>
              </a:ext>
            </a:extLst>
          </p:cNvPr>
          <p:cNvSpPr/>
          <p:nvPr/>
        </p:nvSpPr>
        <p:spPr>
          <a:xfrm>
            <a:off x="11085622" y="4119033"/>
            <a:ext cx="582728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B91B9AA-7E72-4E8F-81EB-2CFDFCEDA430}"/>
              </a:ext>
            </a:extLst>
          </p:cNvPr>
          <p:cNvSpPr/>
          <p:nvPr/>
        </p:nvSpPr>
        <p:spPr>
          <a:xfrm>
            <a:off x="10327367" y="4119033"/>
            <a:ext cx="71537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522CC3F-E1ED-4882-AD5F-7C451C8CBD99}"/>
              </a:ext>
            </a:extLst>
          </p:cNvPr>
          <p:cNvSpPr/>
          <p:nvPr/>
        </p:nvSpPr>
        <p:spPr>
          <a:xfrm>
            <a:off x="8747417" y="2492805"/>
            <a:ext cx="58702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6082639-460A-4C1F-A783-48D688D35432}"/>
              </a:ext>
            </a:extLst>
          </p:cNvPr>
          <p:cNvSpPr/>
          <p:nvPr/>
        </p:nvSpPr>
        <p:spPr>
          <a:xfrm>
            <a:off x="10270856" y="2455333"/>
            <a:ext cx="71537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4304B27-7360-4BE2-A149-3F2DDD5E0396}"/>
              </a:ext>
            </a:extLst>
          </p:cNvPr>
          <p:cNvSpPr/>
          <p:nvPr/>
        </p:nvSpPr>
        <p:spPr>
          <a:xfrm>
            <a:off x="11042739" y="2477911"/>
            <a:ext cx="582728" cy="5729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8215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Jinsga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irsiylanish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478844"/>
            <a:ext cx="11820939" cy="5260623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F472F752-FB31-4E5E-9A2F-4301C4420F85}"/>
              </a:ext>
            </a:extLst>
          </p:cNvPr>
          <p:cNvSpPr/>
          <p:nvPr/>
        </p:nvSpPr>
        <p:spPr>
          <a:xfrm>
            <a:off x="8494882" y="4119033"/>
            <a:ext cx="715373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8CDC237-4291-4949-A73F-C7907B9DBA73}"/>
              </a:ext>
            </a:extLst>
          </p:cNvPr>
          <p:cNvSpPr/>
          <p:nvPr/>
        </p:nvSpPr>
        <p:spPr>
          <a:xfrm>
            <a:off x="9253138" y="4119033"/>
            <a:ext cx="71537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C638CCDD-22D1-4AB3-8079-226061E6A5EA}"/>
              </a:ext>
            </a:extLst>
          </p:cNvPr>
          <p:cNvSpPr/>
          <p:nvPr/>
        </p:nvSpPr>
        <p:spPr>
          <a:xfrm>
            <a:off x="11085622" y="4119033"/>
            <a:ext cx="582728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EB91B9AA-7E72-4E8F-81EB-2CFDFCEDA430}"/>
              </a:ext>
            </a:extLst>
          </p:cNvPr>
          <p:cNvSpPr/>
          <p:nvPr/>
        </p:nvSpPr>
        <p:spPr>
          <a:xfrm>
            <a:off x="10327367" y="4119033"/>
            <a:ext cx="71537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4522CC3F-E1ED-4882-AD5F-7C451C8CBD99}"/>
              </a:ext>
            </a:extLst>
          </p:cNvPr>
          <p:cNvSpPr/>
          <p:nvPr/>
        </p:nvSpPr>
        <p:spPr>
          <a:xfrm>
            <a:off x="8747417" y="2492805"/>
            <a:ext cx="58702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A6082639-460A-4C1F-A783-48D688D35432}"/>
              </a:ext>
            </a:extLst>
          </p:cNvPr>
          <p:cNvSpPr/>
          <p:nvPr/>
        </p:nvSpPr>
        <p:spPr>
          <a:xfrm>
            <a:off x="10270856" y="2455333"/>
            <a:ext cx="715372" cy="508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94304B27-7360-4BE2-A149-3F2DDD5E0396}"/>
              </a:ext>
            </a:extLst>
          </p:cNvPr>
          <p:cNvSpPr/>
          <p:nvPr/>
        </p:nvSpPr>
        <p:spPr>
          <a:xfrm>
            <a:off x="11042739" y="2477911"/>
            <a:ext cx="582728" cy="5729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060202-8A3F-4210-8933-2E9CFD01B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66" y="1821176"/>
            <a:ext cx="3617590" cy="4595714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536293EA-58B8-4D95-B7C1-6A99071FFBA3}"/>
              </a:ext>
            </a:extLst>
          </p:cNvPr>
          <p:cNvSpPr/>
          <p:nvPr/>
        </p:nvSpPr>
        <p:spPr>
          <a:xfrm>
            <a:off x="5441238" y="2330165"/>
            <a:ext cx="6107288" cy="355798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Odamda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daltonizm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nomozshomko‘rlik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muskul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distrofiyasi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tepakallik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gipertrixoz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belgilari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xromosomaga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birikkan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holda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irsiylanadi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884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15A6E-B214-48E3-81CE-C9E21DF23D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78" y="2030350"/>
            <a:ext cx="4457700" cy="37151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0A838D-6EBD-44B8-996C-007CF63DB9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0687" y="1916872"/>
            <a:ext cx="7013725" cy="382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24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8B80E-F0CF-4003-95FA-8D175CCE9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en-US" sz="4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endParaRPr lang="ru-RU" sz="4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289230F4-C218-4B64-A55F-70FD12A32D29}"/>
              </a:ext>
            </a:extLst>
          </p:cNvPr>
          <p:cNvSpPr/>
          <p:nvPr/>
        </p:nvSpPr>
        <p:spPr>
          <a:xfrm>
            <a:off x="198783" y="1550504"/>
            <a:ext cx="11820939" cy="505556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CE0F0C0-B132-4EDA-B71D-5EBD0D4D8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376" y="1618942"/>
            <a:ext cx="3757779" cy="498713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063B568-E079-4042-A230-0BD1DAA759CC}"/>
              </a:ext>
            </a:extLst>
          </p:cNvPr>
          <p:cNvSpPr/>
          <p:nvPr/>
        </p:nvSpPr>
        <p:spPr>
          <a:xfrm>
            <a:off x="4480269" y="2856089"/>
            <a:ext cx="7360355" cy="257386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Buyuk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Britaniya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qirolichasi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Viktoriya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avlodida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gemofiliya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kasallangan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farzandlar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Bunga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sabab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qirolichaning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kasallik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belgisini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tashuvchisi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ekanligi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bo‘lgan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662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558</Words>
  <Application>Microsoft Office PowerPoint</Application>
  <PresentationFormat>Широкоэкранный</PresentationFormat>
  <Paragraphs>114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BIOLOGIYA</vt:lpstr>
      <vt:lpstr>MASALA</vt:lpstr>
      <vt:lpstr>Mustaqil bajarish uchun topshiriqlar</vt:lpstr>
      <vt:lpstr>DARS REJASI</vt:lpstr>
      <vt:lpstr>Morgan tajribasi</vt:lpstr>
      <vt:lpstr>Morgan tajribasi</vt:lpstr>
      <vt:lpstr>Jinsga birikkan holda irsiylanish</vt:lpstr>
      <vt:lpstr>Gemofiliya</vt:lpstr>
      <vt:lpstr>Gemofiliya</vt:lpstr>
      <vt:lpstr>Gemofiliya</vt:lpstr>
      <vt:lpstr>Gemofiliya</vt:lpstr>
      <vt:lpstr>Gemofiliya</vt:lpstr>
      <vt:lpstr>Daltonizm</vt:lpstr>
      <vt:lpstr>Daltonizm</vt:lpstr>
      <vt:lpstr>Daltonizm</vt:lpstr>
      <vt:lpstr>Nomozshomko‘rlik</vt:lpstr>
      <vt:lpstr>Y - xromosoma</vt:lpstr>
      <vt:lpstr>Masala ishlash</vt:lpstr>
      <vt:lpstr>Mustaqil bajarish uchun topshiriqlar</vt:lpstr>
      <vt:lpstr>Mustaqil bajarish uchun topshiriqlar</vt:lpstr>
      <vt:lpstr>Mustaqil bajarish uchun topshiriqlar</vt:lpstr>
      <vt:lpstr>Mustaqil bajarish uchun topshiriqlar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BIOLOGIYA</dc:title>
  <dc:creator>Пользователь</dc:creator>
  <cp:lastModifiedBy>Пользователь</cp:lastModifiedBy>
  <cp:revision>31</cp:revision>
  <dcterms:created xsi:type="dcterms:W3CDTF">2020-11-15T08:47:23Z</dcterms:created>
  <dcterms:modified xsi:type="dcterms:W3CDTF">2020-11-19T06:51:23Z</dcterms:modified>
</cp:coreProperties>
</file>