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656" r:id="rId3"/>
    <p:sldId id="697" r:id="rId4"/>
    <p:sldId id="616" r:id="rId5"/>
    <p:sldId id="664" r:id="rId6"/>
    <p:sldId id="663" r:id="rId7"/>
    <p:sldId id="700" r:id="rId8"/>
    <p:sldId id="680" r:id="rId9"/>
    <p:sldId id="683" r:id="rId10"/>
    <p:sldId id="676" r:id="rId11"/>
    <p:sldId id="681" r:id="rId12"/>
    <p:sldId id="682" r:id="rId13"/>
    <p:sldId id="674" r:id="rId14"/>
    <p:sldId id="675" r:id="rId15"/>
    <p:sldId id="701" r:id="rId16"/>
    <p:sldId id="702" r:id="rId17"/>
    <p:sldId id="703" r:id="rId18"/>
    <p:sldId id="666" r:id="rId19"/>
    <p:sldId id="677" r:id="rId20"/>
    <p:sldId id="698" r:id="rId21"/>
    <p:sldId id="699" r:id="rId22"/>
    <p:sldId id="63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4A743A-A8D7-4D42-8094-037F69A7D2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E70987-FBDE-4FB9-854C-588FE31230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B81A90-84D3-4331-B8FF-E245BC681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87B2F-AE09-471A-A9D0-8EB235AB1B16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A5A5C7-180D-4C67-B6A0-3E1AB5916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F0A796-0279-4747-BF78-5FC37B869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CCA-85C9-4296-89DC-A8A79AE60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479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CBE1F3-6DCD-449E-84D8-44A54AF50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D1A3460-95B4-466C-85AF-13E332A82D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32535B-C875-4C0E-9DDC-1D9E6AB9A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87B2F-AE09-471A-A9D0-8EB235AB1B16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B38940-41EC-4182-B956-7A9FDC6C2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F13205-2234-4EF2-98CE-EB7F03032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CCA-85C9-4296-89DC-A8A79AE60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499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5AD74D-6AE2-433A-A425-1D4E5B4743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590B89-4559-48C6-889D-D6664F38AD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967F8B-D6FF-4932-96F3-EBFA038A1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87B2F-AE09-471A-A9D0-8EB235AB1B16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E225D9-F99F-4E6D-BDC0-F28C95541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028D36-C073-4797-8031-670769B75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CCA-85C9-4296-89DC-A8A79AE60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042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9AD705-04A2-4220-985B-413F9F12A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B1B80F-CD66-465F-B530-D2883231A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B233A4-30AC-4F18-9504-1A42C2446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87B2F-AE09-471A-A9D0-8EB235AB1B16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6329BB-7AC1-49F2-A107-907B3F7CA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216484-ED81-42F4-A0ED-A876AAB1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CCA-85C9-4296-89DC-A8A79AE60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402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4B5CCD-B0D8-4F9B-AC46-93EF7070C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5223DB-32EF-4F66-9F32-AA2851FC8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B14386-B5DF-4E28-9AED-916FB0644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87B2F-AE09-471A-A9D0-8EB235AB1B16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F9588B-E9B5-45B1-8226-1DC7DCA4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32B5B5-916C-43CD-8199-EF58B8848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CCA-85C9-4296-89DC-A8A79AE60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592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5D5F7C-A5B2-4F21-9EEF-A919D9186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C8AE68-402D-4650-8030-875E4A6F9A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F345D0-8A51-49AC-B5E4-03F920BE3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3F43DB-F5DF-4ECF-BB0F-66F4874B6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87B2F-AE09-471A-A9D0-8EB235AB1B16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4E23FA6-DC0F-4DBC-8B26-055236E0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BE4415A-31A5-442E-A07B-D3D609D88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CCA-85C9-4296-89DC-A8A79AE60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262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FB764E-04D8-42DC-A35F-E3DD26A61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A77476-4F2E-4AD4-95EC-20882ED79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F8742C-E571-40A0-9C72-ABCA97F5B2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0D6856A-75B7-48FF-87FC-3F15DA6D8D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25C73B2-BB7F-41CD-A248-A61880023F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C09E339-D951-4C98-AADE-E6595F0FD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87B2F-AE09-471A-A9D0-8EB235AB1B16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242D704-74E1-4222-A77A-913E62608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4A7FDC3-091B-43F1-91FF-28A3B197A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CCA-85C9-4296-89DC-A8A79AE60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513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2B9BFD-E1EC-4F2E-8400-789129E46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25CCD89-D880-410B-BC73-B1B1FC784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87B2F-AE09-471A-A9D0-8EB235AB1B16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49FFB32-C636-4894-A256-E3B4ECDA3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11F63D6-BFEF-4764-81C4-1C12F01B8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CCA-85C9-4296-89DC-A8A79AE60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25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4AB45DD-0A2C-4ACC-8300-DC3546E75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87B2F-AE09-471A-A9D0-8EB235AB1B16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FC5F89C-2B0A-4B28-AD78-2A5C30A2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EDCC675-D0D4-40CA-BE8C-7DBF971CC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CCA-85C9-4296-89DC-A8A79AE60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220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C88F45-F2EB-4120-A8C2-A1C14A342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A3E4B0-9E47-447C-9A00-EF17123CD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CCC458-7A18-429D-99DF-51AE238ED3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40DB4D-15A5-4CA6-94A8-89A08B7CA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87B2F-AE09-471A-A9D0-8EB235AB1B16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B927FE2-A8AB-4BDE-BFF7-6AFA63D6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176916-0BB9-4AB4-81DA-B6BC762A9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CCA-85C9-4296-89DC-A8A79AE60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404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F7FFFC-73DB-4282-9FF2-6AEC472EE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AFA8DCD-0477-47BC-9CF9-BF93B68A23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ACF0CD-3E84-4401-8BD1-6BFF1DE0DC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263A49-C290-402D-B176-3C140625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87B2F-AE09-471A-A9D0-8EB235AB1B16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68CD1A-E5EC-468D-9BE2-2F3C7F925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C6F9FB-1112-4D1D-8FE0-83179DB4B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CCA-85C9-4296-89DC-A8A79AE60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532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116F8E-130C-4FD8-BF38-7216732D5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E76E95-90A6-4414-A15F-EA58466843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DC424F-439D-4971-BBC0-6E65E37F5B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87B2F-AE09-471A-A9D0-8EB235AB1B16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B0533C-C289-4358-92DC-6517DB1D33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464EE8-6C97-4809-88EF-8D2F3A6F42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11CCA-85C9-4296-89DC-A8A79AE60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328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698431" y="2326730"/>
            <a:ext cx="45155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irsiylanish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10 -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466026" y="2102465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72" y="4068147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BDEA599-AB35-4627-B954-D09F60061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341" y="2359987"/>
            <a:ext cx="5461633" cy="36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Gemofiliya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80187A-67DE-49E1-8B58-2AB1A9611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533" y="1668003"/>
            <a:ext cx="6761039" cy="493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54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Gemofiliya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EB61FC-0DE7-4FC1-99A6-A65EE2215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68" y="1682162"/>
            <a:ext cx="5238043" cy="479225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E540D26-709F-4B39-9451-DCE58673B004}"/>
              </a:ext>
            </a:extLst>
          </p:cNvPr>
          <p:cNvSpPr/>
          <p:nvPr/>
        </p:nvSpPr>
        <p:spPr>
          <a:xfrm>
            <a:off x="6536267" y="1930400"/>
            <a:ext cx="5238043" cy="4402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ota-onadan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farzandlarning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25%ini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kuzatilgan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fenotipik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genotipik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367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Gemofiliya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BB0028-13BA-4779-87D9-E976CD833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46" y="1934178"/>
            <a:ext cx="3653552" cy="428821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132E7A5-967A-4907-A903-66335AB27876}"/>
              </a:ext>
            </a:extLst>
          </p:cNvPr>
          <p:cNvSpPr/>
          <p:nvPr/>
        </p:nvSpPr>
        <p:spPr>
          <a:xfrm>
            <a:off x="5317067" y="1817511"/>
            <a:ext cx="6378222" cy="4404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gemofiliya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kasallangan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fenotipik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genotip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gemofiliya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kasallangan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tug‘iladi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730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Daltonizm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E36645-0B70-42FD-A2A9-81A0E45A3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356" y="1691786"/>
            <a:ext cx="6629287" cy="491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19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Daltonizm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9F4640-4FDC-4AEF-86CD-012935764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617" y="1578651"/>
            <a:ext cx="7634650" cy="493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042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Daltonizm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AD9E7D8-8276-4B94-8320-BB8F3EACC6A2}"/>
              </a:ext>
            </a:extLst>
          </p:cNvPr>
          <p:cNvSpPr/>
          <p:nvPr/>
        </p:nvSpPr>
        <p:spPr>
          <a:xfrm>
            <a:off x="6350760" y="1860021"/>
            <a:ext cx="5249334" cy="44365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♀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♂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G </a:t>
            </a:r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F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US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s ♀ </a:t>
            </a:r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♀ </a:t>
            </a:r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♂ </a:t>
            </a:r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♂</a:t>
            </a:r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P ♀ X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♂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G </a:t>
            </a:r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</a:p>
          <a:p>
            <a:pPr lvl="0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F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♀      s ♂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4BF7B6-4483-4AF9-B686-67788DDAF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292" y="2047149"/>
            <a:ext cx="4297052" cy="341667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B71E310-F18E-4EC8-B2C9-43EA2486E7D1}"/>
              </a:ext>
            </a:extLst>
          </p:cNvPr>
          <p:cNvSpPr/>
          <p:nvPr/>
        </p:nvSpPr>
        <p:spPr>
          <a:xfrm>
            <a:off x="880533" y="5670509"/>
            <a:ext cx="801511" cy="5983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AD0A8C7-3C73-4FD5-A29D-9371ED65BBA8}"/>
              </a:ext>
            </a:extLst>
          </p:cNvPr>
          <p:cNvSpPr/>
          <p:nvPr/>
        </p:nvSpPr>
        <p:spPr>
          <a:xfrm>
            <a:off x="3403600" y="5632327"/>
            <a:ext cx="790222" cy="6286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40DA49E6-993B-4FB8-B102-A9E7AAC63FA6}"/>
              </a:ext>
            </a:extLst>
          </p:cNvPr>
          <p:cNvSpPr/>
          <p:nvPr/>
        </p:nvSpPr>
        <p:spPr>
          <a:xfrm>
            <a:off x="7416799" y="2420584"/>
            <a:ext cx="711201" cy="55315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C1D1F20-926B-4144-8713-F65F63DAFC46}"/>
              </a:ext>
            </a:extLst>
          </p:cNvPr>
          <p:cNvSpPr/>
          <p:nvPr/>
        </p:nvSpPr>
        <p:spPr>
          <a:xfrm>
            <a:off x="9792019" y="2432756"/>
            <a:ext cx="711200" cy="57573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B50FD22B-2110-48BB-BF11-42686C9EEB9E}"/>
              </a:ext>
            </a:extLst>
          </p:cNvPr>
          <p:cNvSpPr/>
          <p:nvPr/>
        </p:nvSpPr>
        <p:spPr>
          <a:xfrm>
            <a:off x="10503219" y="2391477"/>
            <a:ext cx="558800" cy="57573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2323E80E-8C7D-4640-95B0-5A095DC2EA8C}"/>
              </a:ext>
            </a:extLst>
          </p:cNvPr>
          <p:cNvSpPr/>
          <p:nvPr/>
        </p:nvSpPr>
        <p:spPr>
          <a:xfrm>
            <a:off x="9491060" y="4628445"/>
            <a:ext cx="711200" cy="57573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B149BDF-EA19-416C-8048-D1BF5AEC6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505" y="4628445"/>
            <a:ext cx="719390" cy="529925"/>
          </a:xfrm>
          <a:prstGeom prst="rect">
            <a:avLst/>
          </a:prstGeom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1B38BC6F-D314-4013-BEA1-DC4E4BA6BF77}"/>
              </a:ext>
            </a:extLst>
          </p:cNvPr>
          <p:cNvSpPr/>
          <p:nvPr/>
        </p:nvSpPr>
        <p:spPr>
          <a:xfrm>
            <a:off x="8264227" y="2398006"/>
            <a:ext cx="711200" cy="57573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ED03947B-46B7-46FB-9249-AFA6178EE540}"/>
              </a:ext>
            </a:extLst>
          </p:cNvPr>
          <p:cNvSpPr/>
          <p:nvPr/>
        </p:nvSpPr>
        <p:spPr>
          <a:xfrm>
            <a:off x="10202259" y="4605540"/>
            <a:ext cx="645573" cy="57573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003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Nomozshomko‘rlik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543AE4-0279-4C61-AAC5-ED7EBCAE0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758" y="2078038"/>
            <a:ext cx="6000750" cy="40005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FF7036-7FE6-43C3-804F-8CAB71091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5483" y="2479058"/>
            <a:ext cx="4774513" cy="319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49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-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39DC14-E7C0-49F9-BAED-6F5A1B0CE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634" y="2332954"/>
            <a:ext cx="3997677" cy="41908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1ADA4D-FDBF-449C-A4B2-1BADBAD4E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162" y="2670306"/>
            <a:ext cx="6858000" cy="37338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62D9A4F-8FC1-4E90-BD63-D16DF3FDDAC5}"/>
              </a:ext>
            </a:extLst>
          </p:cNvPr>
          <p:cNvSpPr/>
          <p:nvPr/>
        </p:nvSpPr>
        <p:spPr>
          <a:xfrm>
            <a:off x="677333" y="1550504"/>
            <a:ext cx="3984978" cy="741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Gipertrixoz</a:t>
            </a:r>
            <a:endParaRPr lang="ru-RU" sz="32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F74DB4D-BEB8-41BE-AF43-694D31DC6236}"/>
              </a:ext>
            </a:extLst>
          </p:cNvPr>
          <p:cNvSpPr/>
          <p:nvPr/>
        </p:nvSpPr>
        <p:spPr>
          <a:xfrm>
            <a:off x="5501861" y="1825823"/>
            <a:ext cx="5678311" cy="741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Tepakallik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09878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862958-27F0-451D-9172-4625956E0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76" y="1568594"/>
            <a:ext cx="4075291" cy="503747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67E1C2E-A815-48AF-9C35-86AE7E0684C7}"/>
              </a:ext>
            </a:extLst>
          </p:cNvPr>
          <p:cNvSpPr/>
          <p:nvPr/>
        </p:nvSpPr>
        <p:spPr>
          <a:xfrm>
            <a:off x="4858394" y="1588684"/>
            <a:ext cx="6705600" cy="227863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Toshbaqarangli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mushukdan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malla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toshbaqarangli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mushukchalar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mushukning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genotipini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295426-244F-4979-B3C2-FD5EA2F10520}"/>
              </a:ext>
            </a:extLst>
          </p:cNvPr>
          <p:cNvSpPr/>
          <p:nvPr/>
        </p:nvSpPr>
        <p:spPr>
          <a:xfrm>
            <a:off x="7474472" y="4168178"/>
            <a:ext cx="4545250" cy="227863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♀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♂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</a:p>
          <a:p>
            <a:pPr lvl="0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♀   q ♂  m ♀ m ♂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95462AC-162C-4187-9F02-CE4029F7B739}"/>
              </a:ext>
            </a:extLst>
          </p:cNvPr>
          <p:cNvSpPr/>
          <p:nvPr/>
        </p:nvSpPr>
        <p:spPr>
          <a:xfrm>
            <a:off x="4402667" y="4168177"/>
            <a:ext cx="3071805" cy="227863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0"/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malla</a:t>
            </a:r>
            <a:endParaRPr lang="en-US" sz="3200" baseline="30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ACB430D-18B9-4996-8EE5-E54D42D6DF9F}"/>
              </a:ext>
            </a:extLst>
          </p:cNvPr>
          <p:cNvSpPr/>
          <p:nvPr/>
        </p:nvSpPr>
        <p:spPr>
          <a:xfrm>
            <a:off x="8901291" y="4813379"/>
            <a:ext cx="739420" cy="49411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04241F30-7EB4-4766-8F70-15E638E9EF76}"/>
              </a:ext>
            </a:extLst>
          </p:cNvPr>
          <p:cNvSpPr/>
          <p:nvPr/>
        </p:nvSpPr>
        <p:spPr>
          <a:xfrm>
            <a:off x="8211194" y="4775200"/>
            <a:ext cx="739420" cy="49411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589A939B-AD86-4E9A-ADD0-280D3E8A3D04}"/>
              </a:ext>
            </a:extLst>
          </p:cNvPr>
          <p:cNvSpPr/>
          <p:nvPr/>
        </p:nvSpPr>
        <p:spPr>
          <a:xfrm>
            <a:off x="10007723" y="4775200"/>
            <a:ext cx="739420" cy="49411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DBE97E7C-7A2C-45F2-A51E-3A9EEDA070EB}"/>
              </a:ext>
            </a:extLst>
          </p:cNvPr>
          <p:cNvSpPr/>
          <p:nvPr/>
        </p:nvSpPr>
        <p:spPr>
          <a:xfrm>
            <a:off x="10796533" y="4786489"/>
            <a:ext cx="586899" cy="49411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785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5FFD2A-5EEC-41A0-B2AF-CE7596103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0300" y="1765301"/>
            <a:ext cx="7165994" cy="391301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2BCE14C-838E-4EBC-90D5-C503410A5A96}"/>
              </a:ext>
            </a:extLst>
          </p:cNvPr>
          <p:cNvSpPr/>
          <p:nvPr/>
        </p:nvSpPr>
        <p:spPr>
          <a:xfrm>
            <a:off x="3884719" y="5831747"/>
            <a:ext cx="4617155" cy="6208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So‘roqlar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536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577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C0C240-C319-47E1-AB94-5F70DFD8637E}"/>
              </a:ext>
            </a:extLst>
          </p:cNvPr>
          <p:cNvSpPr/>
          <p:nvPr/>
        </p:nvSpPr>
        <p:spPr>
          <a:xfrm>
            <a:off x="654756" y="1826154"/>
            <a:ext cx="11085688" cy="4504267"/>
          </a:xfrm>
          <a:prstGeom prst="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E3ADA5-B349-4229-A4EF-9666573B16B8}"/>
              </a:ext>
            </a:extLst>
          </p:cNvPr>
          <p:cNvSpPr/>
          <p:nvPr/>
        </p:nvSpPr>
        <p:spPr>
          <a:xfrm>
            <a:off x="654756" y="1939205"/>
            <a:ext cx="1099537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Drozofilaning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xromosomasi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o‘rganilganda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 – K = 9%; C – B = 13%; C – D = 18%; K – B = 4%;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– D = 9%; E – D = 21%; E – A = 3,4%; A – D = 24%.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foizlariga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2-xromosomaning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7BD694-9320-4E8A-BC69-5341AC270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283" y="4461624"/>
            <a:ext cx="9276190" cy="12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724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8A68F9-B8A7-46E4-BD92-60411F4A0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613" y="1825977"/>
            <a:ext cx="7272774" cy="320604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9ACD5DA-6FA5-40E8-9935-2A4B51F1E3E9}"/>
              </a:ext>
            </a:extLst>
          </p:cNvPr>
          <p:cNvSpPr/>
          <p:nvPr/>
        </p:nvSpPr>
        <p:spPr>
          <a:xfrm>
            <a:off x="530578" y="5307496"/>
            <a:ext cx="11119555" cy="1036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So‘roqlar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8700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48C390-5817-419A-BCBB-57A4AC828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562" y="1808558"/>
            <a:ext cx="3165765" cy="19986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D3246F-B165-400C-B335-0C08B8711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022" y="1625378"/>
            <a:ext cx="5703749" cy="26192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45E2B6-BE01-49AC-B9E1-669F32F46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354" y="4013907"/>
            <a:ext cx="2780435" cy="225561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0578403-0560-4097-8B02-BC6BE686B2A0}"/>
              </a:ext>
            </a:extLst>
          </p:cNvPr>
          <p:cNvSpPr/>
          <p:nvPr/>
        </p:nvSpPr>
        <p:spPr>
          <a:xfrm>
            <a:off x="4741333" y="5091289"/>
            <a:ext cx="6629438" cy="11401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usullarini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nomlang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25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505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695984" y="2785871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95-96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9794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577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D3A33A-0422-4F28-895F-52096148AB3C}"/>
              </a:ext>
            </a:extLst>
          </p:cNvPr>
          <p:cNvSpPr/>
          <p:nvPr/>
        </p:nvSpPr>
        <p:spPr>
          <a:xfrm>
            <a:off x="293512" y="1689652"/>
            <a:ext cx="8669866" cy="50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gametalarning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qo’shilishi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02366A3E-6A39-4C80-87A3-35DDF412C4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494571"/>
              </p:ext>
            </p:extLst>
          </p:nvPr>
        </p:nvGraphicFramePr>
        <p:xfrm>
          <a:off x="293512" y="2198637"/>
          <a:ext cx="7529688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6632">
                  <a:extLst>
                    <a:ext uri="{9D8B030D-6E8A-4147-A177-3AD203B41FA5}">
                      <a16:colId xmlns:a16="http://schemas.microsoft.com/office/drawing/2014/main" val="3579532755"/>
                    </a:ext>
                  </a:extLst>
                </a:gridCol>
                <a:gridCol w="836632">
                  <a:extLst>
                    <a:ext uri="{9D8B030D-6E8A-4147-A177-3AD203B41FA5}">
                      <a16:colId xmlns:a16="http://schemas.microsoft.com/office/drawing/2014/main" val="3984557394"/>
                    </a:ext>
                  </a:extLst>
                </a:gridCol>
                <a:gridCol w="836632">
                  <a:extLst>
                    <a:ext uri="{9D8B030D-6E8A-4147-A177-3AD203B41FA5}">
                      <a16:colId xmlns:a16="http://schemas.microsoft.com/office/drawing/2014/main" val="4067536429"/>
                    </a:ext>
                  </a:extLst>
                </a:gridCol>
                <a:gridCol w="836632">
                  <a:extLst>
                    <a:ext uri="{9D8B030D-6E8A-4147-A177-3AD203B41FA5}">
                      <a16:colId xmlns:a16="http://schemas.microsoft.com/office/drawing/2014/main" val="3420293249"/>
                    </a:ext>
                  </a:extLst>
                </a:gridCol>
                <a:gridCol w="836632">
                  <a:extLst>
                    <a:ext uri="{9D8B030D-6E8A-4147-A177-3AD203B41FA5}">
                      <a16:colId xmlns:a16="http://schemas.microsoft.com/office/drawing/2014/main" val="2559966720"/>
                    </a:ext>
                  </a:extLst>
                </a:gridCol>
                <a:gridCol w="836632">
                  <a:extLst>
                    <a:ext uri="{9D8B030D-6E8A-4147-A177-3AD203B41FA5}">
                      <a16:colId xmlns:a16="http://schemas.microsoft.com/office/drawing/2014/main" val="3595314857"/>
                    </a:ext>
                  </a:extLst>
                </a:gridCol>
                <a:gridCol w="836632">
                  <a:extLst>
                    <a:ext uri="{9D8B030D-6E8A-4147-A177-3AD203B41FA5}">
                      <a16:colId xmlns:a16="http://schemas.microsoft.com/office/drawing/2014/main" val="2762739360"/>
                    </a:ext>
                  </a:extLst>
                </a:gridCol>
                <a:gridCol w="836632">
                  <a:extLst>
                    <a:ext uri="{9D8B030D-6E8A-4147-A177-3AD203B41FA5}">
                      <a16:colId xmlns:a16="http://schemas.microsoft.com/office/drawing/2014/main" val="3102547162"/>
                    </a:ext>
                  </a:extLst>
                </a:gridCol>
                <a:gridCol w="836632">
                  <a:extLst>
                    <a:ext uri="{9D8B030D-6E8A-4147-A177-3AD203B41FA5}">
                      <a16:colId xmlns:a16="http://schemas.microsoft.com/office/drawing/2014/main" val="368633138"/>
                    </a:ext>
                  </a:extLst>
                </a:gridCol>
              </a:tblGrid>
              <a:tr h="45475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588409"/>
                  </a:ext>
                </a:extLst>
              </a:tr>
            </a:tbl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A6DEF36-4CD9-4CD1-84AE-FEBF2E153FA5}"/>
              </a:ext>
            </a:extLst>
          </p:cNvPr>
          <p:cNvSpPr/>
          <p:nvPr/>
        </p:nvSpPr>
        <p:spPr>
          <a:xfrm>
            <a:off x="7995237" y="2267681"/>
            <a:ext cx="4024485" cy="53227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 Blastula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bo‘shlig‘</a:t>
            </a:r>
            <a:r>
              <a:rPr lang="en-US" sz="2800" dirty="0" err="1"/>
              <a:t>i</a:t>
            </a:r>
            <a:endParaRPr lang="ru-RU" sz="2800" dirty="0"/>
          </a:p>
        </p:txBody>
      </p:sp>
      <p:graphicFrame>
        <p:nvGraphicFramePr>
          <p:cNvPr id="12" name="Таблица 12">
            <a:extLst>
              <a:ext uri="{FF2B5EF4-FFF2-40B4-BE49-F238E27FC236}">
                <a16:creationId xmlns:a16="http://schemas.microsoft.com/office/drawing/2014/main" id="{5E886F55-7BBE-4464-83FC-D56B942B2B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943750"/>
              </p:ext>
            </p:extLst>
          </p:nvPr>
        </p:nvGraphicFramePr>
        <p:xfrm>
          <a:off x="3938607" y="2796341"/>
          <a:ext cx="805461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5461">
                  <a:extLst>
                    <a:ext uri="{9D8B030D-6E8A-4147-A177-3AD203B41FA5}">
                      <a16:colId xmlns:a16="http://schemas.microsoft.com/office/drawing/2014/main" val="722072550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3545632965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3603167663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2058558958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3333777110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3444285413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337344442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562909122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721821065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3278480127"/>
                    </a:ext>
                  </a:extLst>
                </a:gridCol>
              </a:tblGrid>
              <a:tr h="4545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608250"/>
                  </a:ext>
                </a:extLst>
              </a:tr>
            </a:tbl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AC504BC-87AD-4898-A528-2A71CBFA135E}"/>
              </a:ext>
            </a:extLst>
          </p:cNvPr>
          <p:cNvSpPr/>
          <p:nvPr/>
        </p:nvSpPr>
        <p:spPr>
          <a:xfrm>
            <a:off x="406399" y="3315260"/>
            <a:ext cx="7936090" cy="4615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Jinsning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urug‘languncha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Таблица 15">
            <a:extLst>
              <a:ext uri="{FF2B5EF4-FFF2-40B4-BE49-F238E27FC236}">
                <a16:creationId xmlns:a16="http://schemas.microsoft.com/office/drawing/2014/main" id="{A5C033EC-D146-42C5-8691-A119166364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294335"/>
              </p:ext>
            </p:extLst>
          </p:nvPr>
        </p:nvGraphicFramePr>
        <p:xfrm>
          <a:off x="406393" y="3770997"/>
          <a:ext cx="7936091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2682">
                  <a:extLst>
                    <a:ext uri="{9D8B030D-6E8A-4147-A177-3AD203B41FA5}">
                      <a16:colId xmlns:a16="http://schemas.microsoft.com/office/drawing/2014/main" val="2868916235"/>
                    </a:ext>
                  </a:extLst>
                </a:gridCol>
                <a:gridCol w="1322682">
                  <a:extLst>
                    <a:ext uri="{9D8B030D-6E8A-4147-A177-3AD203B41FA5}">
                      <a16:colId xmlns:a16="http://schemas.microsoft.com/office/drawing/2014/main" val="1293260712"/>
                    </a:ext>
                  </a:extLst>
                </a:gridCol>
                <a:gridCol w="1295409">
                  <a:extLst>
                    <a:ext uri="{9D8B030D-6E8A-4147-A177-3AD203B41FA5}">
                      <a16:colId xmlns:a16="http://schemas.microsoft.com/office/drawing/2014/main" val="3314013829"/>
                    </a:ext>
                  </a:extLst>
                </a:gridCol>
                <a:gridCol w="1349954">
                  <a:extLst>
                    <a:ext uri="{9D8B030D-6E8A-4147-A177-3AD203B41FA5}">
                      <a16:colId xmlns:a16="http://schemas.microsoft.com/office/drawing/2014/main" val="3329433284"/>
                    </a:ext>
                  </a:extLst>
                </a:gridCol>
                <a:gridCol w="1322682">
                  <a:extLst>
                    <a:ext uri="{9D8B030D-6E8A-4147-A177-3AD203B41FA5}">
                      <a16:colId xmlns:a16="http://schemas.microsoft.com/office/drawing/2014/main" val="3844348471"/>
                    </a:ext>
                  </a:extLst>
                </a:gridCol>
                <a:gridCol w="1322682">
                  <a:extLst>
                    <a:ext uri="{9D8B030D-6E8A-4147-A177-3AD203B41FA5}">
                      <a16:colId xmlns:a16="http://schemas.microsoft.com/office/drawing/2014/main" val="203373657"/>
                    </a:ext>
                  </a:extLst>
                </a:gridCol>
              </a:tblGrid>
              <a:tr h="46159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304127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14EFAF0-1DFC-4CC9-B3E9-51104770D262}"/>
              </a:ext>
            </a:extLst>
          </p:cNvPr>
          <p:cNvSpPr/>
          <p:nvPr/>
        </p:nvSpPr>
        <p:spPr>
          <a:xfrm>
            <a:off x="1399822" y="4374988"/>
            <a:ext cx="10447865" cy="46159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chalkashinuvi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gameta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" name="Таблица 20">
            <a:extLst>
              <a:ext uri="{FF2B5EF4-FFF2-40B4-BE49-F238E27FC236}">
                <a16:creationId xmlns:a16="http://schemas.microsoft.com/office/drawing/2014/main" id="{6DF8F8D8-2E31-420D-9D7A-80822D1295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574780"/>
              </p:ext>
            </p:extLst>
          </p:nvPr>
        </p:nvGraphicFramePr>
        <p:xfrm>
          <a:off x="1399822" y="4845906"/>
          <a:ext cx="1044786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874">
                  <a:extLst>
                    <a:ext uri="{9D8B030D-6E8A-4147-A177-3AD203B41FA5}">
                      <a16:colId xmlns:a16="http://schemas.microsoft.com/office/drawing/2014/main" val="2500735624"/>
                    </a:ext>
                  </a:extLst>
                </a:gridCol>
                <a:gridCol w="1160874">
                  <a:extLst>
                    <a:ext uri="{9D8B030D-6E8A-4147-A177-3AD203B41FA5}">
                      <a16:colId xmlns:a16="http://schemas.microsoft.com/office/drawing/2014/main" val="1082572005"/>
                    </a:ext>
                  </a:extLst>
                </a:gridCol>
                <a:gridCol w="1160874">
                  <a:extLst>
                    <a:ext uri="{9D8B030D-6E8A-4147-A177-3AD203B41FA5}">
                      <a16:colId xmlns:a16="http://schemas.microsoft.com/office/drawing/2014/main" val="3847559374"/>
                    </a:ext>
                  </a:extLst>
                </a:gridCol>
                <a:gridCol w="1160874">
                  <a:extLst>
                    <a:ext uri="{9D8B030D-6E8A-4147-A177-3AD203B41FA5}">
                      <a16:colId xmlns:a16="http://schemas.microsoft.com/office/drawing/2014/main" val="1763925224"/>
                    </a:ext>
                  </a:extLst>
                </a:gridCol>
                <a:gridCol w="1160874">
                  <a:extLst>
                    <a:ext uri="{9D8B030D-6E8A-4147-A177-3AD203B41FA5}">
                      <a16:colId xmlns:a16="http://schemas.microsoft.com/office/drawing/2014/main" val="1271699285"/>
                    </a:ext>
                  </a:extLst>
                </a:gridCol>
                <a:gridCol w="1160874">
                  <a:extLst>
                    <a:ext uri="{9D8B030D-6E8A-4147-A177-3AD203B41FA5}">
                      <a16:colId xmlns:a16="http://schemas.microsoft.com/office/drawing/2014/main" val="2075315052"/>
                    </a:ext>
                  </a:extLst>
                </a:gridCol>
                <a:gridCol w="1160874">
                  <a:extLst>
                    <a:ext uri="{9D8B030D-6E8A-4147-A177-3AD203B41FA5}">
                      <a16:colId xmlns:a16="http://schemas.microsoft.com/office/drawing/2014/main" val="50076123"/>
                    </a:ext>
                  </a:extLst>
                </a:gridCol>
                <a:gridCol w="1160874">
                  <a:extLst>
                    <a:ext uri="{9D8B030D-6E8A-4147-A177-3AD203B41FA5}">
                      <a16:colId xmlns:a16="http://schemas.microsoft.com/office/drawing/2014/main" val="830166108"/>
                    </a:ext>
                  </a:extLst>
                </a:gridCol>
                <a:gridCol w="1160874">
                  <a:extLst>
                    <a:ext uri="{9D8B030D-6E8A-4147-A177-3AD203B41FA5}">
                      <a16:colId xmlns:a16="http://schemas.microsoft.com/office/drawing/2014/main" val="1268174607"/>
                    </a:ext>
                  </a:extLst>
                </a:gridCol>
              </a:tblGrid>
              <a:tr h="46159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751052"/>
                  </a:ext>
                </a:extLst>
              </a:tr>
            </a:tbl>
          </a:graphicData>
        </a:graphic>
      </p:graphicFrame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A5EEDCF-931A-48D7-AF79-6A9BE37B1F57}"/>
              </a:ext>
            </a:extLst>
          </p:cNvPr>
          <p:cNvSpPr/>
          <p:nvPr/>
        </p:nvSpPr>
        <p:spPr>
          <a:xfrm>
            <a:off x="406394" y="5434107"/>
            <a:ext cx="5407384" cy="5622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yetilishi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Таблица 23">
            <a:extLst>
              <a:ext uri="{FF2B5EF4-FFF2-40B4-BE49-F238E27FC236}">
                <a16:creationId xmlns:a16="http://schemas.microsoft.com/office/drawing/2014/main" id="{8C1A0B32-B040-4BAF-8F0D-96872E0312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152499"/>
              </p:ext>
            </p:extLst>
          </p:nvPr>
        </p:nvGraphicFramePr>
        <p:xfrm>
          <a:off x="406393" y="5996374"/>
          <a:ext cx="81280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117533179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85158844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96448088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22821161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51068118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5749534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13342994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585571397"/>
                    </a:ext>
                  </a:extLst>
                </a:gridCol>
              </a:tblGrid>
              <a:tr h="45409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908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3835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613245" y="1844703"/>
            <a:ext cx="10336696" cy="39226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Morgan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tajribasi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Gemofiliya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Daltonizm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1424C8-DD47-4CAC-B63A-F3A878D4D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0323" y="2182093"/>
            <a:ext cx="5982358" cy="340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Morgan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545563-342B-4958-91E0-3ED3783F8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912" y="1517498"/>
            <a:ext cx="8954176" cy="508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22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Morgan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478844"/>
            <a:ext cx="11820939" cy="526062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BF3A73-91DC-4C14-8279-F2991F2DA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94" y="1573233"/>
            <a:ext cx="6943884" cy="507184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9BF45B9-150E-4AD2-B713-BE8E0D4A339A}"/>
              </a:ext>
            </a:extLst>
          </p:cNvPr>
          <p:cNvSpPr/>
          <p:nvPr/>
        </p:nvSpPr>
        <p:spPr>
          <a:xfrm>
            <a:off x="7236178" y="1817511"/>
            <a:ext cx="4663528" cy="456071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♀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♂ X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G   </a:t>
            </a:r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F</a:t>
            </a:r>
            <a:r>
              <a:rPr lang="ru-RU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♀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♂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G </a:t>
            </a:r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F</a:t>
            </a:r>
            <a:r>
              <a:rPr lang="ru-RU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♀   q ♂  o ♀  o ♂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472F752-FB31-4E5E-9A2F-4301C4420F85}"/>
              </a:ext>
            </a:extLst>
          </p:cNvPr>
          <p:cNvSpPr/>
          <p:nvPr/>
        </p:nvSpPr>
        <p:spPr>
          <a:xfrm>
            <a:off x="8494882" y="4119033"/>
            <a:ext cx="715373" cy="508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8CDC237-4291-4949-A73F-C7907B9DBA73}"/>
              </a:ext>
            </a:extLst>
          </p:cNvPr>
          <p:cNvSpPr/>
          <p:nvPr/>
        </p:nvSpPr>
        <p:spPr>
          <a:xfrm>
            <a:off x="9253138" y="4119033"/>
            <a:ext cx="715372" cy="508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638CCDD-22D1-4AB3-8079-226061E6A5EA}"/>
              </a:ext>
            </a:extLst>
          </p:cNvPr>
          <p:cNvSpPr/>
          <p:nvPr/>
        </p:nvSpPr>
        <p:spPr>
          <a:xfrm>
            <a:off x="11085622" y="4119033"/>
            <a:ext cx="582728" cy="508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B91B9AA-7E72-4E8F-81EB-2CFDFCEDA430}"/>
              </a:ext>
            </a:extLst>
          </p:cNvPr>
          <p:cNvSpPr/>
          <p:nvPr/>
        </p:nvSpPr>
        <p:spPr>
          <a:xfrm>
            <a:off x="10327367" y="4119033"/>
            <a:ext cx="715372" cy="508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4522CC3F-E1ED-4882-AD5F-7C451C8CBD99}"/>
              </a:ext>
            </a:extLst>
          </p:cNvPr>
          <p:cNvSpPr/>
          <p:nvPr/>
        </p:nvSpPr>
        <p:spPr>
          <a:xfrm>
            <a:off x="8747417" y="2492805"/>
            <a:ext cx="587022" cy="508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A6082639-460A-4C1F-A783-48D688D35432}"/>
              </a:ext>
            </a:extLst>
          </p:cNvPr>
          <p:cNvSpPr/>
          <p:nvPr/>
        </p:nvSpPr>
        <p:spPr>
          <a:xfrm>
            <a:off x="10270856" y="2455333"/>
            <a:ext cx="715372" cy="508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94304B27-7360-4BE2-A149-3F2DDD5E0396}"/>
              </a:ext>
            </a:extLst>
          </p:cNvPr>
          <p:cNvSpPr/>
          <p:nvPr/>
        </p:nvSpPr>
        <p:spPr>
          <a:xfrm>
            <a:off x="11042739" y="2477911"/>
            <a:ext cx="582728" cy="57291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821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478844"/>
            <a:ext cx="11820939" cy="526062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472F752-FB31-4E5E-9A2F-4301C4420F85}"/>
              </a:ext>
            </a:extLst>
          </p:cNvPr>
          <p:cNvSpPr/>
          <p:nvPr/>
        </p:nvSpPr>
        <p:spPr>
          <a:xfrm>
            <a:off x="8494882" y="4119033"/>
            <a:ext cx="715373" cy="508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8CDC237-4291-4949-A73F-C7907B9DBA73}"/>
              </a:ext>
            </a:extLst>
          </p:cNvPr>
          <p:cNvSpPr/>
          <p:nvPr/>
        </p:nvSpPr>
        <p:spPr>
          <a:xfrm>
            <a:off x="9253138" y="4119033"/>
            <a:ext cx="715372" cy="508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638CCDD-22D1-4AB3-8079-226061E6A5EA}"/>
              </a:ext>
            </a:extLst>
          </p:cNvPr>
          <p:cNvSpPr/>
          <p:nvPr/>
        </p:nvSpPr>
        <p:spPr>
          <a:xfrm>
            <a:off x="11085622" y="4119033"/>
            <a:ext cx="582728" cy="508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B91B9AA-7E72-4E8F-81EB-2CFDFCEDA430}"/>
              </a:ext>
            </a:extLst>
          </p:cNvPr>
          <p:cNvSpPr/>
          <p:nvPr/>
        </p:nvSpPr>
        <p:spPr>
          <a:xfrm>
            <a:off x="10327367" y="4119033"/>
            <a:ext cx="715372" cy="508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4522CC3F-E1ED-4882-AD5F-7C451C8CBD99}"/>
              </a:ext>
            </a:extLst>
          </p:cNvPr>
          <p:cNvSpPr/>
          <p:nvPr/>
        </p:nvSpPr>
        <p:spPr>
          <a:xfrm>
            <a:off x="8747417" y="2492805"/>
            <a:ext cx="587022" cy="508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A6082639-460A-4C1F-A783-48D688D35432}"/>
              </a:ext>
            </a:extLst>
          </p:cNvPr>
          <p:cNvSpPr/>
          <p:nvPr/>
        </p:nvSpPr>
        <p:spPr>
          <a:xfrm>
            <a:off x="10270856" y="2455333"/>
            <a:ext cx="715372" cy="508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94304B27-7360-4BE2-A149-3F2DDD5E0396}"/>
              </a:ext>
            </a:extLst>
          </p:cNvPr>
          <p:cNvSpPr/>
          <p:nvPr/>
        </p:nvSpPr>
        <p:spPr>
          <a:xfrm>
            <a:off x="11042739" y="2477911"/>
            <a:ext cx="582728" cy="57291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060202-8A3F-4210-8933-2E9CFD01B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766" y="1821176"/>
            <a:ext cx="3617590" cy="4595714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36293EA-58B8-4D95-B7C1-6A99071FFBA3}"/>
              </a:ext>
            </a:extLst>
          </p:cNvPr>
          <p:cNvSpPr/>
          <p:nvPr/>
        </p:nvSpPr>
        <p:spPr>
          <a:xfrm>
            <a:off x="5441238" y="2330165"/>
            <a:ext cx="6107288" cy="355798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gemofiliya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daltonizm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nomozshomko‘rlik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muskul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distrofiyasi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tepakallik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gipertrixoz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884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Gemofiliya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E15A6E-B214-48E3-81CE-C9E21DF23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78" y="2030350"/>
            <a:ext cx="4457700" cy="37151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0A838D-6EBD-44B8-996C-007CF63DB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0687" y="1916872"/>
            <a:ext cx="7013725" cy="382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24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Gemofiliya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E0F0C0-B132-4EDA-B71D-5EBD0D4D8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76" y="1618942"/>
            <a:ext cx="3757779" cy="498713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063B568-E079-4042-A230-0BD1DAA759CC}"/>
              </a:ext>
            </a:extLst>
          </p:cNvPr>
          <p:cNvSpPr/>
          <p:nvPr/>
        </p:nvSpPr>
        <p:spPr>
          <a:xfrm>
            <a:off x="4480269" y="2856089"/>
            <a:ext cx="7360355" cy="25738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qirolichasi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Viktoriya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avlodida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gemofiliya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farzandlar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qirolichaning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tashuvchisi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6622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558</Words>
  <Application>Microsoft Office PowerPoint</Application>
  <PresentationFormat>Широкоэкранный</PresentationFormat>
  <Paragraphs>114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BIOLOGIYA</vt:lpstr>
      <vt:lpstr>MASALA</vt:lpstr>
      <vt:lpstr>Mustaqil bajarish uchun topshiriqlar</vt:lpstr>
      <vt:lpstr>DARS REJASI</vt:lpstr>
      <vt:lpstr>Morgan tajribasi</vt:lpstr>
      <vt:lpstr>Morgan tajribasi</vt:lpstr>
      <vt:lpstr>Jinsga birikkan holda irsiylanish</vt:lpstr>
      <vt:lpstr>Gemofiliya</vt:lpstr>
      <vt:lpstr>Gemofiliya</vt:lpstr>
      <vt:lpstr>Gemofiliya</vt:lpstr>
      <vt:lpstr>Gemofiliya</vt:lpstr>
      <vt:lpstr>Gemofiliya</vt:lpstr>
      <vt:lpstr>Daltonizm</vt:lpstr>
      <vt:lpstr>Daltonizm</vt:lpstr>
      <vt:lpstr>Daltonizm</vt:lpstr>
      <vt:lpstr>Nomozshomko‘rlik</vt:lpstr>
      <vt:lpstr>Y - xromosoma</vt:lpstr>
      <vt:lpstr>Masala ishlash</vt:lpstr>
      <vt:lpstr>Mustaqil bajarish uchun topshiriqlar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Пользователь</cp:lastModifiedBy>
  <cp:revision>31</cp:revision>
  <dcterms:created xsi:type="dcterms:W3CDTF">2020-11-15T08:47:23Z</dcterms:created>
  <dcterms:modified xsi:type="dcterms:W3CDTF">2020-11-19T06:51:23Z</dcterms:modified>
</cp:coreProperties>
</file>